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9" r:id="rId13"/>
    <p:sldId id="290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02902-FA7D-47B2-A4A1-0C43C157D788}" v="10" dt="2024-12-03T09:02:04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t KAŞİF" userId="yvXVY/qmjvJ90gWKoiB9RHdGFp9rLhRiv9tYH8clcj8=" providerId="None" clId="Web-{22D02902-FA7D-47B2-A4A1-0C43C157D788}"/>
    <pc:docChg chg="addSld delSld modSld">
      <pc:chgData name="Ahmet KAŞİF" userId="yvXVY/qmjvJ90gWKoiB9RHdGFp9rLhRiv9tYH8clcj8=" providerId="None" clId="Web-{22D02902-FA7D-47B2-A4A1-0C43C157D788}" dt="2024-12-03T09:02:04.083" v="9"/>
      <pc:docMkLst>
        <pc:docMk/>
      </pc:docMkLst>
      <pc:sldChg chg="modSp add del replId">
        <pc:chgData name="Ahmet KAŞİF" userId="yvXVY/qmjvJ90gWKoiB9RHdGFp9rLhRiv9tYH8clcj8=" providerId="None" clId="Web-{22D02902-FA7D-47B2-A4A1-0C43C157D788}" dt="2024-12-03T09:02:04.083" v="9"/>
        <pc:sldMkLst>
          <pc:docMk/>
          <pc:sldMk cId="1040589916" sldId="286"/>
        </pc:sldMkLst>
        <pc:spChg chg="mod">
          <ac:chgData name="Ahmet KAŞİF" userId="yvXVY/qmjvJ90gWKoiB9RHdGFp9rLhRiv9tYH8clcj8=" providerId="None" clId="Web-{22D02902-FA7D-47B2-A4A1-0C43C157D788}" dt="2024-12-03T09:02:02.552" v="8" actId="20577"/>
          <ac:spMkLst>
            <pc:docMk/>
            <pc:sldMk cId="1040589916" sldId="286"/>
            <ac:spMk id="2" creationId="{E9CC1D93-841E-4498-9623-1E0BC34BCCF1}"/>
          </ac:spMkLst>
        </pc:spChg>
      </pc:sldChg>
      <pc:sldChg chg="new del">
        <pc:chgData name="Ahmet KAŞİF" userId="yvXVY/qmjvJ90gWKoiB9RHdGFp9rLhRiv9tYH8clcj8=" providerId="None" clId="Web-{22D02902-FA7D-47B2-A4A1-0C43C157D788}" dt="2024-12-03T09:01:47.520" v="1"/>
        <pc:sldMkLst>
          <pc:docMk/>
          <pc:sldMk cId="3987714647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8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9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5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5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7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0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83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794" r:id="rId4"/>
    <p:sldLayoutId id="2147483795" r:id="rId5"/>
    <p:sldLayoutId id="2147483800" r:id="rId6"/>
    <p:sldLayoutId id="2147483796" r:id="rId7"/>
    <p:sldLayoutId id="2147483797" r:id="rId8"/>
    <p:sldLayoutId id="2147483798" r:id="rId9"/>
    <p:sldLayoutId id="2147483799" r:id="rId10"/>
    <p:sldLayoutId id="214748380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19221D53-B785-44B2-BD79-C76404D32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1" y="15"/>
            <a:ext cx="12192000" cy="685798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E5997AC-0325-4416-909F-5CE54C428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5"/>
            <a:ext cx="48768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52451" y="1197308"/>
            <a:ext cx="3948344" cy="3024509"/>
          </a:xfrm>
        </p:spPr>
        <p:txBody>
          <a:bodyPr>
            <a:normAutofit/>
          </a:bodyPr>
          <a:lstStyle/>
          <a:p>
            <a:pPr algn="ctr"/>
            <a: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NESNELERİN</a:t>
            </a:r>
            <a:b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İNTERNETİ</a:t>
            </a:r>
            <a:br>
              <a:rPr lang="tr-TR" sz="3200" b="1" dirty="0">
                <a:latin typeface="Microsoft YaHei"/>
                <a:ea typeface="Microsoft YaHei"/>
              </a:rPr>
            </a:br>
            <a:r>
              <a:rPr lang="tr-TR" sz="3200" b="1" dirty="0">
                <a:latin typeface="Microsoft YaHei"/>
                <a:ea typeface="Microsoft YaHei"/>
              </a:rPr>
              <a:t> </a:t>
            </a:r>
            <a:r>
              <a:rPr lang="tr-TR" sz="2000" b="1" u="sng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BÖLÜM 10</a:t>
            </a:r>
            <a:b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IOT ve BULUT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lt Başlık 4">
            <a:extLst>
              <a:ext uri="{FF2B5EF4-FFF2-40B4-BE49-F238E27FC236}">
                <a16:creationId xmlns:a16="http://schemas.microsoft.com/office/drawing/2014/main" id="{D6ED2544-55EE-40C4-90CB-B43F03C4E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704" y="4343333"/>
            <a:ext cx="3463390" cy="1920323"/>
          </a:xfrm>
        </p:spPr>
        <p:txBody>
          <a:bodyPr/>
          <a:lstStyle/>
          <a:p>
            <a:pPr algn="ctr"/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Ahmet Kaşif</a:t>
            </a:r>
          </a:p>
          <a:p>
            <a:pPr algn="ctr"/>
            <a:r>
              <a:rPr lang="tr-TR" b="0" i="0" dirty="0">
                <a:solidFill>
                  <a:srgbClr val="555555"/>
                </a:solidFill>
                <a:effectLst/>
                <a:latin typeface="Roboto"/>
              </a:rPr>
              <a:t>ahmet.kasif@btu.edu.tr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10.1 Bulut platformları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dirty="0"/>
              <a:t>AWS IoT Core </a:t>
            </a:r>
          </a:p>
          <a:p>
            <a:r>
              <a:rPr lang="tr-TR" dirty="0"/>
              <a:t>Microsoft Azure IoT Hub </a:t>
            </a:r>
          </a:p>
          <a:p>
            <a:r>
              <a:rPr lang="tr-TR" dirty="0"/>
              <a:t>Google Cloud IoT Core </a:t>
            </a:r>
          </a:p>
          <a:p>
            <a:r>
              <a:rPr lang="tr-TR" dirty="0"/>
              <a:t>IBM Watson IoT Platform</a:t>
            </a:r>
          </a:p>
        </p:txBody>
      </p:sp>
    </p:spTree>
    <p:extLst>
      <p:ext uri="{BB962C8B-B14F-4D97-AF65-F5344CB8AC3E}">
        <p14:creationId xmlns:p14="http://schemas.microsoft.com/office/powerpoint/2010/main" val="145967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10.1 Platformların karşılaştırması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4428D2-3EB6-4B0B-A075-45D0698D1A44}"/>
              </a:ext>
            </a:extLst>
          </p:cNvPr>
          <p:cNvGraphicFramePr>
            <a:graphicFrameLocks noGrp="1"/>
          </p:cNvGraphicFramePr>
          <p:nvPr/>
        </p:nvGraphicFramePr>
        <p:xfrm>
          <a:off x="700088" y="3379311"/>
          <a:ext cx="10691812" cy="1463040"/>
        </p:xfrm>
        <a:graphic>
          <a:graphicData uri="http://schemas.openxmlformats.org/drawingml/2006/table">
            <a:tbl>
              <a:tblPr/>
              <a:tblGrid>
                <a:gridCol w="2672953">
                  <a:extLst>
                    <a:ext uri="{9D8B030D-6E8A-4147-A177-3AD203B41FA5}">
                      <a16:colId xmlns:a16="http://schemas.microsoft.com/office/drawing/2014/main" val="818252730"/>
                    </a:ext>
                  </a:extLst>
                </a:gridCol>
                <a:gridCol w="2672953">
                  <a:extLst>
                    <a:ext uri="{9D8B030D-6E8A-4147-A177-3AD203B41FA5}">
                      <a16:colId xmlns:a16="http://schemas.microsoft.com/office/drawing/2014/main" val="167414249"/>
                    </a:ext>
                  </a:extLst>
                </a:gridCol>
                <a:gridCol w="2672953">
                  <a:extLst>
                    <a:ext uri="{9D8B030D-6E8A-4147-A177-3AD203B41FA5}">
                      <a16:colId xmlns:a16="http://schemas.microsoft.com/office/drawing/2014/main" val="2427218909"/>
                    </a:ext>
                  </a:extLst>
                </a:gridCol>
                <a:gridCol w="2672953">
                  <a:extLst>
                    <a:ext uri="{9D8B030D-6E8A-4147-A177-3AD203B41FA5}">
                      <a16:colId xmlns:a16="http://schemas.microsoft.com/office/drawing/2014/main" val="24884497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dirty="0"/>
                        <a:t>Özellik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AWS IoT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Azure IoT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Google IoT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/>
                        <a:t>Cihaz Desteği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1M+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750K+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500K+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889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/>
                        <a:t>Protokoller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MQTT, HTTP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MQTT, AMQP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MQTT, HTTP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242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/>
                        <a:t>Edge Desteği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Var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Var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284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989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10.1 BULUT ile ne yapabiliriz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dirty="0"/>
              <a:t>Makine verilerinin bulut üzerinden analizi </a:t>
            </a:r>
          </a:p>
          <a:p>
            <a:r>
              <a:rPr lang="tr-TR" dirty="0"/>
              <a:t>Kestirimci Bakım (Predictive Maintenance) </a:t>
            </a:r>
          </a:p>
          <a:p>
            <a:r>
              <a:rPr lang="tr-TR" dirty="0"/>
              <a:t>Enerji yönetimi (Avrupa-Türkiye)</a:t>
            </a:r>
          </a:p>
        </p:txBody>
      </p:sp>
    </p:spTree>
    <p:extLst>
      <p:ext uri="{BB962C8B-B14F-4D97-AF65-F5344CB8AC3E}">
        <p14:creationId xmlns:p14="http://schemas.microsoft.com/office/powerpoint/2010/main" val="93780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10.1 Gelecek ve İş olanakları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dirty="0"/>
              <a:t>DevOps</a:t>
            </a:r>
          </a:p>
          <a:p>
            <a:r>
              <a:rPr lang="tr-TR" dirty="0"/>
              <a:t>Cloud</a:t>
            </a:r>
          </a:p>
          <a:p>
            <a:r>
              <a:rPr lang="tr-TR" dirty="0"/>
              <a:t>Kestirimci Bakım ve Yapay Zeka uygulamaları</a:t>
            </a:r>
          </a:p>
          <a:p>
            <a:r>
              <a:rPr lang="tr-TR"/>
              <a:t>Federe Öğrenme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055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10.1 ıoT ve Bulut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dirty="0"/>
              <a:t>IoT cihazları sürekli veri üretir.</a:t>
            </a:r>
          </a:p>
          <a:p>
            <a:r>
              <a:rPr lang="tr-TR" dirty="0"/>
              <a:t>Bulut ise bu veriyi depolamak, işlemek ve erişilebilir kılmak için kritik önemdedir.</a:t>
            </a:r>
          </a:p>
          <a:p>
            <a:r>
              <a:rPr lang="tr-TR" dirty="0"/>
              <a:t>Modern IoT sistemlerinin çoğu bulut platformlarına bağlıdır.</a:t>
            </a:r>
          </a:p>
        </p:txBody>
      </p:sp>
    </p:spTree>
    <p:extLst>
      <p:ext uri="{BB962C8B-B14F-4D97-AF65-F5344CB8AC3E}">
        <p14:creationId xmlns:p14="http://schemas.microsoft.com/office/powerpoint/2010/main" val="345402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10.1 Geçmiş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dirty="0"/>
              <a:t>1999: Kevin Ashton’ın RFID tabanlı vizyonu </a:t>
            </a:r>
          </a:p>
          <a:p>
            <a:r>
              <a:rPr lang="tr-TR" dirty="0"/>
              <a:t>2010’larda sensör ve ağ teknolojilerinin yaygınlaşması </a:t>
            </a:r>
          </a:p>
          <a:p>
            <a:r>
              <a:rPr lang="tr-TR" dirty="0"/>
              <a:t>Günümüzde milyarlarca bağlı cihaz</a:t>
            </a:r>
          </a:p>
        </p:txBody>
      </p:sp>
    </p:spTree>
    <p:extLst>
      <p:ext uri="{BB962C8B-B14F-4D97-AF65-F5344CB8AC3E}">
        <p14:creationId xmlns:p14="http://schemas.microsoft.com/office/powerpoint/2010/main" val="324904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10.1 İHTİYAÇLAR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dirty="0"/>
              <a:t>Depolama kapasitesi</a:t>
            </a:r>
          </a:p>
          <a:p>
            <a:r>
              <a:rPr lang="tr-TR" dirty="0"/>
              <a:t>Ölçeklenebilirlik </a:t>
            </a:r>
          </a:p>
          <a:p>
            <a:r>
              <a:rPr lang="tr-TR" dirty="0"/>
              <a:t>Uzaktan erişim </a:t>
            </a:r>
          </a:p>
          <a:p>
            <a:r>
              <a:rPr lang="tr-TR" b="1" dirty="0"/>
              <a:t>İşleme gücü (Big Data ve AI entegrasyonu)</a:t>
            </a:r>
          </a:p>
        </p:txBody>
      </p:sp>
    </p:spTree>
    <p:extLst>
      <p:ext uri="{BB962C8B-B14F-4D97-AF65-F5344CB8AC3E}">
        <p14:creationId xmlns:p14="http://schemas.microsoft.com/office/powerpoint/2010/main" val="382507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10.1 ıot nedir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dirty="0"/>
              <a:t>IoT cihazları: sınırlı işlem gücü</a:t>
            </a:r>
          </a:p>
          <a:p>
            <a:r>
              <a:rPr lang="tr-TR" dirty="0"/>
              <a:t>Bulut: yapay zekâ ve analiz yetisi</a:t>
            </a:r>
          </a:p>
          <a:p>
            <a:r>
              <a:rPr lang="tr-TR" dirty="0"/>
              <a:t>5G-6G: Gerçek zamanlı karar verme imkânı</a:t>
            </a:r>
          </a:p>
          <a:p>
            <a:r>
              <a:rPr lang="tr-TR" b="1" dirty="0"/>
              <a:t>IOT+Bulut = Akıllı Sistem</a:t>
            </a:r>
          </a:p>
        </p:txBody>
      </p:sp>
    </p:spTree>
    <p:extLst>
      <p:ext uri="{BB962C8B-B14F-4D97-AF65-F5344CB8AC3E}">
        <p14:creationId xmlns:p14="http://schemas.microsoft.com/office/powerpoint/2010/main" val="226721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10.1 IOT İçin Bulutun Önemi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dirty="0"/>
              <a:t>Sürekli bağlantı</a:t>
            </a:r>
          </a:p>
          <a:p>
            <a:r>
              <a:rPr lang="tr-TR" dirty="0"/>
              <a:t>Yüksek veri hacmi ile başa çıkma</a:t>
            </a:r>
          </a:p>
          <a:p>
            <a:r>
              <a:rPr lang="tr-TR" dirty="0"/>
              <a:t>Olaylara göre otomatik yanıt</a:t>
            </a:r>
          </a:p>
        </p:txBody>
      </p:sp>
    </p:spTree>
    <p:extLst>
      <p:ext uri="{BB962C8B-B14F-4D97-AF65-F5344CB8AC3E}">
        <p14:creationId xmlns:p14="http://schemas.microsoft.com/office/powerpoint/2010/main" val="176412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10.1 Bulut IoT’de nerede?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dirty="0"/>
              <a:t>Cihaz Katmanı (Sensor/Actuator) </a:t>
            </a:r>
          </a:p>
          <a:p>
            <a:r>
              <a:rPr lang="tr-TR" dirty="0"/>
              <a:t>Ağ Katmanı (WiFi, 5G, LoRaWAN) </a:t>
            </a:r>
          </a:p>
          <a:p>
            <a:r>
              <a:rPr lang="tr-TR" b="1" dirty="0"/>
              <a:t>Platform Katmanı (AWS, Azure IoT Hub)</a:t>
            </a:r>
          </a:p>
          <a:p>
            <a:r>
              <a:rPr lang="tr-TR" dirty="0"/>
              <a:t>Uygulama Katmanı (Dashboard, Uyarı Sistemi)</a:t>
            </a:r>
          </a:p>
        </p:txBody>
      </p:sp>
    </p:spTree>
    <p:extLst>
      <p:ext uri="{BB962C8B-B14F-4D97-AF65-F5344CB8AC3E}">
        <p14:creationId xmlns:p14="http://schemas.microsoft.com/office/powerpoint/2010/main" val="325450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10.1 Nasıl Bir Bulut?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dirty="0"/>
              <a:t>Edge: Hızlı yanıt için yerel analiz </a:t>
            </a:r>
          </a:p>
          <a:p>
            <a:r>
              <a:rPr lang="tr-TR" dirty="0"/>
              <a:t>Cloud: Büyük veri, geçmiş analiz, model eğitimi</a:t>
            </a:r>
          </a:p>
          <a:p>
            <a:r>
              <a:rPr lang="tr-TR" dirty="0"/>
              <a:t>Edge + Cloud birleşimi </a:t>
            </a:r>
          </a:p>
        </p:txBody>
      </p:sp>
    </p:spTree>
    <p:extLst>
      <p:ext uri="{BB962C8B-B14F-4D97-AF65-F5344CB8AC3E}">
        <p14:creationId xmlns:p14="http://schemas.microsoft.com/office/powerpoint/2010/main" val="385338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10.1 Teknik gereksinimler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dirty="0"/>
              <a:t>API ve protokoller: MQTT, CoAP, REST </a:t>
            </a:r>
          </a:p>
          <a:p>
            <a:r>
              <a:rPr lang="tr-TR" dirty="0"/>
              <a:t>Güvenli bağlantı: TLS/SSL </a:t>
            </a:r>
          </a:p>
          <a:p>
            <a:r>
              <a:rPr lang="tr-TR" dirty="0"/>
              <a:t>Kimlik doğrulama: Token, OAuth</a:t>
            </a:r>
          </a:p>
        </p:txBody>
      </p:sp>
    </p:spTree>
    <p:extLst>
      <p:ext uri="{BB962C8B-B14F-4D97-AF65-F5344CB8AC3E}">
        <p14:creationId xmlns:p14="http://schemas.microsoft.com/office/powerpoint/2010/main" val="174310080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243741"/>
      </a:dk2>
      <a:lt2>
        <a:srgbClr val="E8E4E2"/>
      </a:lt2>
      <a:accent1>
        <a:srgbClr val="29A7E7"/>
      </a:accent1>
      <a:accent2>
        <a:srgbClr val="14B4A7"/>
      </a:accent2>
      <a:accent3>
        <a:srgbClr val="21B96E"/>
      </a:accent3>
      <a:accent4>
        <a:srgbClr val="14BA23"/>
      </a:accent4>
      <a:accent5>
        <a:srgbClr val="52B620"/>
      </a:accent5>
      <a:accent6>
        <a:srgbClr val="87AF13"/>
      </a:accent6>
      <a:hlink>
        <a:srgbClr val="BF6A3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4039</TotalTime>
  <Words>316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Microsoft YaHei</vt:lpstr>
      <vt:lpstr>Microsoft YaHei UI</vt:lpstr>
      <vt:lpstr>Arial</vt:lpstr>
      <vt:lpstr>Calisto MT</vt:lpstr>
      <vt:lpstr>Roboto</vt:lpstr>
      <vt:lpstr>Univers Condensed</vt:lpstr>
      <vt:lpstr>ChronicleVTI</vt:lpstr>
      <vt:lpstr>NESNELERİN İNTERNETİ  BÖLÜM 10 IOT ve BULUT</vt:lpstr>
      <vt:lpstr>10.1 ıoT ve Bulut</vt:lpstr>
      <vt:lpstr>10.1 Geçmiş</vt:lpstr>
      <vt:lpstr>10.1 İHTİYAÇLAR</vt:lpstr>
      <vt:lpstr>10.1 ıot nedir</vt:lpstr>
      <vt:lpstr>10.1 IOT İçin Bulutun Önemi</vt:lpstr>
      <vt:lpstr>10.1 Bulut IoT’de nerede?</vt:lpstr>
      <vt:lpstr>10.1 Nasıl Bir Bulut?</vt:lpstr>
      <vt:lpstr>10.1 Teknik gereksinimler</vt:lpstr>
      <vt:lpstr>10.1 Bulut platformları</vt:lpstr>
      <vt:lpstr>10.1 Platformların karşılaştırması</vt:lpstr>
      <vt:lpstr>10.1 BULUT ile ne yapabiliriz ?</vt:lpstr>
      <vt:lpstr>10.1 Gelecek ve İş olanakları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İNTERNET'İN TEMELLERİ ve web teknolojileri</dc:title>
  <dc:creator>MEHMETCAN DALMAZGIL</dc:creator>
  <cp:lastModifiedBy>Ahmet KAŞİF</cp:lastModifiedBy>
  <cp:revision>48</cp:revision>
  <dcterms:created xsi:type="dcterms:W3CDTF">2020-09-24T17:35:35Z</dcterms:created>
  <dcterms:modified xsi:type="dcterms:W3CDTF">2025-05-13T10:24:34Z</dcterms:modified>
</cp:coreProperties>
</file>