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71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299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2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IOT Mimariler ve Haberleşme protokolleri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 Gerçek zamanlı sistemler</a:t>
            </a:r>
          </a:p>
        </p:txBody>
      </p:sp>
      <p:pic>
        <p:nvPicPr>
          <p:cNvPr id="3074" name="Picture 2" descr="https://lh7-rt.googleusercontent.com/slidesz/AGV_vUccyEVcR-JRwHPhZFNlLmUSlc7UfuuIwyXt_Vas3nbah1QJt7-junclEsbpilYdutiq8YtBSbM2c8LTxNcbV804LuivRoxu19_qFbja3sifGM3EHu894lYPoq5yI25xI3Wksx7lCvKUxvBN7wd3P74=s2048?key=CzoTVOqZ7O6ExXRlBfleavUi">
            <a:extLst>
              <a:ext uri="{FF2B5EF4-FFF2-40B4-BE49-F238E27FC236}">
                <a16:creationId xmlns:a16="http://schemas.microsoft.com/office/drawing/2014/main" id="{4A75B869-3CF3-4353-9A0C-6017949C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44" y="2079943"/>
            <a:ext cx="6780280" cy="38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98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2.7.2 Gerçek zamanlı hesaplama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dirty="0"/>
              <a:t>«Gerçek zamanlı hesaplamada, sistemin doğruluğu hem mantıksal sonuç, hem de sonucun üretildiği zamanın birlikte değerlendirilmesine bağlıdır.»</a:t>
            </a:r>
          </a:p>
          <a:p>
            <a:pPr fontAlgn="base"/>
            <a:r>
              <a:rPr lang="tr-TR" dirty="0"/>
              <a:t>Birçok gerçek zamanlı sistem, kontrol sistemi olarak kullanılmaktadır.</a:t>
            </a:r>
          </a:p>
          <a:p>
            <a:pPr fontAlgn="base"/>
            <a:r>
              <a:rPr lang="tr-TR" dirty="0"/>
              <a:t>Iot ve gerçek zamanlı sistemler: «Şey (thing)» bir gerçek zamanlı sistem olarak modellenebilir.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1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2.7.3 Gerçek zamanlı hesaplama – </a:t>
            </a:r>
            <a:br>
              <a:rPr lang="tr-TR" dirty="0"/>
            </a:br>
            <a:r>
              <a:rPr lang="tr-TR" dirty="0"/>
              <a:t>Genel bakış: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Sınıflandırma</a:t>
            </a:r>
          </a:p>
          <a:p>
            <a:pPr lvl="1" fontAlgn="base"/>
            <a:r>
              <a:rPr lang="tr-TR" dirty="0"/>
              <a:t>Sert-Yumuşak kısıtlar</a:t>
            </a:r>
          </a:p>
          <a:p>
            <a:pPr fontAlgn="base"/>
            <a:r>
              <a:rPr lang="tr-TR" dirty="0"/>
              <a:t>Görev karakteristikleri</a:t>
            </a:r>
          </a:p>
          <a:p>
            <a:pPr lvl="1" fontAlgn="base"/>
            <a:r>
              <a:rPr lang="tr-TR" dirty="0"/>
              <a:t>Periyodik ve periyodik olmayan görevler</a:t>
            </a:r>
          </a:p>
          <a:p>
            <a:pPr fontAlgn="base"/>
            <a:r>
              <a:rPr lang="tr-TR" dirty="0"/>
              <a:t>Tasarım</a:t>
            </a:r>
          </a:p>
          <a:p>
            <a:pPr lvl="1" fontAlgn="base"/>
            <a:r>
              <a:rPr lang="tr-TR" dirty="0"/>
              <a:t>Veri akışı / Kontrol akışı / Durum diyagramları</a:t>
            </a:r>
          </a:p>
        </p:txBody>
      </p:sp>
    </p:spTree>
    <p:extLst>
      <p:ext uri="{BB962C8B-B14F-4D97-AF65-F5344CB8AC3E}">
        <p14:creationId xmlns:p14="http://schemas.microsoft.com/office/powerpoint/2010/main" val="102530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2.7.3 Gerçek zamanlı hesaplama – </a:t>
            </a:r>
            <a:br>
              <a:rPr lang="tr-TR" dirty="0"/>
            </a:br>
            <a:r>
              <a:rPr lang="tr-TR" dirty="0"/>
              <a:t>Genel bakış: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İş Takvimleme</a:t>
            </a:r>
          </a:p>
          <a:p>
            <a:pPr lvl="1" fontAlgn="base"/>
            <a:r>
              <a:rPr lang="tr-TR" dirty="0"/>
              <a:t>Pre-emptive ve non-preemptive</a:t>
            </a:r>
          </a:p>
          <a:p>
            <a:pPr lvl="1" fontAlgn="base"/>
            <a:r>
              <a:rPr lang="tr-TR" dirty="0"/>
              <a:t>Statik ve Dinamik</a:t>
            </a:r>
          </a:p>
          <a:p>
            <a:pPr lvl="1" fontAlgn="base"/>
            <a:r>
              <a:rPr lang="tr-TR" dirty="0"/>
              <a:t>Çevrimiçi ve çevrimdışı</a:t>
            </a:r>
          </a:p>
          <a:p>
            <a:pPr lvl="1" fontAlgn="base"/>
            <a:r>
              <a:rPr lang="tr-TR" dirty="0"/>
              <a:t>En iyi çözüm (optimal) ve yaklaşık çözüm (höristik)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2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2.7.4 Gerçek zamanlı hesaplama – </a:t>
            </a:r>
            <a:br>
              <a:rPr lang="tr-TR" dirty="0"/>
            </a:br>
            <a:r>
              <a:rPr lang="tr-TR" dirty="0"/>
              <a:t>Sınıflandırma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Sert kısıtlarla hesaplama</a:t>
            </a:r>
          </a:p>
          <a:p>
            <a:pPr lvl="1" fontAlgn="base"/>
            <a:r>
              <a:rPr lang="tr-TR" dirty="0"/>
              <a:t>Bir sistemin başarısız olması için tek sürecin zamanında bitmemesi yeterlidir.</a:t>
            </a:r>
          </a:p>
          <a:p>
            <a:pPr lvl="1" fontAlgn="base"/>
            <a:r>
              <a:rPr lang="tr-TR" dirty="0"/>
              <a:t>Örnek: Yörüngede uydu yerleştirilmesi</a:t>
            </a:r>
          </a:p>
          <a:p>
            <a:pPr lvl="1" fontAlgn="base"/>
            <a:r>
              <a:rPr lang="tr-TR" dirty="0"/>
              <a:t>Not: Bir sistemdeki hiç bir elemanın başarısız olmayacağını garanti etmek mümkün değildir. Bu sebeple ideal bir sert kısıtlı gerçek zamanlı sistem bulunmamaktadır.</a:t>
            </a:r>
          </a:p>
          <a:p>
            <a:pPr fontAlgn="base"/>
            <a:r>
              <a:rPr lang="tr-TR" dirty="0"/>
              <a:t>Yumuşak kısıtlarla hesaplama</a:t>
            </a:r>
          </a:p>
          <a:p>
            <a:pPr lvl="1" fontAlgn="base"/>
            <a:r>
              <a:rPr lang="tr-TR" dirty="0"/>
              <a:t>Süreçlerin bitmemesi, sistem performansını olumsuz etkilemektedir.</a:t>
            </a:r>
          </a:p>
          <a:p>
            <a:pPr lvl="1" fontAlgn="base"/>
            <a:r>
              <a:rPr lang="tr-TR" dirty="0"/>
              <a:t>Örnek: ATM’ler</a:t>
            </a:r>
          </a:p>
          <a:p>
            <a:pPr lvl="1" fontAlgn="base"/>
            <a:r>
              <a:rPr lang="tr-TR" dirty="0"/>
              <a:t>Hedef: Başarısız olabilecek süreç sayısını en aza indirgeme yoluyla performansı artırmak.</a:t>
            </a:r>
          </a:p>
        </p:txBody>
      </p:sp>
    </p:spTree>
    <p:extLst>
      <p:ext uri="{BB962C8B-B14F-4D97-AF65-F5344CB8AC3E}">
        <p14:creationId xmlns:p14="http://schemas.microsoft.com/office/powerpoint/2010/main" val="375911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2.7.5 Gerçek zamanlı hesaplama – </a:t>
            </a:r>
            <a:br>
              <a:rPr lang="tr-TR" dirty="0"/>
            </a:br>
            <a:r>
              <a:rPr lang="tr-TR" dirty="0"/>
              <a:t>Görev karakteristikleri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Periyodik görevler</a:t>
            </a:r>
          </a:p>
          <a:p>
            <a:pPr lvl="1" fontAlgn="base"/>
            <a:r>
              <a:rPr lang="tr-TR" dirty="0"/>
              <a:t>Görevler düzenli veya yarı-düzenli aralıklarda tekrarlanır.</a:t>
            </a:r>
          </a:p>
          <a:p>
            <a:pPr lvl="1" fontAlgn="base"/>
            <a:r>
              <a:rPr lang="tr-TR" dirty="0"/>
              <a:t>Örnek: Sıcaklık ölçme</a:t>
            </a:r>
          </a:p>
          <a:p>
            <a:pPr fontAlgn="base"/>
            <a:r>
              <a:rPr lang="tr-TR" dirty="0"/>
              <a:t>Periyodik olmayan görevler</a:t>
            </a:r>
          </a:p>
          <a:p>
            <a:pPr lvl="1" fontAlgn="base"/>
            <a:r>
              <a:rPr lang="tr-TR" dirty="0"/>
              <a:t>Görevler düzensiz ve belirsiz zamanlarda ortaya çıkar.</a:t>
            </a:r>
          </a:p>
          <a:p>
            <a:pPr lvl="1" fontAlgn="base"/>
            <a:r>
              <a:rPr lang="tr-TR" dirty="0"/>
              <a:t>Örnek: Kullanıcı etkileşimleri</a:t>
            </a:r>
          </a:p>
          <a:p>
            <a:pPr fontAlgn="base"/>
            <a:r>
              <a:rPr lang="tr-TR" dirty="0"/>
              <a:t>Not: Bir görev sert/yumuşak kısıt sahibi olabilir. Uygun takvimleme algoritması kullanılmalıdır.</a:t>
            </a:r>
          </a:p>
        </p:txBody>
      </p:sp>
    </p:spTree>
    <p:extLst>
      <p:ext uri="{BB962C8B-B14F-4D97-AF65-F5344CB8AC3E}">
        <p14:creationId xmlns:p14="http://schemas.microsoft.com/office/powerpoint/2010/main" val="278637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2.7.6 Gerçek zamanlı hesaplama – </a:t>
            </a:r>
            <a:br>
              <a:rPr lang="tr-TR" dirty="0"/>
            </a:br>
            <a:r>
              <a:rPr lang="tr-TR" dirty="0"/>
              <a:t>Takvimleme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tr-TR" dirty="0"/>
              <a:t>Pre-emptive</a:t>
            </a:r>
          </a:p>
          <a:p>
            <a:pPr lvl="1" fontAlgn="base"/>
            <a:r>
              <a:rPr lang="tr-TR" dirty="0"/>
              <a:t>Çalışan görev, herhangi bir zamanda durdurulabilir.</a:t>
            </a:r>
          </a:p>
          <a:p>
            <a:pPr fontAlgn="base"/>
            <a:r>
              <a:rPr lang="tr-TR" dirty="0"/>
              <a:t>Pre-emptive olmayan</a:t>
            </a:r>
          </a:p>
          <a:p>
            <a:pPr lvl="1" fontAlgn="base"/>
            <a:r>
              <a:rPr lang="tr-TR" dirty="0"/>
              <a:t>Görev çalışma esnasında kesintisiz işlem görmelidir.</a:t>
            </a:r>
          </a:p>
          <a:p>
            <a:pPr fontAlgn="base"/>
            <a:r>
              <a:rPr lang="tr-TR" dirty="0"/>
              <a:t>Statik</a:t>
            </a:r>
          </a:p>
          <a:p>
            <a:pPr lvl="1" fontAlgn="base"/>
            <a:r>
              <a:rPr lang="tr-TR" dirty="0"/>
              <a:t>Statik algoritmalar ile takvimleme yapıldığında, kararlar belirli sabit parametrelere dayanarak verilir.</a:t>
            </a:r>
          </a:p>
          <a:p>
            <a:pPr fontAlgn="base"/>
            <a:r>
              <a:rPr lang="tr-TR" dirty="0"/>
              <a:t>Dinamik</a:t>
            </a:r>
          </a:p>
          <a:p>
            <a:pPr lvl="1" fontAlgn="base"/>
            <a:r>
              <a:rPr lang="tr-TR" dirty="0"/>
              <a:t>Dinamik algoritmalar, takvimlemede parametrelerin de değişkenlik gösterebildiği algoritmalar ile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155077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2.7.7 Gerçek zamanlı hesaplama – </a:t>
            </a:r>
            <a:br>
              <a:rPr lang="tr-TR" dirty="0"/>
            </a:br>
            <a:r>
              <a:rPr lang="tr-TR" dirty="0"/>
              <a:t>Takvimleme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Çevrimiçi</a:t>
            </a:r>
          </a:p>
          <a:p>
            <a:pPr lvl="1" fontAlgn="base"/>
            <a:r>
              <a:rPr lang="tr-TR" dirty="0"/>
              <a:t>Çevrimiçi takvimlemede, çalışma zamanında karar alınır.</a:t>
            </a:r>
          </a:p>
          <a:p>
            <a:pPr fontAlgn="base"/>
            <a:r>
              <a:rPr lang="tr-TR" dirty="0"/>
              <a:t>Çevrimdışı</a:t>
            </a:r>
          </a:p>
          <a:p>
            <a:pPr lvl="1" fontAlgn="base"/>
            <a:r>
              <a:rPr lang="tr-TR" dirty="0"/>
              <a:t>Çevrimdışı takvimlemede, görev asıl görev zamanı başlamadan önce tamamlanır. Çıktı/karar, çalışma zamanı geldiğinde kullanılmak üzere saklanır.</a:t>
            </a:r>
          </a:p>
          <a:p>
            <a:pPr lvl="1" fontAlgn="base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834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2.7.8 Gerçek zamanlı hesaplama – </a:t>
            </a:r>
            <a:br>
              <a:rPr lang="tr-TR" dirty="0"/>
            </a:br>
            <a:r>
              <a:rPr lang="tr-TR" dirty="0"/>
              <a:t>Takvimleme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En iyi çözüm</a:t>
            </a:r>
          </a:p>
          <a:p>
            <a:pPr lvl="1" fontAlgn="base"/>
            <a:r>
              <a:rPr lang="tr-TR" dirty="0"/>
              <a:t>Bir algoritma, belirlenen maliyet fonksiyonu için en iyi sonuca ulaşabiliyorsa, en iyi çözüm algoritmasıdır.</a:t>
            </a:r>
          </a:p>
          <a:p>
            <a:pPr fontAlgn="base"/>
            <a:r>
              <a:rPr lang="tr-TR" dirty="0"/>
              <a:t>Yaklaşık çözüm (höristik)</a:t>
            </a:r>
          </a:p>
          <a:p>
            <a:pPr lvl="1" fontAlgn="base"/>
            <a:r>
              <a:rPr lang="tr-TR" dirty="0"/>
              <a:t>Bir algoritmanın, belirlenen maliyet fonksiyonu için en iyi çözüme ulaşacağını ifade eden kanıtlar yoksa, yaklaşık çözüm ürettiği kabul edilir.</a:t>
            </a:r>
          </a:p>
        </p:txBody>
      </p:sp>
    </p:spTree>
    <p:extLst>
      <p:ext uri="{BB962C8B-B14F-4D97-AF65-F5344CB8AC3E}">
        <p14:creationId xmlns:p14="http://schemas.microsoft.com/office/powerpoint/2010/main" val="128163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2.7.7 Gerçek zamanlı hesaplama – </a:t>
            </a:r>
            <a:br>
              <a:rPr lang="tr-TR" dirty="0"/>
            </a:br>
            <a:r>
              <a:rPr lang="tr-TR" dirty="0"/>
              <a:t>Takvimleme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Durum diyagramları</a:t>
            </a:r>
          </a:p>
          <a:p>
            <a:pPr lvl="1" fontAlgn="base"/>
            <a:r>
              <a:rPr lang="tr-TR" dirty="0"/>
              <a:t>Bir sistemin davranışını iş akışı çerçevesinde tanımlar.</a:t>
            </a:r>
          </a:p>
          <a:p>
            <a:pPr fontAlgn="base"/>
            <a:r>
              <a:rPr lang="tr-TR" dirty="0"/>
              <a:t>Sonlu durum makineleri</a:t>
            </a:r>
          </a:p>
          <a:p>
            <a:pPr lvl="1" fontAlgn="base"/>
            <a:r>
              <a:rPr lang="tr-TR" dirty="0"/>
              <a:t>Sonlu ve ayrık-değerli durumlar, girdiler, çıktılar</a:t>
            </a:r>
          </a:p>
          <a:p>
            <a:pPr lvl="1" fontAlgn="base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35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Genel </a:t>
            </a:r>
            <a:r>
              <a:rPr lang="tr-TR" dirty="0" err="1"/>
              <a:t>bakIŞ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Siber Fiziksel Sistemler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Modeli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Akıllı Cihazlar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Sistemler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618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7D8C-3725-4C1E-A236-02C18F07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Projesi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2390-B3CC-483D-B096-C6ACC9D3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ödeviniz paylaşılmıştır. 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Süreç takvimini ve içeriği inceleyin.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 grubunuzu oluşturun.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Konu belirleyin.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Not: Bitirme projelerini bu alanda yapanlar, ders yardımcısına ulaşarak isimlerini bildirmelidir. Bu kişilerin projeleri, ayrı bir grupta birleştirilecektir.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068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2.1 Siber-Fiziksel Sistemler (CPS)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B5B8567-525A-4525-9990-7885DCE2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fontAlgn="base"/>
            <a:r>
              <a:rPr lang="tr-TR" dirty="0"/>
              <a:t>Fiziksel donanımları kontrol eden ve işbirliği yapan hesapsal elemanlara siber fiziksel sistemler (</a:t>
            </a:r>
            <a:r>
              <a:rPr lang="en-US" dirty="0"/>
              <a:t>CPS</a:t>
            </a:r>
            <a:r>
              <a:rPr lang="tr-TR" dirty="0"/>
              <a:t>) adı verilir.</a:t>
            </a:r>
            <a:endParaRPr lang="en-US" dirty="0"/>
          </a:p>
          <a:p>
            <a:pPr fontAlgn="base"/>
            <a:r>
              <a:rPr lang="en-US" dirty="0"/>
              <a:t>CPS</a:t>
            </a:r>
            <a:r>
              <a:rPr lang="tr-TR" dirty="0"/>
              <a:t>, hesaplama, haberleşme ve fiziksel işlemlerin daha bütünleşik çalışması amacıyla entegrasyonunu amaçlar.</a:t>
            </a:r>
            <a:endParaRPr lang="en-US" dirty="0"/>
          </a:p>
          <a:p>
            <a:pPr fontAlgn="base"/>
            <a:r>
              <a:rPr lang="tr-TR" dirty="0"/>
              <a:t>Ne katıyor?</a:t>
            </a:r>
            <a:endParaRPr lang="en-US" dirty="0"/>
          </a:p>
          <a:p>
            <a:pPr lvl="1" fontAlgn="base"/>
            <a:r>
              <a:rPr lang="tr-TR" dirty="0"/>
              <a:t>Yaygın kullanım</a:t>
            </a:r>
            <a:endParaRPr lang="en-US" dirty="0"/>
          </a:p>
          <a:p>
            <a:pPr lvl="1" fontAlgn="base"/>
            <a:r>
              <a:rPr lang="tr-TR" dirty="0"/>
              <a:t>Yüksek otomasyon</a:t>
            </a:r>
            <a:endParaRPr lang="en-US" dirty="0"/>
          </a:p>
          <a:p>
            <a:pPr lvl="1" fontAlgn="base"/>
            <a:r>
              <a:rPr lang="tr-TR" dirty="0"/>
              <a:t>Haberleşme ve hesaplamada dağıtık yaklaşım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41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2.2 Gömülü sistemlerden IOT’ye</a:t>
            </a:r>
          </a:p>
        </p:txBody>
      </p:sp>
      <p:pic>
        <p:nvPicPr>
          <p:cNvPr id="1026" name="Picture 2" descr="https://lh7-rt.googleusercontent.com/slidesz/AGV_vUfgye8hU21gWG1D6GCGHDAEAcddkcpMv-df_vlQGgqn3-Jb_KYorQSe3yp8S4ZisxKzck9uZafapBG62PMI5gf1R-XbjZ__jM_MvLnWEVfpbd7wL0_toHNMmRKVDumFI_YbIkxQ3cMcxLPlfHhRhBw=s2048?key=CzoTVOqZ7O6ExXRlBfleavUi">
            <a:extLst>
              <a:ext uri="{FF2B5EF4-FFF2-40B4-BE49-F238E27FC236}">
                <a16:creationId xmlns:a16="http://schemas.microsoft.com/office/drawing/2014/main" id="{B7ADA539-2311-468C-8049-C9E1B5F5B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64" y="1562334"/>
            <a:ext cx="7157671" cy="43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0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2.3 Örnek- Google Otonom Aracı</a:t>
            </a:r>
          </a:p>
        </p:txBody>
      </p:sp>
      <p:pic>
        <p:nvPicPr>
          <p:cNvPr id="2050" name="Picture 2" descr="https://lh7-rt.googleusercontent.com/slidesz/AGV_vUfgd4NoSxZttqCoJ73vE9hM-9292op5BiDdc6iDVtjoIMte3Yc3lvk72toCvFUDYVpoW5-pKS3Q8SsS7rIjWoo4zgdYZj5iT18zsxpa0erR3ab3JjO7E5VQqPr5a0qlyEERfzDihjjYprooYLCF5cM=s2048?key=CzoTVOqZ7O6ExXRlBfleavUi">
            <a:extLst>
              <a:ext uri="{FF2B5EF4-FFF2-40B4-BE49-F238E27FC236}">
                <a16:creationId xmlns:a16="http://schemas.microsoft.com/office/drawing/2014/main" id="{6D072816-889F-4840-AC04-0B94F5E7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1554"/>
            <a:ext cx="51054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1DB84C-ED30-4439-B76F-EC13C00E5DA4}"/>
              </a:ext>
            </a:extLst>
          </p:cNvPr>
          <p:cNvSpPr txBox="1"/>
          <p:nvPr/>
        </p:nvSpPr>
        <p:spPr>
          <a:xfrm>
            <a:off x="7123611" y="2967335"/>
            <a:ext cx="426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Artık yollarda farklı markalarda kişisel kullanıma yönelik otonom </a:t>
            </a:r>
            <a:r>
              <a:rPr lang="tr-TR"/>
              <a:t>araçları da görebiliyoruz!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235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2.4 Sistem Modeli</a:t>
            </a:r>
          </a:p>
        </p:txBody>
      </p:sp>
      <p:pic>
        <p:nvPicPr>
          <p:cNvPr id="1026" name="Picture 2" descr="https://lh7-rt.googleusercontent.com/slidesz/AGV_vUfLduiXg51UuSyR26yxKUf3dImA1XO6HFhrkzS20Wji-ObHxsbR2ctMDyn0VMNX9rUUTkBUzqCnqSDI-Oq5ZKUK3IbuAXeR0NP9bJ8-uemiiZlaMCaHverRd902Rf9mBs3YiUQaM8zHI7E0kQyio_A=s2048?key=CzoTVOqZ7O6ExXRlBfleavUi">
            <a:extLst>
              <a:ext uri="{FF2B5EF4-FFF2-40B4-BE49-F238E27FC236}">
                <a16:creationId xmlns:a16="http://schemas.microsoft.com/office/drawing/2014/main" id="{C583D01D-0E83-4F9A-A854-5FD03773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15157"/>
            <a:ext cx="5156563" cy="34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1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C647F-AA27-47A8-BCF4-BF944E6E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40238"/>
          </a:xfrm>
        </p:spPr>
        <p:txBody>
          <a:bodyPr>
            <a:normAutofit fontScale="90000"/>
          </a:bodyPr>
          <a:lstStyle/>
          <a:p>
            <a:r>
              <a:rPr lang="tr-TR" dirty="0"/>
              <a:t>2.5 Çok Disiplinli bir ekosistem</a:t>
            </a:r>
          </a:p>
        </p:txBody>
      </p:sp>
      <p:pic>
        <p:nvPicPr>
          <p:cNvPr id="2050" name="Picture 2" descr="https://lh7-rt.googleusercontent.com/slidesz/AGV_vUcJzmbMtZ1RKTemO4beggX4az3x7l-GY4C-5-fiiM_BmWIwDQS2Slr5dTtVuDCOER0K9Rf6Sh1u_p6xPykCrJXeJc1PQhX0lNh-FCn1Wit_S_Q5w3cJgk8uE77MwZ3dzRp2WnoWqEhldhN_l_qvyyI=s2048?key=CzoTVOqZ7O6ExXRlBfleavUi">
            <a:extLst>
              <a:ext uri="{FF2B5EF4-FFF2-40B4-BE49-F238E27FC236}">
                <a16:creationId xmlns:a16="http://schemas.microsoft.com/office/drawing/2014/main" id="{792DC0A4-30D0-4241-B515-8BB8CF15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1594880"/>
            <a:ext cx="67722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12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2.6 Akıllı Cihazların rolleri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b="1" dirty="0"/>
              <a:t>Veri toplama</a:t>
            </a:r>
            <a:endParaRPr lang="en-US" b="1" dirty="0"/>
          </a:p>
          <a:p>
            <a:pPr lvl="1" fontAlgn="base"/>
            <a:r>
              <a:rPr lang="tr-TR" dirty="0"/>
              <a:t>Akıllı cihazlar, sensör özellikli davranabilir.</a:t>
            </a:r>
            <a:endParaRPr lang="en-US" dirty="0"/>
          </a:p>
          <a:p>
            <a:pPr lvl="1" fontAlgn="base"/>
            <a:r>
              <a:rPr lang="tr-TR" dirty="0"/>
              <a:t>Örnek: Akıllı telefonlar</a:t>
            </a:r>
          </a:p>
          <a:p>
            <a:pPr fontAlgn="base"/>
            <a:r>
              <a:rPr lang="tr-TR" b="1" dirty="0"/>
              <a:t>İnsan etkileşimi</a:t>
            </a:r>
          </a:p>
          <a:p>
            <a:pPr lvl="1" fontAlgn="base"/>
            <a:r>
              <a:rPr lang="tr-TR" dirty="0"/>
              <a:t>Akıllı cihazlar, IoT için kullanıcı arayüzü olarak kullanılabilir.</a:t>
            </a:r>
            <a:endParaRPr lang="en-US" dirty="0"/>
          </a:p>
          <a:p>
            <a:pPr lvl="1" fontAlgn="base"/>
            <a:r>
              <a:rPr lang="tr-TR" dirty="0"/>
              <a:t>Örnek: Mesaj gönderimi, ortam yönetimi, bildirimler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3E84-3DCA-4C04-B7DB-1FB7971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2.6.2 Akıllı Cihazların rolleri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BE1-B99D-4978-839A-2DF9B592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b="1" dirty="0"/>
              <a:t>Veri işleme</a:t>
            </a:r>
            <a:endParaRPr lang="en-US" b="1" dirty="0"/>
          </a:p>
          <a:p>
            <a:pPr lvl="1" fontAlgn="base"/>
            <a:r>
              <a:rPr lang="tr-TR" dirty="0"/>
              <a:t>Gelişmiş işlem birimleri ile donatıldıklarında, uçta daha karmaşık süreçlerin yönetiminde değerlendirilebilirler.</a:t>
            </a:r>
            <a:endParaRPr lang="en-US" dirty="0"/>
          </a:p>
          <a:p>
            <a:pPr lvl="1" fontAlgn="base"/>
            <a:r>
              <a:rPr lang="tr-TR" dirty="0"/>
              <a:t>Örnek: Uçta ham verinin işlenerek anlamlı karar sinyallerinin üretilmesi</a:t>
            </a:r>
          </a:p>
          <a:p>
            <a:pPr fontAlgn="base"/>
            <a:r>
              <a:rPr lang="tr-TR" b="1" dirty="0"/>
              <a:t>Bilgi saklama</a:t>
            </a:r>
          </a:p>
          <a:p>
            <a:pPr lvl="1" fontAlgn="base"/>
            <a:r>
              <a:rPr lang="tr-TR" dirty="0"/>
              <a:t>Akıllı cihazlar sürekli hafıza ile donatıldıklarında, yerel bilgi noktası görevi görebilmektedir.</a:t>
            </a:r>
            <a:endParaRPr lang="en-US" dirty="0"/>
          </a:p>
          <a:p>
            <a:pPr lvl="1" fontAlgn="base"/>
            <a:r>
              <a:rPr lang="tr-TR" dirty="0"/>
              <a:t>Örnek: Ortam şartlarının veya kullanıcı tercihlerinin saklanması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5357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693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Microsoft YaHei UI</vt:lpstr>
      <vt:lpstr>Arial</vt:lpstr>
      <vt:lpstr>Calisto MT</vt:lpstr>
      <vt:lpstr>Roboto</vt:lpstr>
      <vt:lpstr>Times New Roman</vt:lpstr>
      <vt:lpstr>Univers Condensed</vt:lpstr>
      <vt:lpstr>ChronicleVTI</vt:lpstr>
      <vt:lpstr>NESNELERİN İNTERNETİ  BÖLÜM 2 IOT Mimariler ve Haberleşme protokolleri</vt:lpstr>
      <vt:lpstr>Genel bakIŞ</vt:lpstr>
      <vt:lpstr>2.1 Siber-Fiziksel Sistemler (CPS)</vt:lpstr>
      <vt:lpstr>2.2 Gömülü sistemlerden IOT’ye</vt:lpstr>
      <vt:lpstr>2.3 Örnek- Google Otonom Aracı</vt:lpstr>
      <vt:lpstr>2.4 Sistem Modeli</vt:lpstr>
      <vt:lpstr>2.5 Çok Disiplinli bir ekosistem</vt:lpstr>
      <vt:lpstr>2.6 Akıllı Cihazların rolleri</vt:lpstr>
      <vt:lpstr>2.6.2 Akıllı Cihazların rolleri</vt:lpstr>
      <vt:lpstr>2.7 Gerçek zamanlı sistemler</vt:lpstr>
      <vt:lpstr>2.7.2 Gerçek zamanlı hesaplama</vt:lpstr>
      <vt:lpstr>2.7.3 Gerçek zamanlı hesaplama –  Genel bakış: 1</vt:lpstr>
      <vt:lpstr>2.7.3 Gerçek zamanlı hesaplama –  Genel bakış: 2</vt:lpstr>
      <vt:lpstr>2.7.4 Gerçek zamanlı hesaplama –  Sınıflandırma</vt:lpstr>
      <vt:lpstr>2.7.5 Gerçek zamanlı hesaplama –  Görev karakteristikleri</vt:lpstr>
      <vt:lpstr>2.7.6 Gerçek zamanlı hesaplama –  Takvimleme</vt:lpstr>
      <vt:lpstr>2.7.7 Gerçek zamanlı hesaplama –  Takvimleme</vt:lpstr>
      <vt:lpstr>2.7.8 Gerçek zamanlı hesaplama –  Takvimleme</vt:lpstr>
      <vt:lpstr>2.7.7 Gerçek zamanlı hesaplama –  Takvimleme</vt:lpstr>
      <vt:lpstr>Dönem Projesi</vt:lpstr>
      <vt:lpstr>Sorular?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58</cp:revision>
  <dcterms:created xsi:type="dcterms:W3CDTF">2020-09-24T17:35:35Z</dcterms:created>
  <dcterms:modified xsi:type="dcterms:W3CDTF">2025-03-03T18:57:43Z</dcterms:modified>
</cp:coreProperties>
</file>