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71" r:id="rId3"/>
    <p:sldId id="315" r:id="rId4"/>
    <p:sldId id="317" r:id="rId5"/>
    <p:sldId id="318" r:id="rId6"/>
    <p:sldId id="320" r:id="rId7"/>
    <p:sldId id="321" r:id="rId8"/>
    <p:sldId id="319" r:id="rId9"/>
    <p:sldId id="322" r:id="rId10"/>
    <p:sldId id="323" r:id="rId11"/>
    <p:sldId id="324" r:id="rId12"/>
    <p:sldId id="325" r:id="rId13"/>
    <p:sldId id="326" r:id="rId14"/>
    <p:sldId id="316" r:id="rId15"/>
    <p:sldId id="281" r:id="rId16"/>
    <p:sldId id="303" r:id="rId17"/>
    <p:sldId id="304" r:id="rId18"/>
    <p:sldId id="299" r:id="rId19"/>
    <p:sldId id="301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272" r:id="rId31"/>
    <p:sldId id="298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02902-FA7D-47B2-A4A1-0C43C157D788}" v="10" dt="2024-12-03T09:02:0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KAŞİF" userId="yvXVY/qmjvJ90gWKoiB9RHdGFp9rLhRiv9tYH8clcj8=" providerId="None" clId="Web-{22D02902-FA7D-47B2-A4A1-0C43C157D788}"/>
    <pc:docChg chg="addSld delSld modSld">
      <pc:chgData name="Ahmet KAŞİF" userId="yvXVY/qmjvJ90gWKoiB9RHdGFp9rLhRiv9tYH8clcj8=" providerId="None" clId="Web-{22D02902-FA7D-47B2-A4A1-0C43C157D788}" dt="2024-12-03T09:02:04.083" v="9"/>
      <pc:docMkLst>
        <pc:docMk/>
      </pc:docMkLst>
      <pc:sldChg chg="modSp add del replId">
        <pc:chgData name="Ahmet KAŞİF" userId="yvXVY/qmjvJ90gWKoiB9RHdGFp9rLhRiv9tYH8clcj8=" providerId="None" clId="Web-{22D02902-FA7D-47B2-A4A1-0C43C157D788}" dt="2024-12-03T09:02:04.083" v="9"/>
        <pc:sldMkLst>
          <pc:docMk/>
          <pc:sldMk cId="1040589916" sldId="286"/>
        </pc:sldMkLst>
        <pc:spChg chg="mod">
          <ac:chgData name="Ahmet KAŞİF" userId="yvXVY/qmjvJ90gWKoiB9RHdGFp9rLhRiv9tYH8clcj8=" providerId="None" clId="Web-{22D02902-FA7D-47B2-A4A1-0C43C157D788}" dt="2024-12-03T09:02:02.552" v="8" actId="20577"/>
          <ac:spMkLst>
            <pc:docMk/>
            <pc:sldMk cId="1040589916" sldId="286"/>
            <ac:spMk id="2" creationId="{E9CC1D93-841E-4498-9623-1E0BC34BCCF1}"/>
          </ac:spMkLst>
        </pc:spChg>
      </pc:sldChg>
      <pc:sldChg chg="new del">
        <pc:chgData name="Ahmet KAŞİF" userId="yvXVY/qmjvJ90gWKoiB9RHdGFp9rLhRiv9tYH8clcj8=" providerId="None" clId="Web-{22D02902-FA7D-47B2-A4A1-0C43C157D788}" dt="2024-12-03T09:01:47.520" v="1"/>
        <pc:sldMkLst>
          <pc:docMk/>
          <pc:sldMk cId="3987714647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794" r:id="rId4"/>
    <p:sldLayoutId id="2147483795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9221D53-B785-44B2-BD79-C76404D3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5"/>
            <a:ext cx="12192000" cy="68579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5997AC-0325-4416-909F-5CE54C428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"/>
            <a:ext cx="4876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2451" y="1197308"/>
            <a:ext cx="3948344" cy="3024509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NESNELERİN</a:t>
            </a: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İNTERNETİ</a:t>
            </a:r>
            <a:br>
              <a:rPr lang="tr-TR" sz="3200" b="1" dirty="0">
                <a:latin typeface="Microsoft YaHei"/>
                <a:ea typeface="Microsoft YaHei"/>
              </a:rPr>
            </a:br>
            <a:r>
              <a:rPr lang="tr-TR" sz="3200" b="1" dirty="0">
                <a:latin typeface="Microsoft YaHei"/>
                <a:ea typeface="Microsoft YaHei"/>
              </a:rPr>
              <a:t> </a:t>
            </a:r>
            <a:r>
              <a:rPr lang="tr-TR" sz="2000" b="1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BÖLÜM 3</a:t>
            </a:r>
            <a:b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HABERLEŞME PROTOKOLLERİ VE </a:t>
            </a:r>
            <a:b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SENSÖRLER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ED2544-55EE-40C4-90CB-B43F03C4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04" y="4343333"/>
            <a:ext cx="3463390" cy="1920323"/>
          </a:xfrm>
        </p:spPr>
        <p:txBody>
          <a:bodyPr/>
          <a:lstStyle/>
          <a:p>
            <a:pPr algn="ctr"/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Ahmet Kaşif</a:t>
            </a:r>
          </a:p>
          <a:p>
            <a:pPr algn="ctr"/>
            <a:r>
              <a:rPr lang="tr-TR" b="0" i="0" dirty="0">
                <a:solidFill>
                  <a:srgbClr val="555555"/>
                </a:solidFill>
                <a:effectLst/>
                <a:latin typeface="Roboto"/>
              </a:rPr>
              <a:t>ahmet.kasif@btu.edu.tr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3.1.4 UART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Seri iletişim için iki telli asenkron haberleşme protokolü.</a:t>
            </a:r>
          </a:p>
          <a:p>
            <a:pPr lvl="1"/>
            <a:r>
              <a:rPr lang="tr-TR" dirty="0"/>
              <a:t>TX (Transmit - Veri Gönderme) Veriyi karşı tarafa iletmek için kullanılır.</a:t>
            </a:r>
          </a:p>
          <a:p>
            <a:pPr lvl="1"/>
            <a:r>
              <a:rPr lang="tr-TR" dirty="0"/>
              <a:t>RX (Receive - Veri Alma) → Gelen veriyi okumak için kullanılır.</a:t>
            </a:r>
          </a:p>
          <a:p>
            <a:r>
              <a:rPr lang="tr-TR" dirty="0"/>
              <a:t>Basit ve Yaygın Kullanım</a:t>
            </a:r>
          </a:p>
          <a:p>
            <a:r>
              <a:rPr lang="tr-TR" dirty="0"/>
              <a:t>Bağlantı için sadece 2 pin</a:t>
            </a:r>
          </a:p>
          <a:p>
            <a:r>
              <a:rPr lang="tr-TR" dirty="0"/>
              <a:t>Asenkron (Saat sinyali olmadan haberleşme)</a:t>
            </a:r>
          </a:p>
          <a:p>
            <a:r>
              <a:rPr lang="tr-TR" dirty="0"/>
              <a:t>Çoklu Cihaz Desteği</a:t>
            </a:r>
          </a:p>
          <a:p>
            <a:r>
              <a:rPr lang="tr-TR" dirty="0"/>
              <a:t>Ortalama Veri Hızı (300 bps - 1 Mbps arasında değişir) </a:t>
            </a:r>
          </a:p>
        </p:txBody>
      </p:sp>
    </p:spTree>
    <p:extLst>
      <p:ext uri="{BB962C8B-B14F-4D97-AF65-F5344CB8AC3E}">
        <p14:creationId xmlns:p14="http://schemas.microsoft.com/office/powerpoint/2010/main" val="30819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3.1.4 MQTT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Hafif, TCP/IP tabanlı yayın-abone (publish-subscribe) modeliyle çalışan haberleşme protokolü.</a:t>
            </a:r>
          </a:p>
          <a:p>
            <a:r>
              <a:rPr lang="tr-TR" dirty="0"/>
              <a:t>Broker (Sunucu - Aracı Sistem) → MQTT istemcileri arasındaki mesaj alışverişini yöneten merkezi sistem. </a:t>
            </a:r>
          </a:p>
          <a:p>
            <a:r>
              <a:rPr lang="tr-TR" dirty="0"/>
              <a:t>Publisher (Yayıncı) → Veriyi belirli bir konu (topic) üzerine yayınlayan cihaz.</a:t>
            </a:r>
          </a:p>
          <a:p>
            <a:r>
              <a:rPr lang="tr-TR" dirty="0"/>
              <a:t>Subscriber (Abone) → Belirli bir konuyu takip eden ve bu konudaki mesajları alan cihaz.</a:t>
            </a:r>
          </a:p>
          <a:p>
            <a:r>
              <a:rPr lang="tr-TR" dirty="0"/>
              <a:t>QoS (Quality of Service - Hizmet Kalitesi) → Mesajın güvenilirliğini belirleyen 0, 1 ve 2 seviyeleri.</a:t>
            </a:r>
          </a:p>
        </p:txBody>
      </p:sp>
    </p:spTree>
    <p:extLst>
      <p:ext uri="{BB962C8B-B14F-4D97-AF65-F5344CB8AC3E}">
        <p14:creationId xmlns:p14="http://schemas.microsoft.com/office/powerpoint/2010/main" val="329122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3.1.4 MQTT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Düşük Bant Genişliği Kullanımı</a:t>
            </a:r>
          </a:p>
          <a:p>
            <a:r>
              <a:rPr lang="tr-TR" dirty="0"/>
              <a:t>İnternet Üzerinden Kablosuz Haberleşme (Wi-Fi, GSM, LoRa ile kullanılabilir)</a:t>
            </a:r>
          </a:p>
          <a:p>
            <a:r>
              <a:rPr lang="tr-TR" dirty="0"/>
              <a:t>Çoklu Cihaz Desteği (Birçok cihaz aynı anda bağlanabilir)</a:t>
            </a:r>
          </a:p>
          <a:p>
            <a:r>
              <a:rPr lang="tr-TR" dirty="0"/>
              <a:t>Asenkron (Gerçek zamanlı iletişim)</a:t>
            </a:r>
          </a:p>
          <a:p>
            <a:r>
              <a:rPr lang="tr-TR" dirty="0"/>
              <a:t>Broker Tabanlı Yapı (Cihazlar doğrudan değil, broker üzerinden </a:t>
            </a:r>
            <a:r>
              <a:rPr lang="tr-TR"/>
              <a:t>haberleşir)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505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3.1.4 MQTT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Kullanılan platformlar:</a:t>
            </a:r>
          </a:p>
          <a:p>
            <a:pPr lvl="1"/>
            <a:r>
              <a:rPr lang="tr-TR" dirty="0"/>
              <a:t>Akıllı Ev Uygulamaları (ESP8266, ESP32 tabanlı IoT cihazları) </a:t>
            </a:r>
          </a:p>
          <a:p>
            <a:pPr lvl="1"/>
            <a:r>
              <a:rPr lang="tr-TR" dirty="0"/>
              <a:t>Endüstriyel IoT (Makine verileri, uzaktan izleme sistemleri) </a:t>
            </a:r>
          </a:p>
          <a:p>
            <a:pPr lvl="1"/>
            <a:r>
              <a:rPr lang="tr-TR" dirty="0"/>
              <a:t>Sağlık IoT (Hasta takibi, giyilebilir cihazlar) </a:t>
            </a:r>
          </a:p>
          <a:p>
            <a:pPr lvl="1"/>
            <a:r>
              <a:rPr lang="tr-TR" dirty="0"/>
              <a:t>Akıllı Tarım (Nem, sıcaklık, hava kalitesi ölçümleri) </a:t>
            </a:r>
          </a:p>
          <a:p>
            <a:pPr lvl="1"/>
            <a:r>
              <a:rPr lang="tr-TR" dirty="0"/>
              <a:t>Araç Tabanlı IoT (GPS takibi, filo yönetimi)</a:t>
            </a:r>
          </a:p>
        </p:txBody>
      </p:sp>
    </p:spTree>
    <p:extLst>
      <p:ext uri="{BB962C8B-B14F-4D97-AF65-F5344CB8AC3E}">
        <p14:creationId xmlns:p14="http://schemas.microsoft.com/office/powerpoint/2010/main" val="213910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C30751-A2C5-4775-8B86-E61041270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576621"/>
              </p:ext>
            </p:extLst>
          </p:nvPr>
        </p:nvGraphicFramePr>
        <p:xfrm>
          <a:off x="700635" y="1562334"/>
          <a:ext cx="10691266" cy="4463998"/>
        </p:xfrm>
        <a:graphic>
          <a:graphicData uri="http://schemas.openxmlformats.org/drawingml/2006/table">
            <a:tbl>
              <a:tblPr/>
              <a:tblGrid>
                <a:gridCol w="3016433">
                  <a:extLst>
                    <a:ext uri="{9D8B030D-6E8A-4147-A177-3AD203B41FA5}">
                      <a16:colId xmlns:a16="http://schemas.microsoft.com/office/drawing/2014/main" val="407479167"/>
                    </a:ext>
                  </a:extLst>
                </a:gridCol>
                <a:gridCol w="2204668">
                  <a:extLst>
                    <a:ext uri="{9D8B030D-6E8A-4147-A177-3AD203B41FA5}">
                      <a16:colId xmlns:a16="http://schemas.microsoft.com/office/drawing/2014/main" val="1729773318"/>
                    </a:ext>
                  </a:extLst>
                </a:gridCol>
                <a:gridCol w="2665896">
                  <a:extLst>
                    <a:ext uri="{9D8B030D-6E8A-4147-A177-3AD203B41FA5}">
                      <a16:colId xmlns:a16="http://schemas.microsoft.com/office/drawing/2014/main" val="690072755"/>
                    </a:ext>
                  </a:extLst>
                </a:gridCol>
                <a:gridCol w="2804269">
                  <a:extLst>
                    <a:ext uri="{9D8B030D-6E8A-4147-A177-3AD203B41FA5}">
                      <a16:colId xmlns:a16="http://schemas.microsoft.com/office/drawing/2014/main" val="4151628480"/>
                    </a:ext>
                  </a:extLst>
                </a:gridCol>
              </a:tblGrid>
              <a:tr h="215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1200" b="1">
                          <a:effectLst/>
                        </a:rPr>
                        <a:t>Protokol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1200" b="1">
                          <a:effectLst/>
                        </a:rPr>
                        <a:t>Bağlantı Tipi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1200" b="1">
                          <a:effectLst/>
                        </a:rPr>
                        <a:t>Avantajları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1200" b="1">
                          <a:effectLst/>
                        </a:rPr>
                        <a:t>Dezavantajları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897577"/>
                  </a:ext>
                </a:extLst>
              </a:tr>
              <a:tr h="745765"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 dirty="0">
                          <a:effectLst/>
                        </a:rPr>
                        <a:t>I2C (Inter-Integrated Circuit)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>
                          <a:effectLst/>
                        </a:rPr>
                        <a:t>Kablolu (Seri İletişim)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 dirty="0">
                          <a:effectLst/>
                        </a:rPr>
                        <a:t>- Az sayıda pin (SDA, SCL) </a:t>
                      </a:r>
                      <a:br>
                        <a:rPr lang="tr-TR" sz="1200" dirty="0">
                          <a:effectLst/>
                        </a:rPr>
                      </a:br>
                      <a:r>
                        <a:rPr lang="tr-TR" sz="1200" dirty="0">
                          <a:effectLst/>
                        </a:rPr>
                        <a:t>- Çoklu cihaz desteği </a:t>
                      </a:r>
                    </a:p>
                    <a:p>
                      <a:pPr rtl="0" fontAlgn="ctr"/>
                      <a:r>
                        <a:rPr lang="tr-TR" sz="1200" dirty="0">
                          <a:effectLst/>
                        </a:rPr>
                        <a:t>- Ortalama hız (100 kbps - 3.4 Mbps)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 dirty="0">
                          <a:effectLst/>
                        </a:rPr>
                        <a:t>- Kısa mesafe (Birkaç metre) </a:t>
                      </a:r>
                      <a:br>
                        <a:rPr lang="tr-TR" sz="1200" dirty="0">
                          <a:effectLst/>
                        </a:rPr>
                      </a:br>
                      <a:r>
                        <a:rPr lang="tr-TR" sz="1200" dirty="0">
                          <a:effectLst/>
                        </a:rPr>
                        <a:t>- Zamanlama senkronizasyonu gerektirir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569559"/>
                  </a:ext>
                </a:extLst>
              </a:tr>
              <a:tr h="430325"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>
                          <a:effectLst/>
                        </a:rPr>
                        <a:t>SPI (Serial Peripheral Interface)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>
                          <a:effectLst/>
                        </a:rPr>
                        <a:t>Kablolu (Seri İletişim)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>
                          <a:effectLst/>
                        </a:rPr>
                        <a:t>- Yüksek hız (10 Mbps+) </a:t>
                      </a:r>
                      <a:br>
                        <a:rPr lang="tr-TR" sz="1200">
                          <a:effectLst/>
                        </a:rPr>
                      </a:br>
                      <a:r>
                        <a:rPr lang="tr-TR" sz="1200">
                          <a:effectLst/>
                        </a:rPr>
                        <a:t>- Senkron veri iletimi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 dirty="0">
                          <a:effectLst/>
                        </a:rPr>
                        <a:t>- Daha fazla pin (MISO, MOSI, SCK, SS)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673572"/>
                  </a:ext>
                </a:extLst>
              </a:tr>
              <a:tr h="535471"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>
                          <a:effectLst/>
                        </a:rPr>
                        <a:t>UART (Universal Asynchronous Receiver-Transmitter)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>
                          <a:effectLst/>
                        </a:rPr>
                        <a:t>Kablolu (Seri İletişim)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>
                          <a:effectLst/>
                        </a:rPr>
                        <a:t>- Çift yönlü iletişim </a:t>
                      </a:r>
                      <a:br>
                        <a:rPr lang="tr-TR" sz="1200">
                          <a:effectLst/>
                        </a:rPr>
                      </a:br>
                      <a:r>
                        <a:rPr lang="tr-TR" sz="1200">
                          <a:effectLst/>
                        </a:rPr>
                        <a:t>- Kolay yapılandırma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 dirty="0">
                          <a:effectLst/>
                        </a:rPr>
                        <a:t>- Cihaz başına 2 pin (TX, RX) </a:t>
                      </a:r>
                      <a:br>
                        <a:rPr lang="tr-TR" sz="1200" dirty="0">
                          <a:effectLst/>
                        </a:rPr>
                      </a:br>
                      <a:r>
                        <a:rPr lang="tr-TR" sz="1200" dirty="0">
                          <a:effectLst/>
                        </a:rPr>
                        <a:t>- Çoklu cihaz desteği yoktur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55520"/>
                  </a:ext>
                </a:extLst>
              </a:tr>
              <a:tr h="640618"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>
                          <a:effectLst/>
                        </a:rPr>
                        <a:t>CAN (Controller Area Network)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>
                          <a:effectLst/>
                        </a:rPr>
                        <a:t>Kablolu (Seri İletişim)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 dirty="0">
                          <a:effectLst/>
                        </a:rPr>
                        <a:t>- Endüstriyel uygulamalar için ideal </a:t>
                      </a:r>
                      <a:br>
                        <a:rPr lang="tr-TR" sz="1200" dirty="0">
                          <a:effectLst/>
                        </a:rPr>
                      </a:br>
                      <a:r>
                        <a:rPr lang="tr-TR" sz="1200" dirty="0">
                          <a:effectLst/>
                        </a:rPr>
                        <a:t>- Güçlü hata düzeltme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 dirty="0">
                          <a:effectLst/>
                        </a:rPr>
                        <a:t>- Kompleks yapılandırma </a:t>
                      </a:r>
                      <a:br>
                        <a:rPr lang="tr-TR" sz="1200" dirty="0">
                          <a:effectLst/>
                        </a:rPr>
                      </a:br>
                      <a:r>
                        <a:rPr lang="tr-TR" sz="1200" dirty="0">
                          <a:effectLst/>
                        </a:rPr>
                        <a:t>- Düşük hız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503347"/>
                  </a:ext>
                </a:extLst>
              </a:tr>
              <a:tr h="420373"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>
                          <a:effectLst/>
                        </a:rPr>
                        <a:t>Wi-Fi (ESP8266, ESP32)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>
                          <a:effectLst/>
                        </a:rPr>
                        <a:t>Kablosuz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 dirty="0">
                          <a:effectLst/>
                        </a:rPr>
                        <a:t>- Yüksek hız (100 Mbps+) </a:t>
                      </a:r>
                      <a:br>
                        <a:rPr lang="tr-TR" sz="1200" dirty="0">
                          <a:effectLst/>
                        </a:rPr>
                      </a:br>
                      <a:r>
                        <a:rPr lang="tr-TR" sz="1200" dirty="0">
                          <a:effectLst/>
                        </a:rPr>
                        <a:t>- İnternet erişimi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 dirty="0">
                          <a:effectLst/>
                        </a:rPr>
                        <a:t>- Yüksek güç tüketimi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795312"/>
                  </a:ext>
                </a:extLst>
              </a:tr>
              <a:tr h="430325"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>
                          <a:effectLst/>
                        </a:rPr>
                        <a:t>Bluetooth (BLE)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>
                          <a:effectLst/>
                        </a:rPr>
                        <a:t>Kablosuz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 dirty="0">
                          <a:effectLst/>
                        </a:rPr>
                        <a:t>- Düşük güç tüketimi (BLE) </a:t>
                      </a:r>
                      <a:br>
                        <a:rPr lang="tr-TR" sz="1200" dirty="0">
                          <a:effectLst/>
                        </a:rPr>
                      </a:br>
                      <a:r>
                        <a:rPr lang="tr-TR" sz="1200" dirty="0">
                          <a:effectLst/>
                        </a:rPr>
                        <a:t>- Kısa mesafe iletişim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 dirty="0">
                          <a:effectLst/>
                        </a:rPr>
                        <a:t>- Düşük hız (1 Mbps civarı)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238587"/>
                  </a:ext>
                </a:extLst>
              </a:tr>
              <a:tr h="420373"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>
                          <a:effectLst/>
                        </a:rPr>
                        <a:t>LoRaWAN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>
                          <a:effectLst/>
                        </a:rPr>
                        <a:t>Kablosuz (Uzun Menzil)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 dirty="0">
                          <a:effectLst/>
                        </a:rPr>
                        <a:t>- 10 km+ menzil </a:t>
                      </a:r>
                      <a:br>
                        <a:rPr lang="tr-TR" sz="1200" dirty="0">
                          <a:effectLst/>
                        </a:rPr>
                      </a:br>
                      <a:r>
                        <a:rPr lang="tr-TR" sz="1200" dirty="0">
                          <a:effectLst/>
                        </a:rPr>
                        <a:t>- Düşük güç tüketimi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 dirty="0">
                          <a:effectLst/>
                        </a:rPr>
                        <a:t>- Düşük hız (kbps seviyesinde)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208231"/>
                  </a:ext>
                </a:extLst>
              </a:tr>
              <a:tr h="625693"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 dirty="0">
                          <a:effectLst/>
                        </a:rPr>
                        <a:t>MQTT (Message Queuing Telemetry Transport)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>
                          <a:effectLst/>
                        </a:rPr>
                        <a:t>Kablosuz (İnternet Üzerinden - TCP/IP)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 dirty="0">
                          <a:effectLst/>
                        </a:rPr>
                        <a:t>- Düşük bant genişliği</a:t>
                      </a:r>
                      <a:br>
                        <a:rPr lang="tr-TR" sz="1200" dirty="0">
                          <a:effectLst/>
                        </a:rPr>
                      </a:br>
                      <a:r>
                        <a:rPr lang="tr-TR" sz="1200" dirty="0">
                          <a:effectLst/>
                        </a:rPr>
                        <a:t>- IoT için ideal (Sensör haberlşemesi)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tr-TR" sz="1200" dirty="0">
                          <a:effectLst/>
                        </a:rPr>
                        <a:t>- Broker (Sunucu) gerektirir</a:t>
                      </a:r>
                    </a:p>
                  </a:txBody>
                  <a:tcPr marL="6504" marR="6504" marT="4336" marB="433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140517"/>
                  </a:ext>
                </a:extLst>
              </a:tr>
            </a:tbl>
          </a:graphicData>
        </a:graphic>
      </p:graphicFrame>
      <p:sp>
        <p:nvSpPr>
          <p:cNvPr id="5" name="Unvan 1">
            <a:extLst>
              <a:ext uri="{FF2B5EF4-FFF2-40B4-BE49-F238E27FC236}">
                <a16:creationId xmlns:a16="http://schemas.microsoft.com/office/drawing/2014/main" id="{9016AB8D-232C-4F05-A7A8-D2038855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3.1.2 Haberleşme</a:t>
            </a:r>
          </a:p>
        </p:txBody>
      </p:sp>
    </p:spTree>
    <p:extLst>
      <p:ext uri="{BB962C8B-B14F-4D97-AF65-F5344CB8AC3E}">
        <p14:creationId xmlns:p14="http://schemas.microsoft.com/office/powerpoint/2010/main" val="115590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3.2.1 Sensörler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6FF2212-86AA-454B-95B0-5344500E9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04" y="1927730"/>
            <a:ext cx="5494496" cy="3002540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5196769" cy="4142476"/>
          </a:xfrm>
        </p:spPr>
        <p:txBody>
          <a:bodyPr>
            <a:normAutofit/>
          </a:bodyPr>
          <a:lstStyle/>
          <a:p>
            <a:r>
              <a:rPr lang="tr-TR" dirty="0"/>
              <a:t>Sensörler:</a:t>
            </a:r>
          </a:p>
          <a:p>
            <a:pPr lvl="1"/>
            <a:r>
              <a:rPr lang="tr-TR" dirty="0"/>
              <a:t>IoT’nin girdi elemanlarını oluşturmaktadırlar.</a:t>
            </a:r>
          </a:p>
          <a:p>
            <a:pPr lvl="1"/>
            <a:r>
              <a:rPr lang="tr-TR" dirty="0"/>
              <a:t>Uyarıldıklarında, görevli oldukları duyu sahasındaki bilgiyi, elektrik sinyallarine dönüştürerek tepki vermektedirler.</a:t>
            </a:r>
          </a:p>
          <a:p>
            <a:pPr lvl="1"/>
            <a:r>
              <a:rPr lang="tr-TR" dirty="0"/>
              <a:t>Aktif ve pasif sensörler olarak ikiye ayrılır.</a:t>
            </a:r>
          </a:p>
          <a:p>
            <a:pPr lvl="1"/>
            <a:r>
              <a:rPr lang="tr-TR" dirty="0"/>
              <a:t>Bir diğer ayrım sensörlerin analog/dijital olması üzerinedir.</a:t>
            </a:r>
          </a:p>
        </p:txBody>
      </p:sp>
    </p:spTree>
    <p:extLst>
      <p:ext uri="{BB962C8B-B14F-4D97-AF65-F5344CB8AC3E}">
        <p14:creationId xmlns:p14="http://schemas.microsoft.com/office/powerpoint/2010/main" val="191067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3.2.2 Sensörler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Pasif Sensörler:</a:t>
            </a:r>
          </a:p>
          <a:p>
            <a:pPr lvl="1"/>
            <a:r>
              <a:rPr lang="tr-TR" dirty="0"/>
              <a:t>Ortama sinyal gönderme ihtiyacı duymadan algılama yapan ve çıktı sinyaline dönüştürebilen sensörlerdir.</a:t>
            </a:r>
          </a:p>
          <a:p>
            <a:pPr lvl="1"/>
            <a:r>
              <a:rPr lang="tr-TR" dirty="0"/>
              <a:t>Örnek: PIR (Hareket tespiti), LDR (Işık algılama)</a:t>
            </a:r>
          </a:p>
          <a:p>
            <a:r>
              <a:rPr lang="tr-TR" dirty="0"/>
              <a:t>Aktif Sensörler:</a:t>
            </a:r>
          </a:p>
          <a:p>
            <a:pPr lvl="1"/>
            <a:r>
              <a:rPr lang="tr-TR" dirty="0"/>
              <a:t>Algılama yapabilmek için ortama sinyal gönderen sensörlerdir.</a:t>
            </a:r>
          </a:p>
          <a:p>
            <a:pPr lvl="1"/>
            <a:r>
              <a:rPr lang="tr-TR" dirty="0"/>
              <a:t>Örnek: LiDAR (Lazer ışınları ile tespit), RADAR (Radyo dalgaları ile tespit)</a:t>
            </a:r>
          </a:p>
        </p:txBody>
      </p:sp>
    </p:spTree>
    <p:extLst>
      <p:ext uri="{BB962C8B-B14F-4D97-AF65-F5344CB8AC3E}">
        <p14:creationId xmlns:p14="http://schemas.microsoft.com/office/powerpoint/2010/main" val="97807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3.2.3 Sensörler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Analog Sensörler:</a:t>
            </a:r>
          </a:p>
          <a:p>
            <a:pPr lvl="1"/>
            <a:r>
              <a:rPr lang="tr-TR" dirty="0"/>
              <a:t>Çıktı cinsinden sürekli değerler ile sinyal üreten sensörlerdir.</a:t>
            </a:r>
          </a:p>
          <a:p>
            <a:pPr lvl="1"/>
            <a:r>
              <a:rPr lang="tr-TR" dirty="0"/>
              <a:t>Örnek: LM35 (Sıcaklık), LDR (Işık algılama)</a:t>
            </a:r>
          </a:p>
          <a:p>
            <a:r>
              <a:rPr lang="tr-TR" dirty="0"/>
              <a:t>Dijital Sensörler:</a:t>
            </a:r>
          </a:p>
          <a:p>
            <a:pPr lvl="1"/>
            <a:r>
              <a:rPr lang="tr-TR" dirty="0"/>
              <a:t>Çıktı cinsinden ayrık/kesikli değerler ile sinyal üreten sensörlerdir.</a:t>
            </a:r>
          </a:p>
          <a:p>
            <a:pPr lvl="1"/>
            <a:r>
              <a:rPr lang="tr-TR" dirty="0"/>
              <a:t>Örnek: PIR (Hareket), DHT (Sıcaklık-Nem)</a:t>
            </a:r>
          </a:p>
        </p:txBody>
      </p:sp>
    </p:spTree>
    <p:extLst>
      <p:ext uri="{BB962C8B-B14F-4D97-AF65-F5344CB8AC3E}">
        <p14:creationId xmlns:p14="http://schemas.microsoft.com/office/powerpoint/2010/main" val="95483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3.2.4 Sensörler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5196769" cy="4142476"/>
          </a:xfrm>
        </p:spPr>
        <p:txBody>
          <a:bodyPr>
            <a:normAutofit/>
          </a:bodyPr>
          <a:lstStyle/>
          <a:p>
            <a:r>
              <a:rPr lang="tr-TR" dirty="0"/>
              <a:t>Birimler (Metrik sistem)</a:t>
            </a:r>
          </a:p>
          <a:p>
            <a:pPr lvl="1"/>
            <a:r>
              <a:rPr lang="tr-TR" dirty="0"/>
              <a:t>Uzunluk – Metre – m</a:t>
            </a:r>
          </a:p>
          <a:p>
            <a:pPr lvl="1"/>
            <a:r>
              <a:rPr lang="tr-TR" dirty="0"/>
              <a:t>Zaman – Saniye – s</a:t>
            </a:r>
          </a:p>
          <a:p>
            <a:pPr lvl="1"/>
            <a:r>
              <a:rPr lang="tr-TR" dirty="0"/>
              <a:t>Elektrik akımı – Amper – A</a:t>
            </a:r>
          </a:p>
          <a:p>
            <a:pPr lvl="1"/>
            <a:r>
              <a:rPr lang="tr-TR" dirty="0"/>
              <a:t>Işık şiddeti – Candela – cd</a:t>
            </a:r>
          </a:p>
          <a:p>
            <a:pPr lvl="1"/>
            <a:r>
              <a:rPr lang="tr-TR" dirty="0"/>
              <a:t>…</a:t>
            </a:r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  <p:pic>
        <p:nvPicPr>
          <p:cNvPr id="4098" name="Picture 2" descr="https://lh7-rt.googleusercontent.com/slidesz/AGV_vUfao7FXNV8_ParLO8VS7IFkVDnMAjwEKzZKpcleqtTleZGfOd3HzHMD3zWxmEInCBpJZwtsTIouMzb8ax0jf76xwiY5w7_Q-V-rF3GHElBDdS8vZqUQjrs3hAQvWAEBEVCUoHwiNifniPNXklLmsFY=s2048?key=kIm8e_2HvoVy7357NkK397nd">
            <a:extLst>
              <a:ext uri="{FF2B5EF4-FFF2-40B4-BE49-F238E27FC236}">
                <a16:creationId xmlns:a16="http://schemas.microsoft.com/office/drawing/2014/main" id="{4CC2D862-7EEA-4432-9F04-C0F7C929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98" y="1786738"/>
            <a:ext cx="5097302" cy="221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32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71E6-8A5F-4323-95B0-0630A441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3.3.1 Sensörler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878B5-D0AE-4B55-B6D7-90DE3693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91" y="2594598"/>
            <a:ext cx="10075817" cy="303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5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Genel </a:t>
            </a:r>
            <a:r>
              <a:rPr lang="tr-TR" dirty="0" err="1"/>
              <a:t>bakIŞ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Haberleşme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Protokoller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Sensör Nedir?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Aktif/Pasif Sensör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Dijital/Analog Sensör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Metrik Sistem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Sensör Örnekleri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Fonksiyonu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76182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3.3.2 Sensörler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5196769" cy="4142476"/>
          </a:xfrm>
        </p:spPr>
        <p:txBody>
          <a:bodyPr>
            <a:normAutofit/>
          </a:bodyPr>
          <a:lstStyle/>
          <a:p>
            <a:r>
              <a:rPr lang="tr-TR" dirty="0"/>
              <a:t>Sıcaklık Sensörü</a:t>
            </a:r>
          </a:p>
          <a:p>
            <a:pPr lvl="1"/>
            <a:r>
              <a:rPr lang="tr-TR" dirty="0"/>
              <a:t>Örnek donanım: LM35</a:t>
            </a:r>
          </a:p>
          <a:p>
            <a:pPr lvl="1"/>
            <a:r>
              <a:rPr lang="tr-TR" dirty="0"/>
              <a:t>Ortam sıcaklığını ölçer</a:t>
            </a:r>
          </a:p>
          <a:p>
            <a:pPr lvl="1"/>
            <a:r>
              <a:rPr lang="tr-TR" dirty="0"/>
              <a:t>Analog</a:t>
            </a:r>
          </a:p>
          <a:p>
            <a:pPr lvl="1"/>
            <a:r>
              <a:rPr lang="tr-TR" dirty="0"/>
              <a:t>Pasif</a:t>
            </a:r>
          </a:p>
          <a:p>
            <a:pPr lvl="1"/>
            <a:r>
              <a:rPr lang="tr-TR" dirty="0"/>
              <a:t>Güç Tüketimi: Düşük (yaklaşık 60 µA)</a:t>
            </a:r>
          </a:p>
          <a:p>
            <a:pPr lvl="1"/>
            <a:r>
              <a:rPr lang="tr-TR" dirty="0"/>
              <a:t>Pinler</a:t>
            </a:r>
          </a:p>
          <a:p>
            <a:pPr lvl="2"/>
            <a:r>
              <a:rPr lang="tr-TR" dirty="0"/>
              <a:t>VCC: Giriş</a:t>
            </a:r>
          </a:p>
          <a:p>
            <a:pPr lvl="2"/>
            <a:r>
              <a:rPr lang="tr-TR" dirty="0"/>
              <a:t>OUT: Çıkış</a:t>
            </a:r>
          </a:p>
          <a:p>
            <a:pPr lvl="2"/>
            <a:r>
              <a:rPr lang="tr-TR" dirty="0"/>
              <a:t>GND: Toprak</a:t>
            </a:r>
          </a:p>
        </p:txBody>
      </p:sp>
      <p:pic>
        <p:nvPicPr>
          <p:cNvPr id="1026" name="Picture 2" descr="Orjinal LM35DZ - 1">
            <a:extLst>
              <a:ext uri="{FF2B5EF4-FFF2-40B4-BE49-F238E27FC236}">
                <a16:creationId xmlns:a16="http://schemas.microsoft.com/office/drawing/2014/main" id="{6AEB221A-BD11-4253-9EAB-C9BD78285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238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82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3.3.3 Sensörler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5196769" cy="4142476"/>
          </a:xfrm>
        </p:spPr>
        <p:txBody>
          <a:bodyPr>
            <a:normAutofit lnSpcReduction="10000"/>
          </a:bodyPr>
          <a:lstStyle/>
          <a:p>
            <a:r>
              <a:rPr lang="tr-TR" dirty="0"/>
              <a:t>Yakınlık Sensörü</a:t>
            </a:r>
          </a:p>
          <a:p>
            <a:pPr lvl="1"/>
            <a:r>
              <a:rPr lang="tr-TR" dirty="0"/>
              <a:t>Örnek donanım: HC-SR04</a:t>
            </a:r>
          </a:p>
          <a:p>
            <a:pPr lvl="1"/>
            <a:r>
              <a:rPr lang="tr-TR" dirty="0"/>
              <a:t>Yakındaki nesneler ile mesafe ölçer.</a:t>
            </a:r>
          </a:p>
          <a:p>
            <a:pPr lvl="1"/>
            <a:r>
              <a:rPr lang="tr-TR" dirty="0"/>
              <a:t>Dijital/Analog türleri mevcut.</a:t>
            </a:r>
          </a:p>
          <a:p>
            <a:pPr lvl="1"/>
            <a:r>
              <a:rPr lang="tr-TR" dirty="0"/>
              <a:t>Aktif</a:t>
            </a:r>
          </a:p>
          <a:p>
            <a:pPr lvl="1"/>
            <a:r>
              <a:rPr lang="tr-TR" dirty="0"/>
              <a:t>Güç Tüketimi: Orta (yaklaşık 5-20 mA)</a:t>
            </a:r>
          </a:p>
          <a:p>
            <a:pPr lvl="1"/>
            <a:r>
              <a:rPr lang="tr-TR" dirty="0"/>
              <a:t>Pinler</a:t>
            </a:r>
          </a:p>
          <a:p>
            <a:pPr lvl="2"/>
            <a:r>
              <a:rPr lang="tr-TR" dirty="0"/>
              <a:t>VCC: Giriş</a:t>
            </a:r>
          </a:p>
          <a:p>
            <a:pPr lvl="2"/>
            <a:r>
              <a:rPr lang="tr-TR" dirty="0"/>
              <a:t>Trig: Giriş</a:t>
            </a:r>
          </a:p>
          <a:p>
            <a:pPr lvl="2"/>
            <a:r>
              <a:rPr lang="tr-TR" dirty="0"/>
              <a:t>Echo: Çıkış</a:t>
            </a:r>
          </a:p>
          <a:p>
            <a:pPr lvl="2"/>
            <a:r>
              <a:rPr lang="tr-TR" dirty="0"/>
              <a:t>GND: Toprak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48604-9A2C-4A39-9540-D52D744D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25" y="1959742"/>
            <a:ext cx="4724805" cy="29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7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3.3.4 Sensörler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5196769" cy="4142476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İvme Ölçer</a:t>
            </a:r>
          </a:p>
          <a:p>
            <a:pPr lvl="1"/>
            <a:r>
              <a:rPr lang="tr-TR" dirty="0"/>
              <a:t>3 eksende açısal ivme ölçebilir.</a:t>
            </a:r>
          </a:p>
          <a:p>
            <a:pPr lvl="1"/>
            <a:r>
              <a:rPr lang="tr-TR" dirty="0"/>
              <a:t>Örnek donanım: ADXL345</a:t>
            </a:r>
          </a:p>
          <a:p>
            <a:pPr lvl="1"/>
            <a:r>
              <a:rPr lang="tr-TR" dirty="0"/>
              <a:t>Dijital (I2C/SPI)</a:t>
            </a:r>
          </a:p>
          <a:p>
            <a:pPr lvl="1"/>
            <a:r>
              <a:rPr lang="tr-TR" dirty="0"/>
              <a:t>Pasif</a:t>
            </a:r>
          </a:p>
          <a:p>
            <a:pPr lvl="1"/>
            <a:r>
              <a:rPr lang="tr-TR" dirty="0"/>
              <a:t>Güç Tüketimi: Orta (yaklaşık 40-145 mA)</a:t>
            </a:r>
          </a:p>
          <a:p>
            <a:pPr lvl="1"/>
            <a:r>
              <a:rPr lang="tr-TR" dirty="0"/>
              <a:t>Pinler</a:t>
            </a:r>
          </a:p>
          <a:p>
            <a:pPr lvl="2"/>
            <a:r>
              <a:rPr lang="tr-TR" dirty="0"/>
              <a:t>VCC: Giriş</a:t>
            </a:r>
          </a:p>
          <a:p>
            <a:pPr lvl="2"/>
            <a:r>
              <a:rPr lang="tr-TR" dirty="0"/>
              <a:t>GND: Toprak</a:t>
            </a:r>
          </a:p>
          <a:p>
            <a:pPr lvl="2"/>
            <a:r>
              <a:rPr lang="tr-TR" dirty="0"/>
              <a:t>SDA:</a:t>
            </a:r>
          </a:p>
          <a:p>
            <a:pPr lvl="2"/>
            <a:r>
              <a:rPr lang="tr-TR" dirty="0"/>
              <a:t>SCL:</a:t>
            </a:r>
          </a:p>
          <a:p>
            <a:pPr lvl="2"/>
            <a:r>
              <a:rPr lang="tr-TR" dirty="0"/>
              <a:t>CS:</a:t>
            </a:r>
          </a:p>
          <a:p>
            <a:pPr lvl="2"/>
            <a:r>
              <a:rPr lang="tr-TR" dirty="0"/>
              <a:t>INT: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AD1E29-DC63-40EC-A4BA-1343EC70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404" y="1541535"/>
            <a:ext cx="5021368" cy="37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3.3.5 Sensörler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5196769" cy="4142476"/>
          </a:xfrm>
        </p:spPr>
        <p:txBody>
          <a:bodyPr>
            <a:normAutofit lnSpcReduction="10000"/>
          </a:bodyPr>
          <a:lstStyle/>
          <a:p>
            <a:r>
              <a:rPr lang="tr-TR" dirty="0"/>
              <a:t>Basınç Sensörü</a:t>
            </a:r>
          </a:p>
          <a:p>
            <a:pPr lvl="1"/>
            <a:r>
              <a:rPr lang="tr-TR" dirty="0"/>
              <a:t>Hava basıncını ölçer</a:t>
            </a:r>
          </a:p>
          <a:p>
            <a:pPr lvl="1"/>
            <a:r>
              <a:rPr lang="tr-TR" dirty="0"/>
              <a:t>Örnek donanım: BMP180</a:t>
            </a:r>
          </a:p>
          <a:p>
            <a:pPr lvl="1"/>
            <a:r>
              <a:rPr lang="tr-TR" dirty="0"/>
              <a:t>Dijital (I2C/SPI)</a:t>
            </a:r>
          </a:p>
          <a:p>
            <a:pPr lvl="1"/>
            <a:r>
              <a:rPr lang="tr-TR" dirty="0"/>
              <a:t>Pasif</a:t>
            </a:r>
          </a:p>
          <a:p>
            <a:pPr lvl="1"/>
            <a:r>
              <a:rPr lang="tr-TR" dirty="0"/>
              <a:t>Güç Tüketimi: Düşük (yaklaşık 10 µA)</a:t>
            </a:r>
          </a:p>
          <a:p>
            <a:pPr lvl="1"/>
            <a:r>
              <a:rPr lang="tr-TR" dirty="0"/>
              <a:t>Pinler</a:t>
            </a:r>
          </a:p>
          <a:p>
            <a:pPr lvl="2"/>
            <a:r>
              <a:rPr lang="tr-TR" dirty="0"/>
              <a:t>VCC: Giriş</a:t>
            </a:r>
          </a:p>
          <a:p>
            <a:pPr lvl="2"/>
            <a:r>
              <a:rPr lang="tr-TR" dirty="0"/>
              <a:t>GND: Toprak</a:t>
            </a:r>
          </a:p>
          <a:p>
            <a:pPr lvl="2"/>
            <a:r>
              <a:rPr lang="tr-TR" dirty="0"/>
              <a:t>SDA:</a:t>
            </a:r>
          </a:p>
          <a:p>
            <a:pPr lvl="2"/>
            <a:r>
              <a:rPr lang="tr-TR" dirty="0"/>
              <a:t>SCL:</a:t>
            </a:r>
          </a:p>
        </p:txBody>
      </p:sp>
      <p:pic>
        <p:nvPicPr>
          <p:cNvPr id="2050" name="Picture 2" descr="BMP180 Dijital Hava Basıncı Sensörü - Orjinal Bosch Sensör - 1">
            <a:extLst>
              <a:ext uri="{FF2B5EF4-FFF2-40B4-BE49-F238E27FC236}">
                <a16:creationId xmlns:a16="http://schemas.microsoft.com/office/drawing/2014/main" id="{5736CFBE-F828-4EA1-9312-F9223501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79" y="1469843"/>
            <a:ext cx="3918313" cy="391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43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3.3.6 Sensörler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5196769" cy="4142476"/>
          </a:xfrm>
        </p:spPr>
        <p:txBody>
          <a:bodyPr>
            <a:normAutofit/>
          </a:bodyPr>
          <a:lstStyle/>
          <a:p>
            <a:r>
              <a:rPr lang="tr-TR" dirty="0"/>
              <a:t>Işık Sensörü</a:t>
            </a:r>
          </a:p>
          <a:p>
            <a:pPr lvl="1"/>
            <a:r>
              <a:rPr lang="tr-TR" dirty="0"/>
              <a:t>Ortamdaki ışık şiddetini ölçer</a:t>
            </a:r>
          </a:p>
          <a:p>
            <a:pPr lvl="1"/>
            <a:r>
              <a:rPr lang="tr-TR" dirty="0"/>
              <a:t>Örnek donanım: LDR</a:t>
            </a:r>
          </a:p>
          <a:p>
            <a:pPr lvl="1"/>
            <a:r>
              <a:rPr lang="tr-TR" dirty="0"/>
              <a:t>Analog</a:t>
            </a:r>
          </a:p>
          <a:p>
            <a:pPr lvl="1"/>
            <a:r>
              <a:rPr lang="tr-TR" dirty="0"/>
              <a:t>Pasif</a:t>
            </a:r>
          </a:p>
          <a:p>
            <a:pPr lvl="1"/>
            <a:r>
              <a:rPr lang="tr-TR" dirty="0"/>
              <a:t>Güç Tüketimi: Düşük (yaklaşık &lt;1 mA)</a:t>
            </a:r>
          </a:p>
          <a:p>
            <a:pPr lvl="1"/>
            <a:r>
              <a:rPr lang="tr-TR" dirty="0"/>
              <a:t>Pinler</a:t>
            </a:r>
          </a:p>
          <a:p>
            <a:pPr lvl="2"/>
            <a:r>
              <a:rPr lang="tr-TR" dirty="0"/>
              <a:t>VCC: Giriş</a:t>
            </a:r>
          </a:p>
          <a:p>
            <a:pPr lvl="2"/>
            <a:r>
              <a:rPr lang="tr-TR" dirty="0"/>
              <a:t>OUT: Çıkış</a:t>
            </a:r>
          </a:p>
        </p:txBody>
      </p:sp>
      <p:pic>
        <p:nvPicPr>
          <p:cNvPr id="3074" name="Picture 2" descr="LDR Işık Sensörü Kartı (3 Pin) - 1">
            <a:extLst>
              <a:ext uri="{FF2B5EF4-FFF2-40B4-BE49-F238E27FC236}">
                <a16:creationId xmlns:a16="http://schemas.microsoft.com/office/drawing/2014/main" id="{3EAF9950-4060-4401-A31E-5B158E113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863" y="1504678"/>
            <a:ext cx="3848644" cy="38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73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3.3.7 Sensörler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5196769" cy="4142476"/>
          </a:xfrm>
        </p:spPr>
        <p:txBody>
          <a:bodyPr>
            <a:normAutofit/>
          </a:bodyPr>
          <a:lstStyle/>
          <a:p>
            <a:r>
              <a:rPr lang="tr-TR" dirty="0"/>
              <a:t>Nem Sensörü</a:t>
            </a:r>
          </a:p>
          <a:p>
            <a:pPr lvl="1"/>
            <a:r>
              <a:rPr lang="tr-TR" dirty="0"/>
              <a:t>Ortam nemini ölçer</a:t>
            </a:r>
          </a:p>
          <a:p>
            <a:pPr lvl="1"/>
            <a:r>
              <a:rPr lang="tr-TR" dirty="0"/>
              <a:t>Örnek donanım: DHT11</a:t>
            </a:r>
          </a:p>
          <a:p>
            <a:pPr lvl="1"/>
            <a:r>
              <a:rPr lang="tr-TR" dirty="0"/>
              <a:t>Dijital</a:t>
            </a:r>
          </a:p>
          <a:p>
            <a:pPr lvl="1"/>
            <a:r>
              <a:rPr lang="tr-TR" dirty="0"/>
              <a:t>Pasif</a:t>
            </a:r>
          </a:p>
          <a:p>
            <a:pPr lvl="1"/>
            <a:r>
              <a:rPr lang="tr-TR" dirty="0"/>
              <a:t>Güç Tüketimi: Düşük (yaklaşık 0.5 mA)</a:t>
            </a:r>
          </a:p>
          <a:p>
            <a:pPr lvl="1"/>
            <a:r>
              <a:rPr lang="tr-TR" dirty="0"/>
              <a:t>Pinler</a:t>
            </a:r>
          </a:p>
          <a:p>
            <a:pPr lvl="2"/>
            <a:r>
              <a:rPr lang="tr-TR" dirty="0"/>
              <a:t>VCC: Giriş</a:t>
            </a:r>
          </a:p>
          <a:p>
            <a:pPr lvl="2"/>
            <a:r>
              <a:rPr lang="tr-TR" dirty="0"/>
              <a:t>DATA: </a:t>
            </a:r>
          </a:p>
          <a:p>
            <a:pPr lvl="2"/>
            <a:r>
              <a:rPr lang="tr-TR" dirty="0"/>
              <a:t>GND: Toprak</a:t>
            </a:r>
          </a:p>
        </p:txBody>
      </p:sp>
      <p:pic>
        <p:nvPicPr>
          <p:cNvPr id="4098" name="Picture 2" descr="DHT11 Isı ve Nem Sensörü Kart - 1">
            <a:extLst>
              <a:ext uri="{FF2B5EF4-FFF2-40B4-BE49-F238E27FC236}">
                <a16:creationId xmlns:a16="http://schemas.microsoft.com/office/drawing/2014/main" id="{C6903765-5C8D-48AF-A3DE-D9557652B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0" y="16002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435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3.3.8 Sensörler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5196769" cy="4142476"/>
          </a:xfrm>
        </p:spPr>
        <p:txBody>
          <a:bodyPr>
            <a:normAutofit lnSpcReduction="10000"/>
          </a:bodyPr>
          <a:lstStyle/>
          <a:p>
            <a:r>
              <a:rPr lang="tr-TR" dirty="0"/>
              <a:t>Ağırlık/Yük Sensörü</a:t>
            </a:r>
          </a:p>
          <a:p>
            <a:pPr lvl="1"/>
            <a:r>
              <a:rPr lang="tr-TR" dirty="0"/>
              <a:t>Üzerindeki nesnelerin ağırlığını ölçer</a:t>
            </a:r>
          </a:p>
          <a:p>
            <a:pPr lvl="1"/>
            <a:r>
              <a:rPr lang="tr-TR" dirty="0"/>
              <a:t>Dijital (I2C)</a:t>
            </a:r>
          </a:p>
          <a:p>
            <a:pPr lvl="1"/>
            <a:r>
              <a:rPr lang="tr-TR" dirty="0"/>
              <a:t>Aktif</a:t>
            </a:r>
          </a:p>
          <a:p>
            <a:pPr lvl="1"/>
            <a:r>
              <a:rPr lang="tr-TR" dirty="0"/>
              <a:t>Güç Tüketimi: Düşük (yaklaşık &lt;0.5 mA)</a:t>
            </a:r>
          </a:p>
          <a:p>
            <a:pPr lvl="1"/>
            <a:r>
              <a:rPr lang="tr-TR" dirty="0"/>
              <a:t>Pinler</a:t>
            </a:r>
          </a:p>
          <a:p>
            <a:pPr lvl="2"/>
            <a:r>
              <a:rPr lang="tr-TR" dirty="0"/>
              <a:t>VCC: Giriş</a:t>
            </a:r>
          </a:p>
          <a:p>
            <a:pPr lvl="2"/>
            <a:r>
              <a:rPr lang="tr-TR" dirty="0"/>
              <a:t>GND: Toprak</a:t>
            </a:r>
          </a:p>
          <a:p>
            <a:pPr lvl="2"/>
            <a:r>
              <a:rPr lang="tr-TR" dirty="0"/>
              <a:t>SDA: </a:t>
            </a:r>
          </a:p>
          <a:p>
            <a:pPr lvl="2"/>
            <a:r>
              <a:rPr lang="tr-TR" dirty="0"/>
              <a:t>SCL: </a:t>
            </a:r>
          </a:p>
          <a:p>
            <a:pPr lvl="2"/>
            <a:r>
              <a:rPr lang="tr-TR" dirty="0"/>
              <a:t>INT:</a:t>
            </a:r>
          </a:p>
        </p:txBody>
      </p:sp>
      <p:pic>
        <p:nvPicPr>
          <p:cNvPr id="5122" name="Picture 2" descr="Ağırlık Sensörü - Load Sensor - 1">
            <a:extLst>
              <a:ext uri="{FF2B5EF4-FFF2-40B4-BE49-F238E27FC236}">
                <a16:creationId xmlns:a16="http://schemas.microsoft.com/office/drawing/2014/main" id="{9D5BBBDA-09A2-42C4-87D4-88205602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754" y="1589314"/>
            <a:ext cx="3679371" cy="367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34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3.3.9 Sensörler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5196769" cy="4142476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Nabız Sensörü</a:t>
            </a:r>
          </a:p>
          <a:p>
            <a:pPr lvl="1"/>
            <a:r>
              <a:rPr lang="tr-TR" dirty="0"/>
              <a:t>Kalp ritmini ölçer</a:t>
            </a:r>
          </a:p>
          <a:p>
            <a:pPr lvl="1"/>
            <a:r>
              <a:rPr lang="tr-TR" dirty="0"/>
              <a:t>Örnek donanım: MAX30100</a:t>
            </a:r>
          </a:p>
          <a:p>
            <a:pPr lvl="1"/>
            <a:r>
              <a:rPr lang="tr-TR" dirty="0"/>
              <a:t>Dijital (I2C)</a:t>
            </a:r>
          </a:p>
          <a:p>
            <a:pPr lvl="1"/>
            <a:r>
              <a:rPr lang="tr-TR" dirty="0"/>
              <a:t>Aktif</a:t>
            </a:r>
          </a:p>
          <a:p>
            <a:pPr lvl="1"/>
            <a:r>
              <a:rPr lang="tr-TR" dirty="0"/>
              <a:t>Güç Tüketimi: Orta (yaklaşık 0.6-5 mA)</a:t>
            </a:r>
          </a:p>
          <a:p>
            <a:pPr lvl="1"/>
            <a:r>
              <a:rPr lang="tr-TR" dirty="0"/>
              <a:t>Pinler</a:t>
            </a:r>
          </a:p>
          <a:p>
            <a:pPr lvl="2"/>
            <a:r>
              <a:rPr lang="tr-TR" dirty="0"/>
              <a:t>VCC: Giriş</a:t>
            </a:r>
          </a:p>
          <a:p>
            <a:pPr lvl="2"/>
            <a:r>
              <a:rPr lang="tr-TR" dirty="0"/>
              <a:t>GND: Toprak</a:t>
            </a:r>
          </a:p>
          <a:p>
            <a:pPr lvl="2"/>
            <a:r>
              <a:rPr lang="tr-TR" dirty="0"/>
              <a:t>SDA: Seri Veri Hattı</a:t>
            </a:r>
          </a:p>
          <a:p>
            <a:pPr lvl="2"/>
            <a:r>
              <a:rPr lang="tr-TR" dirty="0"/>
              <a:t>SCL: Seri saat sinyali (I2C)</a:t>
            </a:r>
          </a:p>
          <a:p>
            <a:pPr lvl="2"/>
            <a:r>
              <a:rPr lang="tr-TR" dirty="0"/>
              <a:t>INT: Kesme (Interrupt, Opsiyonel)</a:t>
            </a:r>
          </a:p>
        </p:txBody>
      </p:sp>
      <p:pic>
        <p:nvPicPr>
          <p:cNvPr id="6146" name="Picture 2" descr="Kalp Nabız Sensörü (MAX30100) - 1">
            <a:extLst>
              <a:ext uri="{FF2B5EF4-FFF2-40B4-BE49-F238E27FC236}">
                <a16:creationId xmlns:a16="http://schemas.microsoft.com/office/drawing/2014/main" id="{04F10A6F-FC10-4ADD-8C79-5EADD6DEA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19" y="1458685"/>
            <a:ext cx="3940629" cy="394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663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3.3.10 Sensörler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5196769" cy="4142476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Hareket Sensörü</a:t>
            </a:r>
          </a:p>
          <a:p>
            <a:pPr lvl="1"/>
            <a:r>
              <a:rPr lang="tr-TR" dirty="0"/>
              <a:t>Hareketli nesneleri tespit eder.</a:t>
            </a:r>
          </a:p>
          <a:p>
            <a:pPr lvl="1"/>
            <a:r>
              <a:rPr lang="tr-TR" dirty="0"/>
              <a:t>Örnek donanım: PIR</a:t>
            </a:r>
          </a:p>
          <a:p>
            <a:pPr lvl="1"/>
            <a:r>
              <a:rPr lang="tr-TR" dirty="0"/>
              <a:t>Dijital</a:t>
            </a:r>
          </a:p>
          <a:p>
            <a:pPr lvl="1"/>
            <a:r>
              <a:rPr lang="tr-TR" dirty="0"/>
              <a:t>Pasif</a:t>
            </a:r>
          </a:p>
          <a:p>
            <a:pPr lvl="1"/>
            <a:r>
              <a:rPr lang="tr-TR" dirty="0"/>
              <a:t>Güç Tüketimi: </a:t>
            </a:r>
          </a:p>
          <a:p>
            <a:pPr lvl="2"/>
            <a:r>
              <a:rPr lang="tr-TR" dirty="0"/>
              <a:t>Bekleme (0.05-0.07 mA)</a:t>
            </a:r>
          </a:p>
          <a:p>
            <a:pPr lvl="2"/>
            <a:r>
              <a:rPr lang="tr-TR" dirty="0"/>
              <a:t>Aktif: (0.1-0.5 mA)</a:t>
            </a:r>
          </a:p>
          <a:p>
            <a:pPr lvl="1"/>
            <a:r>
              <a:rPr lang="tr-TR" dirty="0"/>
              <a:t>Pinler</a:t>
            </a:r>
          </a:p>
          <a:p>
            <a:pPr lvl="2"/>
            <a:r>
              <a:rPr lang="tr-TR" dirty="0"/>
              <a:t>VCC: Giriş</a:t>
            </a:r>
          </a:p>
          <a:p>
            <a:pPr lvl="2"/>
            <a:r>
              <a:rPr lang="tr-TR" dirty="0"/>
              <a:t>GND: Toprak</a:t>
            </a:r>
          </a:p>
          <a:p>
            <a:pPr lvl="2"/>
            <a:r>
              <a:rPr lang="tr-TR" dirty="0"/>
              <a:t>OUT: Çıkış</a:t>
            </a:r>
          </a:p>
        </p:txBody>
      </p:sp>
      <p:pic>
        <p:nvPicPr>
          <p:cNvPr id="7170" name="Picture 2" descr="HC-SR501 Ayarlanabilir IR Hareket Algılama Sensörü - Pir - 1">
            <a:extLst>
              <a:ext uri="{FF2B5EF4-FFF2-40B4-BE49-F238E27FC236}">
                <a16:creationId xmlns:a16="http://schemas.microsoft.com/office/drawing/2014/main" id="{6C1836D5-C017-4911-9DDC-B4FE164CE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027" y="1214845"/>
            <a:ext cx="4428309" cy="442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73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3.3.11 Sensörler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5196769" cy="4142476"/>
          </a:xfrm>
        </p:spPr>
        <p:txBody>
          <a:bodyPr>
            <a:normAutofit lnSpcReduction="10000"/>
          </a:bodyPr>
          <a:lstStyle/>
          <a:p>
            <a:r>
              <a:rPr lang="tr-TR" dirty="0"/>
              <a:t>Alkol Gaz Sensörü</a:t>
            </a:r>
          </a:p>
          <a:p>
            <a:pPr lvl="1"/>
            <a:r>
              <a:rPr lang="tr-TR" dirty="0"/>
              <a:t>Havadaki alkol buharını algılar</a:t>
            </a:r>
          </a:p>
          <a:p>
            <a:pPr lvl="1"/>
            <a:r>
              <a:rPr lang="tr-TR" dirty="0"/>
              <a:t>Örnek donanım: MQ-3</a:t>
            </a:r>
          </a:p>
          <a:p>
            <a:pPr lvl="1"/>
            <a:r>
              <a:rPr lang="tr-TR" dirty="0"/>
              <a:t>Analog/Dijital</a:t>
            </a:r>
          </a:p>
          <a:p>
            <a:pPr lvl="1"/>
            <a:r>
              <a:rPr lang="tr-TR" dirty="0"/>
              <a:t>Aktif</a:t>
            </a:r>
          </a:p>
          <a:p>
            <a:pPr lvl="1"/>
            <a:r>
              <a:rPr lang="tr-TR" dirty="0"/>
              <a:t>Güç Tüketimi: 150-200 mA</a:t>
            </a:r>
          </a:p>
          <a:p>
            <a:pPr lvl="1"/>
            <a:r>
              <a:rPr lang="tr-TR" dirty="0"/>
              <a:t>Pinler</a:t>
            </a:r>
          </a:p>
          <a:p>
            <a:pPr lvl="2"/>
            <a:r>
              <a:rPr lang="tr-TR" dirty="0"/>
              <a:t>VCC: Giriş</a:t>
            </a:r>
          </a:p>
          <a:p>
            <a:pPr lvl="2"/>
            <a:r>
              <a:rPr lang="tr-TR" dirty="0"/>
              <a:t>GND: Toprak</a:t>
            </a:r>
          </a:p>
          <a:p>
            <a:pPr lvl="2"/>
            <a:r>
              <a:rPr lang="tr-TR" dirty="0"/>
              <a:t>A0: Analog çıkış</a:t>
            </a:r>
          </a:p>
          <a:p>
            <a:pPr lvl="2"/>
            <a:r>
              <a:rPr lang="tr-TR" dirty="0"/>
              <a:t>D0: Dijital çıkış</a:t>
            </a:r>
          </a:p>
        </p:txBody>
      </p:sp>
      <p:pic>
        <p:nvPicPr>
          <p:cNvPr id="8194" name="Picture 2" descr="Alkol Gaz Sensörü - MQ-3 - 1">
            <a:extLst>
              <a:ext uri="{FF2B5EF4-FFF2-40B4-BE49-F238E27FC236}">
                <a16:creationId xmlns:a16="http://schemas.microsoft.com/office/drawing/2014/main" id="{6F158C57-DF28-433E-A9DC-55A7D97E3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868" y="1749334"/>
            <a:ext cx="3359331" cy="335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85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3.1.1 Haberleşme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I2C</a:t>
            </a:r>
          </a:p>
          <a:p>
            <a:r>
              <a:rPr lang="tr-TR" dirty="0"/>
              <a:t>SPI</a:t>
            </a:r>
          </a:p>
          <a:p>
            <a:r>
              <a:rPr lang="tr-TR" dirty="0"/>
              <a:t>UART</a:t>
            </a:r>
          </a:p>
          <a:p>
            <a:r>
              <a:rPr lang="tr-TR" dirty="0"/>
              <a:t>Wi-Fi</a:t>
            </a:r>
          </a:p>
          <a:p>
            <a:r>
              <a:rPr lang="tr-TR" dirty="0"/>
              <a:t>Bluetooth</a:t>
            </a:r>
          </a:p>
          <a:p>
            <a:r>
              <a:rPr lang="tr-TR" dirty="0"/>
              <a:t>LoRaWAN</a:t>
            </a:r>
          </a:p>
          <a:p>
            <a:r>
              <a:rPr lang="tr-TR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1514263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Toor, W. T.,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Alvi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Agiwal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(2020). Combined access barring scheme for IoT devices using Bayesian estimation. Electronics, 9(12), 2191.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93024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Sorular?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Hatırlatma: yoklamaya katılım sağladığınızı kontrol edin,</a:t>
            </a: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Katılımınız için teşekkürler..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7300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3.1.2 I2C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I2C (Inter-Integrated Circuit): Seri iletişim için iki telli haberleşme protokolü.</a:t>
            </a:r>
          </a:p>
          <a:p>
            <a:pPr lvl="1"/>
            <a:r>
              <a:rPr lang="tr-TR" dirty="0"/>
              <a:t>SDA (Serial Data - Veri Hattı) → Veri gönderme/alma</a:t>
            </a:r>
          </a:p>
          <a:p>
            <a:pPr lvl="1"/>
            <a:r>
              <a:rPr lang="tr-TR" dirty="0"/>
              <a:t>SCL (Serial Clock - Saat Hattı) → Veri transferini senkronize etme</a:t>
            </a:r>
          </a:p>
          <a:p>
            <a:r>
              <a:rPr lang="tr-TR" dirty="0"/>
              <a:t>Çoklu Cihaz Desteği</a:t>
            </a:r>
          </a:p>
          <a:p>
            <a:r>
              <a:rPr lang="tr-TR" dirty="0"/>
              <a:t>Düşük Güç Tüketimi</a:t>
            </a:r>
          </a:p>
          <a:p>
            <a:r>
              <a:rPr lang="tr-TR" dirty="0"/>
              <a:t>Ortalama Hız (100kbps-3.4Mbps)</a:t>
            </a:r>
          </a:p>
          <a:p>
            <a:r>
              <a:rPr lang="tr-TR" dirty="0"/>
              <a:t>Kablolu haberleşme</a:t>
            </a:r>
          </a:p>
        </p:txBody>
      </p:sp>
    </p:spTree>
    <p:extLst>
      <p:ext uri="{BB962C8B-B14F-4D97-AF65-F5344CB8AC3E}">
        <p14:creationId xmlns:p14="http://schemas.microsoft.com/office/powerpoint/2010/main" val="402088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3.1.3 I2C (DEVAMI)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Tek-yönlü veya çift-yönlü iletişim kurabilme</a:t>
            </a:r>
          </a:p>
          <a:p>
            <a:r>
              <a:rPr lang="tr-TR" dirty="0"/>
              <a:t>Kullanıldığı Sensörler:</a:t>
            </a:r>
          </a:p>
          <a:p>
            <a:pPr lvl="1"/>
            <a:r>
              <a:rPr lang="tr-TR" dirty="0"/>
              <a:t>Sıcaklık (DHT12, BMP180) </a:t>
            </a:r>
          </a:p>
          <a:p>
            <a:pPr lvl="1"/>
            <a:r>
              <a:rPr lang="tr-TR" dirty="0"/>
              <a:t>Nem (HTU21D) </a:t>
            </a:r>
          </a:p>
          <a:p>
            <a:pPr lvl="1"/>
            <a:r>
              <a:rPr lang="tr-TR" dirty="0"/>
              <a:t>Gaz (MQ-3, MQ-135) </a:t>
            </a:r>
          </a:p>
          <a:p>
            <a:pPr lvl="1"/>
            <a:r>
              <a:rPr lang="tr-TR" dirty="0"/>
              <a:t>Işık (BH1750) </a:t>
            </a:r>
          </a:p>
          <a:p>
            <a:pPr lvl="1"/>
            <a:r>
              <a:rPr lang="tr-TR" dirty="0"/>
              <a:t>Manyetik alan (HMC5883L)</a:t>
            </a:r>
          </a:p>
        </p:txBody>
      </p:sp>
    </p:spTree>
    <p:extLst>
      <p:ext uri="{BB962C8B-B14F-4D97-AF65-F5344CB8AC3E}">
        <p14:creationId xmlns:p14="http://schemas.microsoft.com/office/powerpoint/2010/main" val="5434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3.1.4 SPI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 fontScale="92500"/>
          </a:bodyPr>
          <a:lstStyle/>
          <a:p>
            <a:r>
              <a:rPr lang="tr-TR" dirty="0"/>
              <a:t>I2C (Inter-Integrated Circuit): Seri iletişim için dört telli haberleşme protokolü.</a:t>
            </a:r>
          </a:p>
          <a:p>
            <a:pPr lvl="1"/>
            <a:r>
              <a:rPr lang="tr-TR" dirty="0"/>
              <a:t>MOSI (Master Out Slave In - Ana Çıkış, İstemci Giriş) → Master cihazdan slave (bağımlı) cihaza veri gönderme</a:t>
            </a:r>
          </a:p>
          <a:p>
            <a:pPr lvl="1"/>
            <a:r>
              <a:rPr lang="tr-TR" dirty="0"/>
              <a:t>MISO (Master In Slave Out - Ana Giriş, İstemci Çıkış) → Slave cihazdan master cihaza veri gönderme </a:t>
            </a:r>
          </a:p>
          <a:p>
            <a:pPr lvl="1"/>
            <a:r>
              <a:rPr lang="tr-TR" dirty="0"/>
              <a:t>SCK (Serial Clock - Seri Saat Sinyali) → Master tarafından gönderilen saat sinyali ile veri transferini senkronize etme</a:t>
            </a:r>
          </a:p>
          <a:p>
            <a:pPr lvl="1"/>
            <a:r>
              <a:rPr lang="tr-TR" dirty="0"/>
              <a:t>SS (Slave Select - Köle Seçim Sinyali) → Hangi slave cihazın aktif olacağını belirleme</a:t>
            </a:r>
          </a:p>
          <a:p>
            <a:r>
              <a:rPr lang="tr-TR" dirty="0"/>
              <a:t>Çoklu Cihaz Desteği</a:t>
            </a:r>
          </a:p>
          <a:p>
            <a:r>
              <a:rPr lang="tr-TR" dirty="0"/>
              <a:t>Yüksek Veri Hızı (10Mbps)</a:t>
            </a:r>
          </a:p>
          <a:p>
            <a:r>
              <a:rPr lang="tr-TR" dirty="0"/>
              <a:t>Kablolu haberleşme</a:t>
            </a:r>
          </a:p>
        </p:txBody>
      </p:sp>
    </p:spTree>
    <p:extLst>
      <p:ext uri="{BB962C8B-B14F-4D97-AF65-F5344CB8AC3E}">
        <p14:creationId xmlns:p14="http://schemas.microsoft.com/office/powerpoint/2010/main" val="398676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3.1.5 SPI (DEVAMI)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Çift-yönlü iletişim kurabilme</a:t>
            </a:r>
          </a:p>
          <a:p>
            <a:r>
              <a:rPr lang="tr-TR" dirty="0"/>
              <a:t>Kullanıldığı Sensörler:</a:t>
            </a:r>
          </a:p>
          <a:p>
            <a:pPr lvl="1"/>
            <a:r>
              <a:rPr lang="tr-TR" dirty="0"/>
              <a:t>Ekranlar (TFT, OLED, LCD) </a:t>
            </a:r>
          </a:p>
          <a:p>
            <a:pPr lvl="1"/>
            <a:r>
              <a:rPr lang="tr-TR" dirty="0"/>
              <a:t>SD Kart Modülleri </a:t>
            </a:r>
          </a:p>
          <a:p>
            <a:pPr lvl="1"/>
            <a:r>
              <a:rPr lang="tr-TR" dirty="0"/>
              <a:t>IMU Sensörleri (MPU6050, LSM9DS1) </a:t>
            </a:r>
          </a:p>
          <a:p>
            <a:pPr lvl="1"/>
            <a:r>
              <a:rPr lang="tr-TR" dirty="0"/>
              <a:t>RF Modüller (NRF24L01, RFM69) </a:t>
            </a:r>
          </a:p>
          <a:p>
            <a:pPr lvl="1"/>
            <a:r>
              <a:rPr lang="tr-TR" dirty="0"/>
              <a:t>Dokunmatik Paneller</a:t>
            </a:r>
          </a:p>
        </p:txBody>
      </p:sp>
    </p:spTree>
    <p:extLst>
      <p:ext uri="{BB962C8B-B14F-4D97-AF65-F5344CB8AC3E}">
        <p14:creationId xmlns:p14="http://schemas.microsoft.com/office/powerpoint/2010/main" val="206795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3.1.4 UART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Seri iletişim için iki telli asenkron haberleşme protokolü.</a:t>
            </a:r>
          </a:p>
          <a:p>
            <a:pPr lvl="1"/>
            <a:r>
              <a:rPr lang="tr-TR" dirty="0"/>
              <a:t>TX (Transmit - Veri Gönderme) Veriyi karşı tarafa iletmek için kullanılır.</a:t>
            </a:r>
          </a:p>
          <a:p>
            <a:pPr lvl="1"/>
            <a:r>
              <a:rPr lang="tr-TR" dirty="0"/>
              <a:t>RX (Receive - Veri Alma) → Gelen veriyi okumak için kullanılır.</a:t>
            </a:r>
          </a:p>
          <a:p>
            <a:r>
              <a:rPr lang="tr-TR" dirty="0"/>
              <a:t>Basit ve Yaygın Kullanım</a:t>
            </a:r>
          </a:p>
          <a:p>
            <a:r>
              <a:rPr lang="tr-TR" dirty="0"/>
              <a:t>Bağlantı için sadece 2 pin</a:t>
            </a:r>
          </a:p>
          <a:p>
            <a:r>
              <a:rPr lang="tr-TR" dirty="0"/>
              <a:t>Asenkron (Saat sinyali olmadan haberleşme)</a:t>
            </a:r>
          </a:p>
          <a:p>
            <a:r>
              <a:rPr lang="tr-TR" dirty="0"/>
              <a:t>Çoklu Cihaz Desteği</a:t>
            </a:r>
          </a:p>
          <a:p>
            <a:r>
              <a:rPr lang="tr-TR" dirty="0"/>
              <a:t>Ortalama Veri Hızı (300 bps - 1 Mbps arasında değişir) </a:t>
            </a:r>
          </a:p>
        </p:txBody>
      </p:sp>
    </p:spTree>
    <p:extLst>
      <p:ext uri="{BB962C8B-B14F-4D97-AF65-F5344CB8AC3E}">
        <p14:creationId xmlns:p14="http://schemas.microsoft.com/office/powerpoint/2010/main" val="327533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3.1.4 UART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Tek-Yönlü veya Çift-Yönlü İletişim Kurabilme</a:t>
            </a:r>
          </a:p>
          <a:p>
            <a:r>
              <a:rPr lang="tr-TR" dirty="0"/>
              <a:t>Kullanıldığı platformlar:</a:t>
            </a:r>
          </a:p>
          <a:p>
            <a:pPr lvl="1"/>
            <a:r>
              <a:rPr lang="tr-TR" dirty="0"/>
              <a:t>GPS Modülleri (NEO-6M, NEO-M8N) </a:t>
            </a:r>
          </a:p>
          <a:p>
            <a:pPr lvl="1"/>
            <a:r>
              <a:rPr lang="tr-TR" dirty="0"/>
              <a:t>Bluetooth Modülleri (HC-05, HC-06, ESP32 BLE) </a:t>
            </a:r>
          </a:p>
          <a:p>
            <a:pPr lvl="1"/>
            <a:r>
              <a:rPr lang="tr-TR" dirty="0"/>
              <a:t>Wi-Fi Modülleri (ESP8266, ESP32) </a:t>
            </a:r>
          </a:p>
          <a:p>
            <a:pPr lvl="1"/>
            <a:r>
              <a:rPr lang="tr-TR" dirty="0"/>
              <a:t>GSM Modülleri (SIM800L, SIM900) </a:t>
            </a:r>
          </a:p>
          <a:p>
            <a:pPr lvl="1"/>
            <a:r>
              <a:rPr lang="tr-TR" dirty="0"/>
              <a:t>RFID Okuyucular (RC522, PN532)</a:t>
            </a:r>
          </a:p>
        </p:txBody>
      </p:sp>
    </p:spTree>
    <p:extLst>
      <p:ext uri="{BB962C8B-B14F-4D97-AF65-F5344CB8AC3E}">
        <p14:creationId xmlns:p14="http://schemas.microsoft.com/office/powerpoint/2010/main" val="91307184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6111</TotalTime>
  <Words>1551</Words>
  <Application>Microsoft Office PowerPoint</Application>
  <PresentationFormat>Widescreen</PresentationFormat>
  <Paragraphs>292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Microsoft YaHei</vt:lpstr>
      <vt:lpstr>Microsoft YaHei UI</vt:lpstr>
      <vt:lpstr>Arial</vt:lpstr>
      <vt:lpstr>Calisto MT</vt:lpstr>
      <vt:lpstr>Roboto</vt:lpstr>
      <vt:lpstr>Times New Roman</vt:lpstr>
      <vt:lpstr>Univers Condensed</vt:lpstr>
      <vt:lpstr>ChronicleVTI</vt:lpstr>
      <vt:lpstr>NESNELERİN İNTERNETİ  BÖLÜM 3 HABERLEŞME PROTOKOLLERİ VE  SENSÖRLER</vt:lpstr>
      <vt:lpstr>Genel bakIŞ</vt:lpstr>
      <vt:lpstr>3.1.1 Haberleşme</vt:lpstr>
      <vt:lpstr>3.1.2 I2C</vt:lpstr>
      <vt:lpstr>3.1.3 I2C (DEVAMI)</vt:lpstr>
      <vt:lpstr>3.1.4 SPI</vt:lpstr>
      <vt:lpstr>3.1.5 SPI (DEVAMI)</vt:lpstr>
      <vt:lpstr>3.1.4 UART</vt:lpstr>
      <vt:lpstr>3.1.4 UART</vt:lpstr>
      <vt:lpstr>3.1.4 UART</vt:lpstr>
      <vt:lpstr>3.1.4 MQTT</vt:lpstr>
      <vt:lpstr>3.1.4 MQTT</vt:lpstr>
      <vt:lpstr>3.1.4 MQTT</vt:lpstr>
      <vt:lpstr>3.1.2 Haberleşme</vt:lpstr>
      <vt:lpstr>3.2.1 Sensörler</vt:lpstr>
      <vt:lpstr>3.2.2 Sensörler</vt:lpstr>
      <vt:lpstr>3.2.3 Sensörler</vt:lpstr>
      <vt:lpstr>3.2.4 Sensörler</vt:lpstr>
      <vt:lpstr>3.3.1 Sensörler</vt:lpstr>
      <vt:lpstr>3.3.2 Sensörler</vt:lpstr>
      <vt:lpstr>3.3.3 Sensörler</vt:lpstr>
      <vt:lpstr>3.3.4 Sensörler</vt:lpstr>
      <vt:lpstr>3.3.5 Sensörler</vt:lpstr>
      <vt:lpstr>3.3.6 Sensörler</vt:lpstr>
      <vt:lpstr>3.3.7 Sensörler</vt:lpstr>
      <vt:lpstr>3.3.8 Sensörler</vt:lpstr>
      <vt:lpstr>3.3.9 Sensörler</vt:lpstr>
      <vt:lpstr>3.3.10 Sensörler</vt:lpstr>
      <vt:lpstr>3.3.11 Sensörler</vt:lpstr>
      <vt:lpstr>kaynakça</vt:lpstr>
      <vt:lpstr>Sorular?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İNTERNET'İN TEMELLERİ ve web teknolojileri</dc:title>
  <dc:creator>MEHMETCAN DALMAZGIL</dc:creator>
  <cp:lastModifiedBy>Ahmet KAŞİF</cp:lastModifiedBy>
  <cp:revision>70</cp:revision>
  <dcterms:created xsi:type="dcterms:W3CDTF">2020-09-24T17:35:35Z</dcterms:created>
  <dcterms:modified xsi:type="dcterms:W3CDTF">2025-03-11T10:22:30Z</dcterms:modified>
</cp:coreProperties>
</file>