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94" r:id="rId19"/>
    <p:sldId id="295" r:id="rId20"/>
    <p:sldId id="296" r:id="rId21"/>
    <p:sldId id="292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02902-FA7D-47B2-A4A1-0C43C157D788}" v="10" dt="2024-12-03T09:02:0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KAŞİF" userId="yvXVY/qmjvJ90gWKoiB9RHdGFp9rLhRiv9tYH8clcj8=" providerId="None" clId="Web-{22D02902-FA7D-47B2-A4A1-0C43C157D788}"/>
    <pc:docChg chg="addSld delSld modSld">
      <pc:chgData name="Ahmet KAŞİF" userId="yvXVY/qmjvJ90gWKoiB9RHdGFp9rLhRiv9tYH8clcj8=" providerId="None" clId="Web-{22D02902-FA7D-47B2-A4A1-0C43C157D788}" dt="2024-12-03T09:02:04.083" v="9"/>
      <pc:docMkLst>
        <pc:docMk/>
      </pc:docMkLst>
      <pc:sldChg chg="modSp add del replId">
        <pc:chgData name="Ahmet KAŞİF" userId="yvXVY/qmjvJ90gWKoiB9RHdGFp9rLhRiv9tYH8clcj8=" providerId="None" clId="Web-{22D02902-FA7D-47B2-A4A1-0C43C157D788}" dt="2024-12-03T09:02:04.083" v="9"/>
        <pc:sldMkLst>
          <pc:docMk/>
          <pc:sldMk cId="1040589916" sldId="286"/>
        </pc:sldMkLst>
        <pc:spChg chg="mod">
          <ac:chgData name="Ahmet KAŞİF" userId="yvXVY/qmjvJ90gWKoiB9RHdGFp9rLhRiv9tYH8clcj8=" providerId="None" clId="Web-{22D02902-FA7D-47B2-A4A1-0C43C157D788}" dt="2024-12-03T09:02:02.552" v="8" actId="20577"/>
          <ac:spMkLst>
            <pc:docMk/>
            <pc:sldMk cId="1040589916" sldId="286"/>
            <ac:spMk id="2" creationId="{E9CC1D93-841E-4498-9623-1E0BC34BCCF1}"/>
          </ac:spMkLst>
        </pc:spChg>
      </pc:sldChg>
      <pc:sldChg chg="new del">
        <pc:chgData name="Ahmet KAŞİF" userId="yvXVY/qmjvJ90gWKoiB9RHdGFp9rLhRiv9tYH8clcj8=" providerId="None" clId="Web-{22D02902-FA7D-47B2-A4A1-0C43C157D788}" dt="2024-12-03T09:01:47.520" v="1"/>
        <pc:sldMkLst>
          <pc:docMk/>
          <pc:sldMk cId="3987714647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794" r:id="rId4"/>
    <p:sldLayoutId id="2147483795" r:id="rId5"/>
    <p:sldLayoutId id="2147483800" r:id="rId6"/>
    <p:sldLayoutId id="2147483796" r:id="rId7"/>
    <p:sldLayoutId id="2147483797" r:id="rId8"/>
    <p:sldLayoutId id="2147483798" r:id="rId9"/>
    <p:sldLayoutId id="2147483799" r:id="rId10"/>
    <p:sldLayoutId id="21474838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9221D53-B785-44B2-BD79-C76404D3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5"/>
            <a:ext cx="12192000" cy="68579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E5997AC-0325-4416-909F-5CE54C428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5"/>
            <a:ext cx="4876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52451" y="1197308"/>
            <a:ext cx="3948344" cy="3024509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NESNELERİN</a:t>
            </a: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İNTERNETİ</a:t>
            </a:r>
            <a:br>
              <a:rPr lang="tr-TR" sz="3200" b="1" dirty="0">
                <a:latin typeface="Microsoft YaHei"/>
                <a:ea typeface="Microsoft YaHei"/>
              </a:rPr>
            </a:br>
            <a:r>
              <a:rPr lang="tr-TR" sz="3200" b="1" dirty="0">
                <a:latin typeface="Microsoft YaHei"/>
                <a:ea typeface="Microsoft YaHei"/>
              </a:rPr>
              <a:t> </a:t>
            </a:r>
            <a:r>
              <a:rPr lang="tr-TR" sz="2000" b="1" u="sng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BÖLÜM 4</a:t>
            </a:r>
            <a:b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SENSÖRLER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lt Başlık 4">
            <a:extLst>
              <a:ext uri="{FF2B5EF4-FFF2-40B4-BE49-F238E27FC236}">
                <a16:creationId xmlns:a16="http://schemas.microsoft.com/office/drawing/2014/main" id="{D6ED2544-55EE-40C4-90CB-B43F03C4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704" y="4343333"/>
            <a:ext cx="3463390" cy="1920323"/>
          </a:xfrm>
        </p:spPr>
        <p:txBody>
          <a:bodyPr/>
          <a:lstStyle/>
          <a:p>
            <a:pPr algn="ctr"/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Ahmet Kaşif</a:t>
            </a:r>
          </a:p>
          <a:p>
            <a:pPr algn="ctr"/>
            <a:r>
              <a:rPr lang="tr-TR" b="0" i="0" dirty="0">
                <a:solidFill>
                  <a:srgbClr val="555555"/>
                </a:solidFill>
                <a:effectLst/>
                <a:latin typeface="Roboto"/>
              </a:rPr>
              <a:t>ahmet.kasif@btu.edu.tr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C41A-7EA8-4E66-83B5-4CB54176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912E-5991-4649-9344-F9091440F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E49D7-96AD-411B-9EE0-173C3334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68" y="2239312"/>
            <a:ext cx="8929663" cy="36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5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6B7C-6C9A-4115-8567-2E69DCC7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8981C-90F2-4D75-8BC4-2AF71775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D8D92-02BA-47B1-9FA2-E3E88858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23" y="3118633"/>
            <a:ext cx="9585488" cy="281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6B7C-6C9A-4115-8567-2E69DCC7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8981C-90F2-4D75-8BC4-2AF71775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388F4-0CAA-4E3E-9114-D06BDA34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2466999"/>
            <a:ext cx="8983329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8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ECC0-C9FE-45BE-BA11-FF3E04E3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A0C4-61EE-4232-8821-71E72B63B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D5C72-C098-4D78-8796-A83BB7B77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131" y="1607611"/>
            <a:ext cx="6421738" cy="40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6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D2B8-FF60-40C1-9BB3-EF672549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AF0C-D02E-411A-8D4E-C4C00BD4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B9B7E-88F3-4322-B3BE-F69317E9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92" y="2739418"/>
            <a:ext cx="9650149" cy="18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2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4079-7BF1-4CC5-A956-620AA0E6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3B97-34C9-4353-B0DC-1A8F62F7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B696C-3342-461A-9C19-9EF31EFA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55" y="3013027"/>
            <a:ext cx="9640623" cy="21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0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EBC4-027B-4D67-907D-0B4F67A5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DCFEE8-7656-4C15-B6B1-798B5F18F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643471"/>
              </p:ext>
            </p:extLst>
          </p:nvPr>
        </p:nvGraphicFramePr>
        <p:xfrm>
          <a:off x="700635" y="2292350"/>
          <a:ext cx="10691265" cy="3685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3725">
                  <a:extLst>
                    <a:ext uri="{9D8B030D-6E8A-4147-A177-3AD203B41FA5}">
                      <a16:colId xmlns:a16="http://schemas.microsoft.com/office/drawing/2014/main" val="1512219875"/>
                    </a:ext>
                  </a:extLst>
                </a:gridCol>
                <a:gridCol w="5697540">
                  <a:extLst>
                    <a:ext uri="{9D8B030D-6E8A-4147-A177-3AD203B41FA5}">
                      <a16:colId xmlns:a16="http://schemas.microsoft.com/office/drawing/2014/main" val="4031760539"/>
                    </a:ext>
                  </a:extLst>
                </a:gridCol>
              </a:tblGrid>
              <a:tr h="230685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u="none" strike="noStrike">
                          <a:effectLst/>
                        </a:rPr>
                        <a:t>Mikroişlemci</a:t>
                      </a:r>
                      <a:endParaRPr lang="tr-TR" sz="1800" b="1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8" marR="4908" marT="49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u="none" strike="noStrike">
                          <a:effectLst/>
                        </a:rPr>
                        <a:t>Mikrodenetleyici</a:t>
                      </a:r>
                      <a:endParaRPr lang="tr-TR" sz="1800" b="1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8" marR="4908" marT="4908" marB="0" anchor="ctr"/>
                </a:tc>
                <a:extLst>
                  <a:ext uri="{0D108BD9-81ED-4DB2-BD59-A6C34878D82A}">
                    <a16:rowId xmlns:a16="http://schemas.microsoft.com/office/drawing/2014/main" val="3561080521"/>
                  </a:ext>
                </a:extLst>
              </a:tr>
              <a:tr h="569349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u="none" strike="noStrike">
                          <a:effectLst/>
                        </a:rPr>
                        <a:t>Mikroişlemci bilgisayar sisteminin kalbidir.</a:t>
                      </a:r>
                      <a:endParaRPr lang="tr-TR" sz="18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8" marR="4908" marT="49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u="none" strike="noStrike">
                          <a:effectLst/>
                        </a:rPr>
                        <a:t>Mikrodenetleyici, gömülü bir sistemin kalbidir.</a:t>
                      </a:r>
                      <a:endParaRPr lang="tr-TR" sz="18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8" marR="4908" marT="4908" marB="0" anchor="ctr"/>
                </a:tc>
                <a:extLst>
                  <a:ext uri="{0D108BD9-81ED-4DB2-BD59-A6C34878D82A}">
                    <a16:rowId xmlns:a16="http://schemas.microsoft.com/office/drawing/2014/main" val="3864461074"/>
                  </a:ext>
                </a:extLst>
              </a:tr>
              <a:tr h="1359566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u="none" strike="noStrike" dirty="0">
                          <a:effectLst/>
                        </a:rPr>
                        <a:t>Yalnızca bir işlemcidir, bu nedenle bellek ve G/Ç bileşenlerinin harici olarak bağlanması gerekir.</a:t>
                      </a:r>
                      <a:endParaRPr lang="tr-TR" sz="18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8" marR="4908" marT="49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u="none" strike="noStrike">
                          <a:effectLst/>
                        </a:rPr>
                        <a:t>Mikrodenetleyici, dahili bellek ve G/Ç bileşenleri ile birlikte bir işlemciye sahiptir.</a:t>
                      </a:r>
                      <a:endParaRPr lang="tr-TR" sz="18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8" marR="4908" marT="4908" marB="0" anchor="ctr"/>
                </a:tc>
                <a:extLst>
                  <a:ext uri="{0D108BD9-81ED-4DB2-BD59-A6C34878D82A}">
                    <a16:rowId xmlns:a16="http://schemas.microsoft.com/office/drawing/2014/main" val="1206778459"/>
                  </a:ext>
                </a:extLst>
              </a:tr>
              <a:tr h="908014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u="none" strike="noStrike">
                          <a:effectLst/>
                        </a:rPr>
                        <a:t>Bellek ve G/Ç harici olarak bağlanmalıdır, böylece devre genişler.</a:t>
                      </a:r>
                      <a:endParaRPr lang="tr-TR" sz="18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8" marR="4908" marT="49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u="none" strike="noStrike">
                          <a:effectLst/>
                        </a:rPr>
                        <a:t>Bellek ve G/Ç mevcuttur bu yüzden dahili devre küçüktür.</a:t>
                      </a:r>
                      <a:endParaRPr lang="tr-TR" sz="18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8" marR="4908" marT="4908" marB="0" anchor="ctr"/>
                </a:tc>
                <a:extLst>
                  <a:ext uri="{0D108BD9-81ED-4DB2-BD59-A6C34878D82A}">
                    <a16:rowId xmlns:a16="http://schemas.microsoft.com/office/drawing/2014/main" val="4064615971"/>
                  </a:ext>
                </a:extLst>
              </a:tr>
              <a:tr h="569349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u="none" strike="noStrike">
                          <a:effectLst/>
                        </a:rPr>
                        <a:t>Kompakt sistemlerde kullanılmaz.</a:t>
                      </a:r>
                      <a:endParaRPr lang="tr-TR" sz="18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8" marR="4908" marT="49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u="none" strike="noStrike" dirty="0">
                          <a:effectLst/>
                        </a:rPr>
                        <a:t>Kompakt sistemlerde kullanabilirsiniz.</a:t>
                      </a:r>
                      <a:endParaRPr lang="tr-TR" sz="18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08" marR="4908" marT="4908" marB="0" anchor="ctr"/>
                </a:tc>
                <a:extLst>
                  <a:ext uri="{0D108BD9-81ED-4DB2-BD59-A6C34878D82A}">
                    <a16:rowId xmlns:a16="http://schemas.microsoft.com/office/drawing/2014/main" val="3024369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1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EBC4-027B-4D67-907D-0B4F67A5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DCFEE8-7656-4C15-B6B1-798B5F18F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246874"/>
              </p:ext>
            </p:extLst>
          </p:nvPr>
        </p:nvGraphicFramePr>
        <p:xfrm>
          <a:off x="700635" y="2292350"/>
          <a:ext cx="10691265" cy="3685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3725">
                  <a:extLst>
                    <a:ext uri="{9D8B030D-6E8A-4147-A177-3AD203B41FA5}">
                      <a16:colId xmlns:a16="http://schemas.microsoft.com/office/drawing/2014/main" val="1512219875"/>
                    </a:ext>
                  </a:extLst>
                </a:gridCol>
                <a:gridCol w="5697540">
                  <a:extLst>
                    <a:ext uri="{9D8B030D-6E8A-4147-A177-3AD203B41FA5}">
                      <a16:colId xmlns:a16="http://schemas.microsoft.com/office/drawing/2014/main" val="4031760539"/>
                    </a:ext>
                  </a:extLst>
                </a:gridCol>
              </a:tblGrid>
              <a:tr h="230685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Mikroişlemci</a:t>
                      </a:r>
                      <a:endParaRPr lang="tr-TR" sz="1800" b="1" i="0" u="none" strike="noStrike" dirty="0">
                        <a:solidFill>
                          <a:srgbClr val="20202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908" marR="4908" marT="49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Mikrodenetleyici</a:t>
                      </a:r>
                      <a:endParaRPr lang="tr-TR" sz="1800" b="1" i="0" u="none" strike="noStrike">
                        <a:solidFill>
                          <a:srgbClr val="20202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908" marR="4908" marT="4908" marB="0" anchor="ctr"/>
                </a:tc>
                <a:extLst>
                  <a:ext uri="{0D108BD9-81ED-4DB2-BD59-A6C34878D82A}">
                    <a16:rowId xmlns:a16="http://schemas.microsoft.com/office/drawing/2014/main" val="3561080521"/>
                  </a:ext>
                </a:extLst>
              </a:tr>
              <a:tr h="569349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 dirty="0">
                          <a:solidFill>
                            <a:srgbClr val="20202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Tüm sistemin maliyeti yüksektir.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>
                          <a:solidFill>
                            <a:srgbClr val="20202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Tüm sistemin maliyeti düşüktür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4461074"/>
                  </a:ext>
                </a:extLst>
              </a:tr>
              <a:tr h="1359566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 dirty="0">
                          <a:solidFill>
                            <a:srgbClr val="20202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Harici bileşenler nedeniyle toplam güç tüketimi yüksektir. Bu nedenle, piller gibi depolanmış güçle çalışan cihazlar için ideal değildir.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>
                          <a:solidFill>
                            <a:srgbClr val="20202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Harici bileşenler düşük olduğundan, toplam güç tüketimi daha azdır. Böylece piller gibi depolanmış güçle çalışan cihazlarla kullanılabilir.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6778459"/>
                  </a:ext>
                </a:extLst>
              </a:tr>
              <a:tr h="908014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>
                          <a:solidFill>
                            <a:srgbClr val="20202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Mikroişlemcilerin çoğu güç tasarrufu özelliklerine sahip değildir.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 dirty="0">
                          <a:solidFill>
                            <a:srgbClr val="20202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Mikrodenetleyicilerin çoğu güç tasarrufu modu sunar.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4615971"/>
                  </a:ext>
                </a:extLst>
              </a:tr>
              <a:tr h="569349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>
                          <a:solidFill>
                            <a:srgbClr val="20202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Esas olarak bilgisayarlarda kullanılır.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 dirty="0">
                          <a:solidFill>
                            <a:srgbClr val="20202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Örnek olarak çamaşır makinesinde, MP3 çalarlarda ve gömülü sistemlerde kullanılır.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4369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320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EBC4-027B-4D67-907D-0B4F67A5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DCFEE8-7656-4C15-B6B1-798B5F18F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329923"/>
              </p:ext>
            </p:extLst>
          </p:nvPr>
        </p:nvGraphicFramePr>
        <p:xfrm>
          <a:off x="700635" y="2292350"/>
          <a:ext cx="10691265" cy="3685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3725">
                  <a:extLst>
                    <a:ext uri="{9D8B030D-6E8A-4147-A177-3AD203B41FA5}">
                      <a16:colId xmlns:a16="http://schemas.microsoft.com/office/drawing/2014/main" val="1512219875"/>
                    </a:ext>
                  </a:extLst>
                </a:gridCol>
                <a:gridCol w="5697540">
                  <a:extLst>
                    <a:ext uri="{9D8B030D-6E8A-4147-A177-3AD203B41FA5}">
                      <a16:colId xmlns:a16="http://schemas.microsoft.com/office/drawing/2014/main" val="4031760539"/>
                    </a:ext>
                  </a:extLst>
                </a:gridCol>
              </a:tblGrid>
              <a:tr h="230685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Mikroişlemci</a:t>
                      </a:r>
                      <a:endParaRPr lang="tr-TR" sz="1800" b="1" i="0" u="none" strike="noStrike" dirty="0">
                        <a:solidFill>
                          <a:srgbClr val="20202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908" marR="4908" marT="49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Mikrodenetleyici</a:t>
                      </a:r>
                      <a:endParaRPr lang="tr-TR" sz="1800" b="1" i="0" u="none" strike="noStrike">
                        <a:solidFill>
                          <a:srgbClr val="20202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908" marR="4908" marT="4908" marB="0" anchor="ctr"/>
                </a:tc>
                <a:extLst>
                  <a:ext uri="{0D108BD9-81ED-4DB2-BD59-A6C34878D82A}">
                    <a16:rowId xmlns:a16="http://schemas.microsoft.com/office/drawing/2014/main" val="3561080521"/>
                  </a:ext>
                </a:extLst>
              </a:tr>
              <a:tr h="569349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Mikroişlemciler daha az sayıda register’ı vardır, bu nedenle daha fazla işlem bellek tabanlıdır.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Mikrodenetleyicinin daha fazla register’ı vardır. Bu nedenle programların yazılması daha kolaydır.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4461074"/>
                  </a:ext>
                </a:extLst>
              </a:tr>
              <a:tr h="1359566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Mikroişlemciler Von Neumann modeline dayanmaktadır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Mikrodenetleyiciler Harvard mimarisine dayanmaktadır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6778459"/>
                  </a:ext>
                </a:extLst>
              </a:tr>
              <a:tr h="908014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Tek bir silikon tabanlı entegre çip üzerinde merkezi bir işlem birimidir.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Diğer çevre birimleriyle birlikte bir CPU’ya sahip mikroişlemcilerin geliştirilmesinin bir yan ürünüdür.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4615971"/>
                  </a:ext>
                </a:extLst>
              </a:tr>
              <a:tr h="569349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Çip üzerinde RAM, ROM, Giriş-Çıkış birimleri, zamanlayıcılar ve diğer çevre birimleri yoktur.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 dirty="0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Tek bir çip üzerine gömülü RAM, ROM ve diğer çevre birimleri ile birlikte bir CPU’ya sahiptir.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4369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34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EBC4-027B-4D67-907D-0B4F67A5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DCFEE8-7656-4C15-B6B1-798B5F18F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953797"/>
              </p:ext>
            </p:extLst>
          </p:nvPr>
        </p:nvGraphicFramePr>
        <p:xfrm>
          <a:off x="700635" y="2292350"/>
          <a:ext cx="10691265" cy="3685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3725">
                  <a:extLst>
                    <a:ext uri="{9D8B030D-6E8A-4147-A177-3AD203B41FA5}">
                      <a16:colId xmlns:a16="http://schemas.microsoft.com/office/drawing/2014/main" val="1512219875"/>
                    </a:ext>
                  </a:extLst>
                </a:gridCol>
                <a:gridCol w="5697540">
                  <a:extLst>
                    <a:ext uri="{9D8B030D-6E8A-4147-A177-3AD203B41FA5}">
                      <a16:colId xmlns:a16="http://schemas.microsoft.com/office/drawing/2014/main" val="4031760539"/>
                    </a:ext>
                  </a:extLst>
                </a:gridCol>
              </a:tblGrid>
              <a:tr h="230685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Mikroişlemci</a:t>
                      </a:r>
                      <a:endParaRPr lang="tr-TR" sz="1800" b="1" i="0" u="none" strike="noStrike" dirty="0">
                        <a:solidFill>
                          <a:srgbClr val="20202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908" marR="4908" marT="49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u="none" strike="noStrike">
                          <a:effectLst/>
                          <a:latin typeface="+mn-lt"/>
                          <a:cs typeface="Arial" panose="020B0604020202020204" pitchFamily="34" charset="0"/>
                        </a:rPr>
                        <a:t>Mikrodenetleyici</a:t>
                      </a:r>
                      <a:endParaRPr lang="tr-TR" sz="1800" b="1" i="0" u="none" strike="noStrike">
                        <a:solidFill>
                          <a:srgbClr val="20202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908" marR="4908" marT="4908" marB="0" anchor="ctr"/>
                </a:tc>
                <a:extLst>
                  <a:ext uri="{0D108BD9-81ED-4DB2-BD59-A6C34878D82A}">
                    <a16:rowId xmlns:a16="http://schemas.microsoft.com/office/drawing/2014/main" val="3561080521"/>
                  </a:ext>
                </a:extLst>
              </a:tr>
              <a:tr h="569349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RAM, ROM ve diğer çevre birimleriyle arabirim oluşturmak için harici bir veri yolu kullanır.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Dahili bir kontrol veriyolu kullanır.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4461074"/>
                  </a:ext>
                </a:extLst>
              </a:tr>
              <a:tr h="1359566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Mikroişlemci tabanlı sistemler, içerdiği teknoloji nedeniyle çok yüksek hızda çalışabilir.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Mikrodenetleyici tabanlı sistemler, mimariye bağlı olarak 200 MHz veya daha fazla çalışır.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6778459"/>
                  </a:ext>
                </a:extLst>
              </a:tr>
              <a:tr h="908014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Çok sayıda veriyi işlemenize izin veren genel amaçlı uygulamalar için kullanılır.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Uygulamaya özel sistemler için kullanılır.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4615971"/>
                  </a:ext>
                </a:extLst>
              </a:tr>
              <a:tr h="569349"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İşlenecek çok sayıda talimatla birlikte karmaşık ve pahalıdır.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800" b="0" i="0" u="none" strike="noStrike" dirty="0">
                          <a:solidFill>
                            <a:srgbClr val="202020"/>
                          </a:solidFill>
                          <a:effectLst/>
                          <a:latin typeface="Arial" panose="020B0604020202020204" pitchFamily="34" charset="0"/>
                        </a:rPr>
                        <a:t>Daha az sayıda işlem talimatı ile basit ve ucuzdur.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4369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38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49DA-A396-49AD-ABBE-D1AD3D0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EBD1-28C0-4F07-8C8D-E4A37CEF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24F15-D018-4881-93EF-ABE6AD47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65" y="2354093"/>
            <a:ext cx="7698898" cy="35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5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D008-A139-4296-991B-4F289CAC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BB1E-91B7-4C4C-8AAD-20EDFB7E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11260-F12E-44BA-A5CF-896B183CE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50" y="3099603"/>
            <a:ext cx="9216500" cy="202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25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6494-35AD-4004-8082-F62E2DFF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E16E-01C3-472F-A27E-03FC4B34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Sorularınız?</a:t>
            </a:r>
          </a:p>
          <a:p>
            <a:r>
              <a:rPr lang="tr-TR" dirty="0"/>
              <a:t>Dinlediğiniz için teşekkürler</a:t>
            </a:r>
          </a:p>
        </p:txBody>
      </p:sp>
    </p:spTree>
    <p:extLst>
      <p:ext uri="{BB962C8B-B14F-4D97-AF65-F5344CB8AC3E}">
        <p14:creationId xmlns:p14="http://schemas.microsoft.com/office/powerpoint/2010/main" val="217657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E2B0-3923-4DBA-9367-43035A7F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B7852-2208-404C-B3DE-A9F246D0B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23E5D-F2FC-4DEE-BA0F-A0A5F022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37" y="2573543"/>
            <a:ext cx="9837363" cy="307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0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16D-CE29-4812-9396-064F20E8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3D27-7C87-4F39-93DD-92ABEC14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7A2F8-2733-4335-8968-FA296F4C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51" y="2738706"/>
            <a:ext cx="9312007" cy="274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7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C16D-CE29-4812-9396-064F20E8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3D27-7C87-4F39-93DD-92ABEC14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3DAF6-255A-4A60-8970-B9796E7A1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00" y="3129261"/>
            <a:ext cx="9511200" cy="19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5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CA6F-ACEF-4603-98F4-F04944A7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2B15-DF5C-479E-973F-F4DF57CD7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7FDBE-23E3-44C1-BB75-C5D78588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52" y="2517544"/>
            <a:ext cx="9285696" cy="34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7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9EBF-DC63-4525-9841-4E3273B8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3EFA-0823-40A3-843C-54CC999E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16B60-E09F-42E2-9A74-58BB0DCAB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22" y="2293126"/>
            <a:ext cx="6898156" cy="353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E1C6-B71D-4DBE-B321-A8EEEE37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0261-E92C-4612-8985-2C57288F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60902-C3AA-41DD-BF9B-5F390501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25" y="2443495"/>
            <a:ext cx="9345349" cy="33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5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516D-D5C5-40F2-A2AE-EDE4C972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67F8-A192-4239-A1A0-4C874825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6FE45-DBC6-4836-B9F7-E19AC62B7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2293126"/>
            <a:ext cx="5925377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682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29A7E7"/>
      </a:accent1>
      <a:accent2>
        <a:srgbClr val="14B4A7"/>
      </a:accent2>
      <a:accent3>
        <a:srgbClr val="21B96E"/>
      </a:accent3>
      <a:accent4>
        <a:srgbClr val="14BA23"/>
      </a:accent4>
      <a:accent5>
        <a:srgbClr val="52B620"/>
      </a:accent5>
      <a:accent6>
        <a:srgbClr val="87AF13"/>
      </a:accent6>
      <a:hlink>
        <a:srgbClr val="BF6A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4093</TotalTime>
  <Words>378</Words>
  <Application>Microsoft Office PowerPoint</Application>
  <PresentationFormat>Widescreen</PresentationFormat>
  <Paragraphs>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Microsoft YaHei</vt:lpstr>
      <vt:lpstr>Microsoft YaHei UI</vt:lpstr>
      <vt:lpstr>Arial</vt:lpstr>
      <vt:lpstr>Calisto MT</vt:lpstr>
      <vt:lpstr>Roboto</vt:lpstr>
      <vt:lpstr>Univers Condensed</vt:lpstr>
      <vt:lpstr>ChronicleVTI</vt:lpstr>
      <vt:lpstr>NESNELERİN İNTERNETİ  BÖLÜM 4 SENSÖRLER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İNTERNET'İN TEMELLERİ ve web teknolojileri</dc:title>
  <dc:creator>MEHMETCAN DALMAZGIL</dc:creator>
  <cp:lastModifiedBy>Ahmet KAŞİF</cp:lastModifiedBy>
  <cp:revision>45</cp:revision>
  <dcterms:created xsi:type="dcterms:W3CDTF">2020-09-24T17:35:35Z</dcterms:created>
  <dcterms:modified xsi:type="dcterms:W3CDTF">2025-03-18T11:43:00Z</dcterms:modified>
</cp:coreProperties>
</file>