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sldIdLst>
    <p:sldId id="300" r:id="rId2"/>
    <p:sldId id="299" r:id="rId3"/>
    <p:sldId id="309" r:id="rId4"/>
    <p:sldId id="302" r:id="rId5"/>
    <p:sldId id="308" r:id="rId6"/>
    <p:sldId id="307" r:id="rId7"/>
    <p:sldId id="306" r:id="rId8"/>
    <p:sldId id="310" r:id="rId9"/>
    <p:sldId id="312" r:id="rId10"/>
    <p:sldId id="311" r:id="rId11"/>
    <p:sldId id="301" r:id="rId12"/>
    <p:sldId id="303" r:id="rId13"/>
    <p:sldId id="314" r:id="rId14"/>
    <p:sldId id="313" r:id="rId15"/>
    <p:sldId id="305" r:id="rId16"/>
    <p:sldId id="304" r:id="rId17"/>
    <p:sldId id="318" r:id="rId18"/>
    <p:sldId id="317" r:id="rId19"/>
    <p:sldId id="316" r:id="rId20"/>
    <p:sldId id="315" r:id="rId21"/>
    <p:sldId id="319" r:id="rId22"/>
    <p:sldId id="325" r:id="rId23"/>
    <p:sldId id="324" r:id="rId24"/>
    <p:sldId id="328" r:id="rId25"/>
    <p:sldId id="326" r:id="rId26"/>
    <p:sldId id="327" r:id="rId27"/>
    <p:sldId id="332" r:id="rId28"/>
    <p:sldId id="331" r:id="rId29"/>
    <p:sldId id="330" r:id="rId30"/>
    <p:sldId id="329" r:id="rId31"/>
    <p:sldId id="333" r:id="rId32"/>
    <p:sldId id="334" r:id="rId33"/>
    <p:sldId id="335" r:id="rId34"/>
    <p:sldId id="336" r:id="rId35"/>
    <p:sldId id="337" r:id="rId36"/>
    <p:sldId id="338" r:id="rId37"/>
    <p:sldId id="340" r:id="rId38"/>
    <p:sldId id="341" r:id="rId39"/>
    <p:sldId id="342" r:id="rId40"/>
    <p:sldId id="344" r:id="rId41"/>
    <p:sldId id="345" r:id="rId42"/>
    <p:sldId id="343" r:id="rId43"/>
    <p:sldId id="347" r:id="rId44"/>
    <p:sldId id="348" r:id="rId45"/>
    <p:sldId id="349" r:id="rId46"/>
    <p:sldId id="352" r:id="rId47"/>
    <p:sldId id="351" r:id="rId48"/>
    <p:sldId id="298" r:id="rId49"/>
    <p:sldId id="354" r:id="rId50"/>
    <p:sldId id="355" r:id="rId51"/>
    <p:sldId id="356" r:id="rId52"/>
    <p:sldId id="360" r:id="rId53"/>
    <p:sldId id="362" r:id="rId54"/>
    <p:sldId id="361" r:id="rId55"/>
    <p:sldId id="363" r:id="rId56"/>
    <p:sldId id="364" r:id="rId57"/>
    <p:sldId id="365" r:id="rId58"/>
    <p:sldId id="366" r:id="rId59"/>
    <p:sldId id="367" r:id="rId60"/>
    <p:sldId id="369" r:id="rId61"/>
    <p:sldId id="370" r:id="rId62"/>
    <p:sldId id="368" r:id="rId63"/>
    <p:sldId id="371" r:id="rId64"/>
    <p:sldId id="373" r:id="rId65"/>
    <p:sldId id="372" r:id="rId66"/>
    <p:sldId id="374" r:id="rId67"/>
    <p:sldId id="353" r:id="rId6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D906B-4C42-4089-ADD2-1D1DE7972D9F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B22C0-6A9D-48C6-9912-702A00E5A73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088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B22C0-6A9D-48C6-9912-702A00E5A73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175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49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302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663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543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179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1915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65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537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6718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574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249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72AF501F-FE37-45C3-B6A4-510FF98A7128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6B8E8A43-5DF8-4601-9EAB-57993E03DF11}" type="slidenum">
              <a:rPr lang="tr-TR" smtClean="0"/>
              <a:t>‹#›</a:t>
            </a:fld>
            <a:endParaRPr lang="tr-T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410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NESNELERİN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İNTERNETİ</a:t>
            </a:r>
            <a:br>
              <a:rPr lang="tr-TR" sz="3200" b="1" dirty="0">
                <a:latin typeface="Microsoft YaHei"/>
                <a:ea typeface="Microsoft YaHei"/>
              </a:rPr>
            </a:br>
            <a:r>
              <a:rPr lang="tr-TR" sz="3200" b="1" dirty="0">
                <a:latin typeface="Microsoft YaHei"/>
                <a:ea typeface="Microsoft YaHei"/>
              </a:rPr>
              <a:t> </a:t>
            </a: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7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nesnelerin internetine giriş</a:t>
            </a:r>
          </a:p>
        </p:txBody>
      </p: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7.4 </a:t>
            </a:r>
            <a:r>
              <a:rPr lang="tr-TR" dirty="0" err="1"/>
              <a:t>Cryptography</a:t>
            </a:r>
            <a:r>
              <a:rPr lang="tr-TR" dirty="0"/>
              <a:t> (Kriptografi)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Kriptografi Türleri: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Symmetric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Cryptography</a:t>
            </a:r>
            <a:r>
              <a:rPr lang="tr-TR" b="1" dirty="0"/>
              <a:t> (Simetrik Anahtar Kriptografisi)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Şifreleme ve şifre çözme işlemleri için </a:t>
            </a:r>
            <a:r>
              <a:rPr lang="tr-TR" b="1" dirty="0"/>
              <a:t>aynı anahtar</a:t>
            </a:r>
            <a:r>
              <a:rPr lang="tr-TR" dirty="0"/>
              <a:t> kullanılır.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Gönderen, veriyi güvenli anahtarla şifreler, alıcı ise aynı anahtarla çözer.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Örnek algoritmalar: </a:t>
            </a:r>
            <a:r>
              <a:rPr lang="tr-TR" b="1" dirty="0" err="1"/>
              <a:t>Caesar</a:t>
            </a:r>
            <a:r>
              <a:rPr lang="tr-TR" b="1" dirty="0"/>
              <a:t> </a:t>
            </a:r>
            <a:r>
              <a:rPr lang="tr-TR" b="1" dirty="0" err="1"/>
              <a:t>cipher</a:t>
            </a:r>
            <a:r>
              <a:rPr lang="tr-TR" b="1" dirty="0"/>
              <a:t>, </a:t>
            </a:r>
            <a:r>
              <a:rPr lang="tr-TR" b="1" dirty="0" err="1"/>
              <a:t>Block</a:t>
            </a:r>
            <a:r>
              <a:rPr lang="tr-TR" b="1" dirty="0"/>
              <a:t> </a:t>
            </a:r>
            <a:r>
              <a:rPr lang="tr-TR" b="1" dirty="0" err="1"/>
              <a:t>cipher</a:t>
            </a:r>
            <a:r>
              <a:rPr lang="tr-TR" b="1" dirty="0"/>
              <a:t>, DES, AES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62559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7.4 </a:t>
            </a:r>
            <a:r>
              <a:rPr lang="tr-TR" dirty="0" err="1"/>
              <a:t>Cryptography</a:t>
            </a:r>
            <a:r>
              <a:rPr lang="tr-TR" dirty="0"/>
              <a:t> (Kriptografi)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Kriptografi Türleri: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Asymmetric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Cryptography</a:t>
            </a:r>
            <a:r>
              <a:rPr lang="tr-TR" b="1" dirty="0"/>
              <a:t> (Asimetrik Anahtar Kriptografisi)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İki farklı anahtar kullanılır: </a:t>
            </a:r>
            <a:r>
              <a:rPr lang="tr-TR" b="1" dirty="0" err="1"/>
              <a:t>Private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(Özel Anahtar)</a:t>
            </a:r>
            <a:r>
              <a:rPr lang="tr-TR" dirty="0"/>
              <a:t> ve </a:t>
            </a:r>
            <a:r>
              <a:rPr lang="tr-TR" b="1" dirty="0" err="1"/>
              <a:t>Public</a:t>
            </a:r>
            <a:r>
              <a:rPr lang="tr-TR" b="1" dirty="0"/>
              <a:t> </a:t>
            </a:r>
            <a:r>
              <a:rPr lang="tr-TR" b="1" dirty="0" err="1"/>
              <a:t>key</a:t>
            </a:r>
            <a:r>
              <a:rPr lang="tr-TR" b="1" dirty="0"/>
              <a:t> (Genel Anahtar)</a:t>
            </a:r>
            <a:r>
              <a:rPr lang="tr-T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Gönderen, alıcının genel anahtarını kullanarak veri şifreler, alıcı ise kendi özel anahtarını kullanarak veriyi çözer.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Örnek algoritmalar: </a:t>
            </a:r>
            <a:r>
              <a:rPr lang="tr-TR" b="1" dirty="0" err="1"/>
              <a:t>Diffie-Hellman</a:t>
            </a:r>
            <a:r>
              <a:rPr lang="tr-TR" b="1" dirty="0"/>
              <a:t>, RSA, ECC (</a:t>
            </a:r>
            <a:r>
              <a:rPr lang="tr-TR" b="1" dirty="0" err="1"/>
              <a:t>Elliptic</a:t>
            </a:r>
            <a:r>
              <a:rPr lang="tr-TR" b="1" dirty="0"/>
              <a:t> </a:t>
            </a:r>
            <a:r>
              <a:rPr lang="tr-TR" b="1" dirty="0" err="1"/>
              <a:t>Curve</a:t>
            </a:r>
            <a:r>
              <a:rPr lang="tr-TR" b="1" dirty="0"/>
              <a:t> </a:t>
            </a:r>
            <a:r>
              <a:rPr lang="tr-TR" b="1" dirty="0" err="1"/>
              <a:t>Cryptography</a:t>
            </a:r>
            <a:r>
              <a:rPr lang="tr-TR" b="1" dirty="0"/>
              <a:t>)</a:t>
            </a:r>
            <a:r>
              <a:rPr lang="tr-TR" dirty="0"/>
              <a:t>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33294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7.5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k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(Nesnelerin İnterneti) üç katmana ayrılır: </a:t>
            </a:r>
          </a:p>
          <a:p>
            <a:pPr marL="0" indent="0">
              <a:buNone/>
            </a:pPr>
            <a:r>
              <a:rPr lang="tr-TR" b="1" dirty="0"/>
              <a:t>	Algılama Katmanı (</a:t>
            </a:r>
            <a:r>
              <a:rPr lang="tr-TR" b="1" dirty="0" err="1"/>
              <a:t>Perception</a:t>
            </a:r>
            <a:r>
              <a:rPr lang="tr-TR" b="1" dirty="0"/>
              <a:t>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	Ağ Katmanı (Network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r>
              <a:rPr lang="tr-TR" dirty="0"/>
              <a:t> </a:t>
            </a:r>
          </a:p>
          <a:p>
            <a:pPr marL="0" indent="0">
              <a:buNone/>
            </a:pPr>
            <a:r>
              <a:rPr lang="tr-TR" b="1" dirty="0"/>
              <a:t>	Uygulama Katmanı (Application </a:t>
            </a:r>
            <a:r>
              <a:rPr lang="tr-TR" b="1" dirty="0" err="1"/>
              <a:t>Layer</a:t>
            </a:r>
            <a:r>
              <a:rPr lang="tr-TR" b="1" dirty="0"/>
              <a:t>)</a:t>
            </a: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16491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7.5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k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katmanları daha ayrıntılı incelemek için: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Algılama Katmanı</a:t>
            </a:r>
            <a:r>
              <a:rPr lang="tr-TR" dirty="0"/>
              <a:t>, algılama düğümleri (</a:t>
            </a:r>
            <a:r>
              <a:rPr lang="tr-TR" dirty="0" err="1"/>
              <a:t>perception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) ve algılama ağı (</a:t>
            </a:r>
            <a:r>
              <a:rPr lang="tr-TR" dirty="0" err="1"/>
              <a:t>perception</a:t>
            </a:r>
            <a:r>
              <a:rPr lang="tr-TR" dirty="0"/>
              <a:t> network) olarak ikiye ayrılır.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Ağ Katmanı</a:t>
            </a:r>
            <a:r>
              <a:rPr lang="tr-TR" dirty="0"/>
              <a:t>, erişim ağı (</a:t>
            </a:r>
            <a:r>
              <a:rPr lang="tr-TR" dirty="0" err="1"/>
              <a:t>access</a:t>
            </a:r>
            <a:r>
              <a:rPr lang="tr-TR" dirty="0"/>
              <a:t> network), çekirdek ağ (</a:t>
            </a:r>
            <a:r>
              <a:rPr lang="tr-TR" dirty="0" err="1"/>
              <a:t>core</a:t>
            </a:r>
            <a:r>
              <a:rPr lang="tr-TR" dirty="0"/>
              <a:t> network) ve LAN olarak üçe ayrılır.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Uygulama Katmanı</a:t>
            </a:r>
            <a:r>
              <a:rPr lang="tr-TR" dirty="0"/>
              <a:t>, uygulama destek katmanı (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) ve </a:t>
            </a:r>
            <a:r>
              <a:rPr lang="tr-TR" dirty="0" err="1"/>
              <a:t>IoT</a:t>
            </a:r>
            <a:r>
              <a:rPr lang="tr-TR" dirty="0"/>
              <a:t> uygulamaları (</a:t>
            </a:r>
            <a:r>
              <a:rPr lang="tr-TR" dirty="0" err="1"/>
              <a:t>IoT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) olarak ikiye ayrılır.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katman, güvenlik sağlamak için gerekli teknik desteğe sahiptir, ancak bu teknikler bazen güvenlik açıklarına yol açabilir.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94098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7.5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k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Güvenlik Zorlukları:</a:t>
            </a:r>
            <a:endParaRPr lang="tr-TR" dirty="0"/>
          </a:p>
          <a:p>
            <a:pPr lvl="1"/>
            <a:r>
              <a:rPr lang="tr-TR" dirty="0" err="1"/>
              <a:t>IoT'nin</a:t>
            </a:r>
            <a:r>
              <a:rPr lang="tr-TR" dirty="0"/>
              <a:t> gerçek dünyada uygulanabilmesi için güvenlik en büyük zorluklardan biridir.</a:t>
            </a:r>
          </a:p>
          <a:p>
            <a:pPr lvl="1"/>
            <a:r>
              <a:rPr lang="tr-TR" dirty="0" err="1"/>
              <a:t>IoT</a:t>
            </a:r>
            <a:r>
              <a:rPr lang="tr-TR" dirty="0"/>
              <a:t>, milyarlarca nesnenin birbirleriyle ve diğer varlıklarla (insanlar veya sanal varlıklar) etkileşimde bulunmasını gerektirir.</a:t>
            </a:r>
          </a:p>
          <a:p>
            <a:pPr lvl="1"/>
            <a:r>
              <a:rPr lang="tr-TR" dirty="0"/>
              <a:t>Tüm bu etkileşimlerin güvenli bir şekilde yapılması, </a:t>
            </a:r>
            <a:r>
              <a:rPr lang="tr-TR" b="1" dirty="0"/>
              <a:t>bilgilerin korunması</a:t>
            </a:r>
            <a:r>
              <a:rPr lang="tr-TR" dirty="0"/>
              <a:t> ve </a:t>
            </a:r>
            <a:r>
              <a:rPr lang="tr-TR" b="1" dirty="0"/>
              <a:t>hizmet sağlama</a:t>
            </a:r>
            <a:r>
              <a:rPr lang="tr-TR" dirty="0"/>
              <a:t> süreçlerinin güvenli bir şekilde gerçekleştirilmesi önemlidir.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25125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7.5 </a:t>
            </a:r>
            <a:r>
              <a:rPr lang="en-US" dirty="0" err="1"/>
              <a:t>Güvenl</a:t>
            </a:r>
            <a:r>
              <a:rPr lang="tr-TR" dirty="0"/>
              <a:t>i</a:t>
            </a:r>
            <a:r>
              <a:rPr lang="en-US" dirty="0"/>
              <a:t>k M</a:t>
            </a:r>
            <a:r>
              <a:rPr lang="tr-TR" dirty="0"/>
              <a:t>i</a:t>
            </a:r>
            <a:r>
              <a:rPr lang="en-US" dirty="0"/>
              <a:t>mar</a:t>
            </a:r>
            <a:r>
              <a:rPr lang="tr-TR" dirty="0"/>
              <a:t>i</a:t>
            </a:r>
            <a:r>
              <a:rPr lang="en-US" dirty="0"/>
              <a:t>s</a:t>
            </a:r>
            <a:r>
              <a:rPr lang="tr-TR" dirty="0"/>
              <a:t>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Güvenlik Zorlukları:</a:t>
            </a:r>
            <a:endParaRPr lang="tr-TR" dirty="0"/>
          </a:p>
          <a:p>
            <a:pPr lvl="1"/>
            <a:r>
              <a:rPr lang="tr-TR" dirty="0" err="1"/>
              <a:t>IoT</a:t>
            </a:r>
            <a:r>
              <a:rPr lang="tr-TR" dirty="0"/>
              <a:t>, global bağlantı ("herkese erişim") ve erişilebilirlik ("herhangi bir şekilde, her zaman erişim") prensipleriyle genişlemektedir, bu da saldırganlar için sayısız saldırı vektörü yaratmaktadır.</a:t>
            </a:r>
          </a:p>
          <a:p>
            <a:pPr lvl="1"/>
            <a:r>
              <a:rPr lang="tr-TR" b="1" dirty="0"/>
              <a:t>Fiziksel tehditler</a:t>
            </a:r>
            <a:r>
              <a:rPr lang="tr-TR" dirty="0"/>
              <a:t>, </a:t>
            </a:r>
            <a:r>
              <a:rPr lang="tr-TR" b="1" dirty="0"/>
              <a:t>hizmet reddi saldırıları</a:t>
            </a:r>
            <a:r>
              <a:rPr lang="tr-TR" dirty="0"/>
              <a:t>, </a:t>
            </a:r>
            <a:r>
              <a:rPr lang="tr-TR" b="1" dirty="0"/>
              <a:t>kimlik sahtekarlığı</a:t>
            </a:r>
            <a:r>
              <a:rPr lang="tr-TR" dirty="0"/>
              <a:t> gibi çok sayıda tehdit </a:t>
            </a:r>
            <a:r>
              <a:rPr lang="tr-TR" dirty="0" err="1"/>
              <a:t>IoT'yi</a:t>
            </a:r>
            <a:r>
              <a:rPr lang="tr-TR" dirty="0"/>
              <a:t> etkileyebilir.</a:t>
            </a:r>
          </a:p>
          <a:p>
            <a:pPr lvl="1"/>
            <a:r>
              <a:rPr lang="tr-TR" dirty="0" err="1"/>
              <a:t>IoT'nin</a:t>
            </a:r>
            <a:r>
              <a:rPr lang="tr-TR" dirty="0"/>
              <a:t> karmaşıklığı, farklı bağlamlarda bulunan heterojen varlıkların birbirleriyle bilgi alışverişinde bulunması, güvenlik mekanizmalarının tasarımını ve uygulanmasını daha da zorlaştırmaktadır.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50311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7.6 Güvenlik Zorlukları ve Sorunları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Güvenlik Sorunları: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, son yıllarda birçok araştırma başarısı elde etmiştir ancak bu teknolojinin varlığıyla ilgili hala bazı sorunlar çözülmesi gereken bir konudur.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güvenlik sorunları genel olarak aşağıdaki başlıklarda toplanmaktadır: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Fiziksel Güvenlik: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verilerini güvence altına almanın ilk adımı, sensör güvenliği, sensör müdahalesi ve sensör tarafından kesilen sinyallerin güvenliğini sağlamaktır.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Sistem Güvenliği:</a:t>
            </a:r>
            <a:r>
              <a:rPr lang="tr-TR" dirty="0"/>
              <a:t> Sensörlerin, iletim sistemlerinin ve işlem sistemlerinin güvenli çalıştığından emin olmak gereklidir.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Bilgi Güvenliği:</a:t>
            </a:r>
            <a:r>
              <a:rPr lang="tr-TR" dirty="0"/>
              <a:t> Sensör verileri, iletim sistemi ve işleme cihazlarındaki verilerin çalınması veya değiştirilmesinin önlenmesi önemlidir.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2848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7.6 Güvenlik Zorlukları ve Sorunları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Algılama Katmanı Güvenlik Sorunları: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Algılama katmanında üç ana güvenlik problemi bulunur: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Kablosuz Sinyal Gücü: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sensör düğümleri genellikle kablosuz teknolojilerle veri iletir ve bu veriler, parazitli sinyaller nedeniyle etkilenebilir.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Capture</a:t>
            </a:r>
            <a:r>
              <a:rPr lang="tr-TR" b="1" dirty="0"/>
              <a:t> (Düğüm Ele Geçirme) Saldırıları:</a:t>
            </a:r>
            <a:r>
              <a:rPr lang="tr-TR" dirty="0"/>
              <a:t> Saldırganlar, dış ortamda çalışan </a:t>
            </a:r>
            <a:r>
              <a:rPr lang="tr-TR" dirty="0" err="1"/>
              <a:t>IoT</a:t>
            </a:r>
            <a:r>
              <a:rPr lang="tr-TR" dirty="0"/>
              <a:t> cihazlarını fiziksel olarak ele geçirerek cihazın donanımını değiştirebilir.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Ağ Topolojisi Dinamiği: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düğümleri sürekli olarak farklı yerlerde hareket edebileceğinden, ağ topolojisi dinamik olup güvenlik açıklarına neden olabilir.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102721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7.6 Güvenlik Zorlukları ve Sorunları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Diğer Güvenlik Sorunları: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Yetkisiz Erişim:</a:t>
            </a:r>
            <a:r>
              <a:rPr lang="tr-TR" dirty="0"/>
              <a:t> RFID sistemlerinde uygun kimlik doğrulama mekanizmalarının eksikliği nedeniyle etiketler yetkisiz kişiler tarafından erişilebilir.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Node</a:t>
            </a:r>
            <a:r>
              <a:rPr lang="tr-TR" b="1" dirty="0"/>
              <a:t> </a:t>
            </a:r>
            <a:r>
              <a:rPr lang="tr-TR" b="1" dirty="0" err="1"/>
              <a:t>Capture</a:t>
            </a:r>
            <a:r>
              <a:rPr lang="tr-TR" b="1" dirty="0"/>
              <a:t> (Düğüm Ele Geçirme) Saldırıları:</a:t>
            </a:r>
            <a:r>
              <a:rPr lang="tr-TR" dirty="0"/>
              <a:t> Saldırganlar, bir </a:t>
            </a:r>
            <a:r>
              <a:rPr lang="tr-TR" dirty="0" err="1"/>
              <a:t>IoT</a:t>
            </a:r>
            <a:r>
              <a:rPr lang="tr-TR" dirty="0"/>
              <a:t> düğümünü ele geçirip ağda kötü amaçlı işlemler gerçekleştirebilir.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Etiket Klonlama:</a:t>
            </a:r>
            <a:r>
              <a:rPr lang="tr-TR" dirty="0"/>
              <a:t> Etiketler siber suçlular tarafından kopyalanabilir ve orijinal etiketten ayırt edilemez hale getirilebilir.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Yanlış Veri Enjeksiyonu:</a:t>
            </a:r>
            <a:r>
              <a:rPr lang="tr-TR" dirty="0"/>
              <a:t> Ele geçirilen bir düğüm, yanlış veri göndererek </a:t>
            </a:r>
            <a:r>
              <a:rPr lang="tr-TR" dirty="0" err="1"/>
              <a:t>IoT</a:t>
            </a:r>
            <a:r>
              <a:rPr lang="tr-TR" dirty="0"/>
              <a:t> uygulamalarını yanıltabilir.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758841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7.6 Güvenlik Zorlukları ve Sorunları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Ağ Katmanı Güvenlik Sorunları: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ağ katmanındaki güvenlik sorunları, ağ kaynaklarının kullanılabilirliği üzerinde yoğunlaşır: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Spoofing</a:t>
            </a:r>
            <a:r>
              <a:rPr lang="tr-TR" b="1" dirty="0"/>
              <a:t> Saldırıları:</a:t>
            </a:r>
            <a:r>
              <a:rPr lang="tr-TR" dirty="0"/>
              <a:t> Saldırgan, geçerli bir etiketin RFID bilgilerini taklit edebilir.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Sinkhole</a:t>
            </a:r>
            <a:r>
              <a:rPr lang="tr-TR" b="1" dirty="0"/>
              <a:t> Saldırıları:</a:t>
            </a:r>
            <a:r>
              <a:rPr lang="tr-TR" dirty="0"/>
              <a:t> Saldırgan, ağdaki tüm veriyi ele geçirmek için belirli düğümleri hedef alabilir.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Uyku Yoksunluğu Saldırıları:</a:t>
            </a:r>
            <a:r>
              <a:rPr lang="tr-TR" dirty="0"/>
              <a:t> Düğüm cihazlarını uykusuz bırakmak, batarya tüketimini artırarak cihazın kapanmasına neden olabilir.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Denial</a:t>
            </a:r>
            <a:r>
              <a:rPr lang="tr-TR" b="1" dirty="0"/>
              <a:t>-of-Service (</a:t>
            </a:r>
            <a:r>
              <a:rPr lang="tr-TR" b="1" dirty="0" err="1"/>
              <a:t>DoS</a:t>
            </a:r>
            <a:r>
              <a:rPr lang="tr-TR" b="1" dirty="0"/>
              <a:t>) Saldırıları:</a:t>
            </a:r>
            <a:r>
              <a:rPr lang="tr-TR" dirty="0"/>
              <a:t> Ağın, saldırganlar tarafından aşırı trafikle doldurulması, sistemin kullanılabilirliğini engeller.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8568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7.1 </a:t>
            </a:r>
            <a:r>
              <a:rPr lang="en-US" dirty="0"/>
              <a:t>Arka Plan, </a:t>
            </a:r>
            <a:r>
              <a:rPr lang="en-US" dirty="0" err="1"/>
              <a:t>Tehd</a:t>
            </a:r>
            <a:r>
              <a:rPr lang="tr-TR" dirty="0"/>
              <a:t>i</a:t>
            </a:r>
            <a:r>
              <a:rPr lang="en-US" dirty="0" err="1"/>
              <a:t>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Güvenlik Tanımı:</a:t>
            </a:r>
            <a:br>
              <a:rPr lang="tr-TR" dirty="0"/>
            </a:br>
            <a:r>
              <a:rPr lang="tr-TR" dirty="0"/>
              <a:t>Güvenlik, gizlilik, kimlik doğrulama, bütünlük, yetkilendirme, inkâr edilememe ve erişilebilirlik gibi temel güvenlik hizmetlerinin sağlanmasıyla ilgili bir terimdir.</a:t>
            </a:r>
            <a:br>
              <a:rPr lang="tr-TR" dirty="0"/>
            </a:br>
            <a:r>
              <a:rPr lang="tr-TR" dirty="0"/>
              <a:t>Bu hizmetler, blok şifreleri, karma fonksiyonlar veya imza algoritmaları gibi çeşitli kriptografik mekanizmalar aracılığıyla sağlanabilir.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7955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7.6 Güvenlik Zorlukları ve Sorunları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Uygulama Katmanı Güvenlik Sorunları: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Uygulama katmanında karşılaşılan yazılım saldırıları ve tehditler şunlardır: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Phishing</a:t>
            </a:r>
            <a:r>
              <a:rPr lang="tr-TR" b="1" dirty="0"/>
              <a:t> Saldırıları:</a:t>
            </a:r>
            <a:r>
              <a:rPr lang="tr-TR" dirty="0"/>
              <a:t> Kullanıcıların kimlik bilgilerini çalmak için sahte e-posta veya sahte web siteleri kullanılır.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Zararlı Virüs/</a:t>
            </a:r>
            <a:r>
              <a:rPr lang="tr-TR" b="1" dirty="0" err="1"/>
              <a:t>Worm</a:t>
            </a:r>
            <a:r>
              <a:rPr lang="tr-TR" b="1" dirty="0"/>
              <a:t> (Kurtçu) Saldırıları:</a:t>
            </a:r>
            <a:r>
              <a:rPr lang="tr-TR" dirty="0"/>
              <a:t> Uygulama sistemlerine zarar vermek için kendiliğinden yayılan zararlı yazılımlar.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Sniffing</a:t>
            </a:r>
            <a:r>
              <a:rPr lang="tr-TR" b="1" dirty="0"/>
              <a:t> Saldırıları:</a:t>
            </a:r>
            <a:r>
              <a:rPr lang="tr-TR" dirty="0"/>
              <a:t> Saldırganlar, ağda gizli bilgileri yakalamak için </a:t>
            </a:r>
            <a:r>
              <a:rPr lang="tr-TR" dirty="0" err="1"/>
              <a:t>sniffing</a:t>
            </a:r>
            <a:r>
              <a:rPr lang="tr-TR" dirty="0"/>
              <a:t> araçları kullanabilir.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Zararlı </a:t>
            </a:r>
            <a:r>
              <a:rPr lang="tr-TR" b="1" dirty="0" err="1"/>
              <a:t>Scriptler</a:t>
            </a:r>
            <a:r>
              <a:rPr lang="tr-TR" b="1" dirty="0"/>
              <a:t>:</a:t>
            </a:r>
            <a:r>
              <a:rPr lang="tr-TR" dirty="0"/>
              <a:t> Yazılım içinde zarar vermek için eklenen zararlı komut dosyaları.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Tersine Mühendislik:</a:t>
            </a:r>
            <a:r>
              <a:rPr lang="tr-TR" dirty="0"/>
              <a:t> Cihazları analiz edip güvenlik açıklarını keşfederek saldırılar gerçekleştirilir.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68020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7.7 Saldırı Tespit Sistemi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Saldırı Tespit Sistemi (IDS) Nedir?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Saldırı Tespiti:</a:t>
            </a:r>
            <a:r>
              <a:rPr lang="tr-TR" dirty="0"/>
              <a:t> Bir bilgisayar ağındaki olayları izleme ve inceleme sürecidir. Amacı, potansiyel tehditlerin belirtilerini tespit etmektir.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IDS Türleri:</a:t>
            </a:r>
            <a:r>
              <a:rPr lang="tr-TR" dirty="0"/>
              <a:t> Anomali tabanlı, imza tabanlı, spesifikasyon tabanlı ve hibrit IDS olmak üzere dört ana türü vardır.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Ağ tabanlı IDS:</a:t>
            </a:r>
            <a:r>
              <a:rPr lang="tr-TR" dirty="0"/>
              <a:t> Belirli bir ağ segmentindeki trafik izlenir ve </a:t>
            </a:r>
            <a:r>
              <a:rPr lang="tr-TR" dirty="0" err="1"/>
              <a:t>DoS</a:t>
            </a:r>
            <a:r>
              <a:rPr lang="tr-TR" dirty="0"/>
              <a:t> saldırıları gibi şüpheli aktiviteler analiz edilir.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918035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7.7 Saldırı Tespit Sistemi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IDS Türleri: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Anomali Tabanlı IDS: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Tanım:</a:t>
            </a:r>
            <a:r>
              <a:rPr lang="tr-TR" dirty="0"/>
              <a:t> Normal davranışa göre yapılan sapmalar tespit edildiğinde uyarı oluşturulur.</a:t>
            </a:r>
          </a:p>
          <a:p>
            <a:pPr marL="457200" lvl="1" indent="0">
              <a:buNone/>
            </a:pPr>
            <a:r>
              <a:rPr lang="tr-TR" b="1" dirty="0"/>
              <a:t>Avantajları:</a:t>
            </a:r>
            <a:r>
              <a:rPr lang="tr-TR" dirty="0"/>
              <a:t> Yeni saldırıları tespit etmede etkilidir.</a:t>
            </a:r>
          </a:p>
          <a:p>
            <a:pPr marL="457200" lvl="1" indent="0">
              <a:buNone/>
            </a:pPr>
            <a:r>
              <a:rPr lang="tr-TR" b="1" dirty="0"/>
              <a:t>Zorluklar:</a:t>
            </a:r>
            <a:r>
              <a:rPr lang="tr-TR" dirty="0"/>
              <a:t> Yüksek yanlış pozitif oranları, normal davranışın kapsamını öğrenmek zordur.</a:t>
            </a:r>
          </a:p>
          <a:p>
            <a:pPr marL="457200" lvl="1" indent="0">
              <a:buNone/>
            </a:pPr>
            <a:r>
              <a:rPr lang="tr-TR" b="1" dirty="0"/>
              <a:t>Gelişmiş Yöntemler:</a:t>
            </a:r>
            <a:r>
              <a:rPr lang="tr-TR" dirty="0"/>
              <a:t> Derin öğrenme ve istatistiksel teknikler kullanılır, ancak </a:t>
            </a:r>
            <a:r>
              <a:rPr lang="tr-TR" dirty="0" err="1"/>
              <a:t>IoT</a:t>
            </a:r>
            <a:r>
              <a:rPr lang="tr-TR" dirty="0"/>
              <a:t> ağlarının düşük kapasiteli düğümleri için zorluklar oluşturabilir.</a:t>
            </a:r>
          </a:p>
          <a:p>
            <a:pPr marL="457200" lvl="1" indent="0">
              <a:buNone/>
            </a:pPr>
            <a:r>
              <a:rPr lang="tr-TR" b="1" dirty="0"/>
              <a:t>Önemli Nokta:</a:t>
            </a:r>
            <a:r>
              <a:rPr lang="tr-TR" dirty="0"/>
              <a:t> Anomali tabanlı IDS, yeni saldırıları tespit etme yeteneğine sahiptir.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807152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7.7 Saldırı Tespit Sistemi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IDS Türleri:</a:t>
            </a:r>
            <a:endParaRPr lang="tr-TR" dirty="0"/>
          </a:p>
          <a:p>
            <a:pPr marL="0" indent="0">
              <a:buNone/>
            </a:pPr>
            <a:r>
              <a:rPr lang="tr-TR" b="1" dirty="0"/>
              <a:t>İmza Tabanlı IDS: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Tanım:</a:t>
            </a:r>
            <a:r>
              <a:rPr lang="tr-TR" dirty="0"/>
              <a:t> Saldırılar, </a:t>
            </a:r>
            <a:r>
              <a:rPr lang="tr-TR" dirty="0" err="1"/>
              <a:t>IDS'nin</a:t>
            </a:r>
            <a:r>
              <a:rPr lang="tr-TR" dirty="0"/>
              <a:t> iç </a:t>
            </a:r>
            <a:r>
              <a:rPr lang="tr-TR" dirty="0" err="1"/>
              <a:t>veritabanında</a:t>
            </a:r>
            <a:r>
              <a:rPr lang="tr-TR" dirty="0"/>
              <a:t> saklanan saldırı imzalarına karşılık gelen ağ davranışları ile tespit edilir.</a:t>
            </a:r>
          </a:p>
          <a:p>
            <a:pPr marL="457200" lvl="1" indent="0">
              <a:buNone/>
            </a:pPr>
            <a:r>
              <a:rPr lang="tr-TR" b="1" dirty="0"/>
              <a:t>Avantajları:</a:t>
            </a:r>
            <a:r>
              <a:rPr lang="tr-TR" dirty="0"/>
              <a:t> Bilinen tehditleri tespit etmede oldukça doğru ve etkili.</a:t>
            </a:r>
          </a:p>
          <a:p>
            <a:pPr marL="457200" lvl="1" indent="0">
              <a:buNone/>
            </a:pPr>
            <a:r>
              <a:rPr lang="tr-TR" b="1" dirty="0"/>
              <a:t>Zorluklar:</a:t>
            </a:r>
            <a:r>
              <a:rPr lang="tr-TR" dirty="0"/>
              <a:t> Yeni saldırıları ve bilinen saldırıların varyantlarını tespit etmekte etkisizdir.</a:t>
            </a:r>
          </a:p>
          <a:p>
            <a:pPr marL="457200" lvl="1" indent="0">
              <a:buNone/>
            </a:pPr>
            <a:r>
              <a:rPr lang="tr-TR" b="1" dirty="0"/>
              <a:t>Önemli Nokta:</a:t>
            </a:r>
            <a:r>
              <a:rPr lang="tr-TR" dirty="0"/>
              <a:t> İmza tabanlı IDS, yalnızca </a:t>
            </a:r>
            <a:r>
              <a:rPr lang="tr-TR" dirty="0" err="1"/>
              <a:t>veritabanındaki</a:t>
            </a:r>
            <a:r>
              <a:rPr lang="tr-TR" dirty="0"/>
              <a:t> mevcut imzalarla eşleşen aktiviteleri tespit edebilir.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283150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7.7 Saldırı Tespit Sistemi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IDS Türleri:</a:t>
            </a:r>
          </a:p>
          <a:p>
            <a:pPr marL="0" indent="0">
              <a:buNone/>
            </a:pPr>
            <a:r>
              <a:rPr lang="tr-TR" b="1" dirty="0"/>
              <a:t>Spesifikasyon Tabanlı IDS: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Tanım:</a:t>
            </a:r>
            <a:r>
              <a:rPr lang="tr-TR" dirty="0"/>
              <a:t> Ağ bileşenlerinin (düğümler, protokoller, yönlendirme tabloları vb.) beklenen davranışını tanımlayan kurallar ve eşiklerin setidir. Davranış bu kurallardan saparsa, bir saldırı tespit edilir.</a:t>
            </a:r>
          </a:p>
          <a:p>
            <a:pPr marL="457200" lvl="1" indent="0">
              <a:buNone/>
            </a:pPr>
            <a:r>
              <a:rPr lang="tr-TR" b="1" dirty="0"/>
              <a:t>Avantajları:</a:t>
            </a:r>
            <a:r>
              <a:rPr lang="tr-TR" dirty="0"/>
              <a:t> Düşük yanlış pozitif oranları sağlar, çünkü kurallar uzmanlar tarafından manuel olarak belirlenir.</a:t>
            </a:r>
          </a:p>
          <a:p>
            <a:pPr marL="457200" lvl="1" indent="0">
              <a:buNone/>
            </a:pPr>
            <a:r>
              <a:rPr lang="tr-TR" b="1" dirty="0"/>
              <a:t>Zorluklar:</a:t>
            </a:r>
            <a:r>
              <a:rPr lang="tr-TR" dirty="0"/>
              <a:t> Eğitim aşamasına gerek yoktur ve hemen çalışmaya başlayabilir.</a:t>
            </a:r>
          </a:p>
          <a:p>
            <a:pPr marL="457200" lvl="1" indent="0">
              <a:buNone/>
            </a:pPr>
            <a:r>
              <a:rPr lang="tr-TR" b="1" dirty="0"/>
              <a:t>Önemli Nokta:</a:t>
            </a:r>
            <a:r>
              <a:rPr lang="tr-TR" dirty="0"/>
              <a:t> Spesifikasyon tabanlı IDS, manuel olarak belirlenen kurallar kullanarak saldırıları tespit eder.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73673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7.7 Saldırı Tespit Sistemi (IDS)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IDS Türleri:</a:t>
            </a:r>
          </a:p>
          <a:p>
            <a:pPr marL="0" indent="0">
              <a:buNone/>
            </a:pPr>
            <a:r>
              <a:rPr lang="tr-TR" b="1" dirty="0"/>
              <a:t>Hibrit IDS:</a:t>
            </a:r>
            <a:endParaRPr lang="tr-TR" dirty="0"/>
          </a:p>
          <a:p>
            <a:pPr marL="457200" lvl="1" indent="0">
              <a:buNone/>
            </a:pPr>
            <a:r>
              <a:rPr lang="tr-TR" b="1" dirty="0"/>
              <a:t>Tanım:</a:t>
            </a:r>
            <a:r>
              <a:rPr lang="tr-TR" dirty="0"/>
              <a:t> İmza tabanlı ve anomali tabanlı tespit yöntemlerini birleştirir. Her iki yaklaşımın avantajlarından yararlanır ve dezavantajlarını en aza indirir.</a:t>
            </a:r>
          </a:p>
          <a:p>
            <a:pPr marL="457200" lvl="1" indent="0">
              <a:buNone/>
            </a:pPr>
            <a:r>
              <a:rPr lang="tr-TR" b="1" dirty="0"/>
              <a:t>Avantajları:</a:t>
            </a:r>
            <a:r>
              <a:rPr lang="tr-TR" dirty="0"/>
              <a:t> Hem bilinen saldırıları hem de yeni saldırıları tespit etmede etkilidir.</a:t>
            </a:r>
          </a:p>
          <a:p>
            <a:pPr marL="457200" lvl="1" indent="0">
              <a:buNone/>
            </a:pPr>
            <a:r>
              <a:rPr lang="tr-TR" b="1" dirty="0"/>
              <a:t>Zorluklar:</a:t>
            </a:r>
            <a:r>
              <a:rPr lang="tr-TR" dirty="0"/>
              <a:t> Yeni saldırı türlerinin </a:t>
            </a:r>
            <a:r>
              <a:rPr lang="tr-TR" dirty="0" err="1"/>
              <a:t>veritabanı</a:t>
            </a:r>
            <a:r>
              <a:rPr lang="tr-TR" dirty="0"/>
              <a:t> güncellemeleri gereksinimini ortadan kaldırır.</a:t>
            </a:r>
          </a:p>
          <a:p>
            <a:pPr marL="457200" lvl="1" indent="0">
              <a:buNone/>
            </a:pPr>
            <a:r>
              <a:rPr lang="tr-TR" b="1" dirty="0"/>
              <a:t>Önemli Nokta:</a:t>
            </a:r>
            <a:r>
              <a:rPr lang="tr-TR" dirty="0"/>
              <a:t> Hibrit IDS, imza ve anomali tabanlı tespit tekniklerini birleştirerek performansı artırır.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142529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1) Gizlilik (</a:t>
            </a:r>
            <a:r>
              <a:rPr lang="tr-TR" b="1" dirty="0" err="1"/>
              <a:t>Confidentiality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Verilerin yalnızca yetkili kullanıcılar tarafından erişilebilir olmasını sağlar. Yetkisiz kullanıcılar veriyi silemez veya müdahale edemez.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cihazları, RFID, sensörler gibi birçok ölçüm cihazını içerebilir. Verilerin toplandığı cihazların güvenliği sağlanmalıdır.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Güvenli anahtar yönetimi gibi geliştirilmiş tekniklerin kullanılması gerekmektedir.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25674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2) Bütünlük (</a:t>
            </a:r>
            <a:r>
              <a:rPr lang="tr-TR" b="1" dirty="0" err="1"/>
              <a:t>Integrity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Verilerin iletim sırasında kasıtlı ya da kasıtsız müdahalelerle değiştirilmemesini sağlar. Bu, yetkili kullanıcılara doğru veriler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Hatalı işletme durumu veya yanlış geri bildirim komutları </a:t>
            </a:r>
            <a:r>
              <a:rPr lang="tr-TR" dirty="0" err="1"/>
              <a:t>IoT</a:t>
            </a:r>
            <a:r>
              <a:rPr lang="tr-TR" dirty="0"/>
              <a:t> uygulamalarını bozabilir. Yanıltıcı veya değiştirilmiş veriler, sistemin düzgün çalışmasını engelleyebilir.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Güvenli veri bütünlüğü mekanizmaları (yanlış veri filtreleme vb.) geliştirilmelidir.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231844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3) Erişilebilirlik (</a:t>
            </a:r>
            <a:r>
              <a:rPr lang="tr-TR" b="1" dirty="0" err="1"/>
              <a:t>Availability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Veriler ve ekipmanlar, talep edilen zamanlarda yetkili kullanıcılara ve hizmetlere sunulabilir.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hizmetleri genellikle gerçek zamanlıdır ve veriler zamanında teslim edilmezse hizmet sağlanamaz.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Tehdit:</a:t>
            </a:r>
            <a:r>
              <a:rPr lang="tr-TR" dirty="0"/>
              <a:t> </a:t>
            </a:r>
            <a:r>
              <a:rPr lang="tr-TR" dirty="0" err="1"/>
              <a:t>DoS</a:t>
            </a:r>
            <a:r>
              <a:rPr lang="tr-TR" dirty="0"/>
              <a:t> saldırıları erişilebilirlik için ciddi bir tehdit oluşturur.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Güvenli ve verimli yönlendirme protokolleri gibi iyileştirilmiş tekniklerin kullanılması gerekmektedir.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14904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4) Kimlik Doğrulama ve Kimlik Belirleme (</a:t>
            </a:r>
            <a:r>
              <a:rPr lang="tr-TR" b="1" dirty="0" err="1"/>
              <a:t>Identification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Authentication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Kimlik belirleme, yetkisiz cihazların </a:t>
            </a:r>
            <a:r>
              <a:rPr lang="tr-TR" dirty="0" err="1"/>
              <a:t>IoT’ye</a:t>
            </a:r>
            <a:r>
              <a:rPr lang="tr-TR" dirty="0"/>
              <a:t> bağlanmamasını sağlar. Kimlik doğrulama, ağdaki verilerin meşru olduğunu garanti eder.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</a:t>
            </a:r>
            <a:r>
              <a:rPr lang="tr-TR" dirty="0" err="1"/>
              <a:t>IoT’de</a:t>
            </a:r>
            <a:r>
              <a:rPr lang="tr-TR" dirty="0"/>
              <a:t> çok sayıda farklı cihaz bulunduğundan, her cihazın kimliğini doğrulamak ve veriyi meşru kılmak zordur.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Cihaz kimlik doğrulama mekanizmalarının verimli bir şekilde tasarlanması çok önemlidir.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73988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7.1 </a:t>
            </a:r>
            <a:r>
              <a:rPr lang="en-US" dirty="0"/>
              <a:t>Arka Plan, </a:t>
            </a:r>
            <a:r>
              <a:rPr lang="en-US" dirty="0" err="1"/>
              <a:t>Tehd</a:t>
            </a:r>
            <a:r>
              <a:rPr lang="tr-TR" dirty="0"/>
              <a:t>i</a:t>
            </a:r>
            <a:r>
              <a:rPr lang="en-US" dirty="0" err="1"/>
              <a:t>tler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Saldırılar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Anahtar Yönetimi:</a:t>
            </a:r>
            <a:br>
              <a:rPr lang="tr-TR" dirty="0"/>
            </a:br>
            <a:r>
              <a:rPr lang="tr-TR" dirty="0"/>
              <a:t>Kriptografik anahtarların doğru bir şekilde yönetilmesi için sağlam bir anahtar yönetim altyapısı gereklidir.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IoT'deki</a:t>
            </a:r>
            <a:r>
              <a:rPr lang="tr-TR" b="1" dirty="0"/>
              <a:t> Güvenlik:</a:t>
            </a:r>
            <a:br>
              <a:rPr lang="tr-TR" dirty="0"/>
            </a:br>
            <a:r>
              <a:rPr lang="tr-TR" dirty="0" err="1"/>
              <a:t>IoT</a:t>
            </a:r>
            <a:r>
              <a:rPr lang="tr-TR" dirty="0"/>
              <a:t> bağlamında, güvenlik yalnızca gerekli hizmetlerin sağlanmasıyla ilgili değil, aynı zamanda bu hizmetlerin nasıl gerçekleştirildiği ve güvenlik fonksiyonlarının sistemde nasıl çalıştığıyla da ilgilidir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2600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5) Gizlilik (</a:t>
            </a:r>
            <a:r>
              <a:rPr lang="tr-TR" b="1" dirty="0" err="1"/>
              <a:t>Privacy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Veri gizliliği, yalnızca ilgili kullanıcının veriye erişmesini sağlar ve başkaları bu veriyi erişemez veya işleyemez.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Gizlilik, verilerin yalnızca belirli kontrollerle erişilmesini sağlar. Gizlilik, veriyi şifreleyip engellemekten farklı olarak, kullanıcıların yalnızca belirli kontrolleri yapabilmesini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ağlarında birden fazla cihaz ve kişi olduğu için gizlilik önemli bir güvenlik ilkesidir.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202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7.8 </a:t>
            </a:r>
            <a:r>
              <a:rPr lang="tr-TR" dirty="0" err="1"/>
              <a:t>IoT'nin</a:t>
            </a:r>
            <a:r>
              <a:rPr lang="tr-TR" dirty="0"/>
              <a:t> Güvenlik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6) Güven (</a:t>
            </a:r>
            <a:r>
              <a:rPr lang="tr-TR" b="1" dirty="0" err="1"/>
              <a:t>Trust</a:t>
            </a:r>
            <a:r>
              <a:rPr lang="tr-TR" b="1" dirty="0"/>
              <a:t>):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Tanım:</a:t>
            </a:r>
            <a:r>
              <a:rPr lang="tr-TR" dirty="0"/>
              <a:t> Güven, farklı </a:t>
            </a:r>
            <a:r>
              <a:rPr lang="tr-TR" dirty="0" err="1"/>
              <a:t>IoT</a:t>
            </a:r>
            <a:r>
              <a:rPr lang="tr-TR" dirty="0"/>
              <a:t> katmanları, cihazlar ve uygulamalar arasındaki etkileşimlerde güvenliğin ve gizliliğin sağlanmasını garanti eder.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Önem: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güvenliği ve gizliliği, güvenli bir şekilde uygulanabilir ve güven yönetim sistemleri bu hedeflere ulaşılmasına yardımcı olabilir.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Çözüm:</a:t>
            </a:r>
            <a:r>
              <a:rPr lang="tr-TR" dirty="0"/>
              <a:t> </a:t>
            </a:r>
            <a:r>
              <a:rPr lang="tr-TR" dirty="0" err="1"/>
              <a:t>IoT</a:t>
            </a:r>
            <a:r>
              <a:rPr lang="tr-TR" dirty="0"/>
              <a:t> güven ve gizlilik hedeflerinin sağlanması için güven yönetim sistemlerinin geliştirilmesi gerekmektedir.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962472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7.9 </a:t>
            </a:r>
            <a:r>
              <a:rPr lang="tr-TR" dirty="0" err="1"/>
              <a:t>IoT</a:t>
            </a:r>
            <a:r>
              <a:rPr lang="tr-TR" dirty="0"/>
              <a:t> Uygulamaları ve Güvenlik İhtiyaçları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Akıllı Ev (Smart Home)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Akıllı evler, günlük ev eşyalarını (beyaz eşyalar, kapı kilitleri, kameralar, garaj kapıları gibi) mevcut siber altyapılarla iletişim kurarak zekâ eklemeyi amaçlayan evlerdir.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Gartner’ın</a:t>
            </a:r>
            <a:r>
              <a:rPr lang="tr-TR" dirty="0"/>
              <a:t> 2016 IT </a:t>
            </a:r>
            <a:r>
              <a:rPr lang="tr-TR" dirty="0" err="1"/>
              <a:t>Hype</a:t>
            </a:r>
            <a:r>
              <a:rPr lang="tr-TR" dirty="0"/>
              <a:t> </a:t>
            </a:r>
            <a:r>
              <a:rPr lang="tr-TR" dirty="0" err="1"/>
              <a:t>Cycle</a:t>
            </a:r>
            <a:r>
              <a:rPr lang="tr-TR" dirty="0"/>
              <a:t> raporuna göre, 2022’ye kadar tipik bir evde 500 veya daha fazla akıllı cihaz bulunabilir.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2346169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7.9 </a:t>
            </a:r>
            <a:r>
              <a:rPr lang="tr-TR" dirty="0" err="1"/>
              <a:t>IoT</a:t>
            </a:r>
            <a:r>
              <a:rPr lang="tr-TR" dirty="0"/>
              <a:t> Uygulamaları ve Güvenlik İhtiyaçları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Akıllı Ev (Smart Home)</a:t>
            </a:r>
            <a:endParaRPr lang="tr-TR" dirty="0"/>
          </a:p>
          <a:p>
            <a:pPr lvl="1"/>
            <a:r>
              <a:rPr lang="tr-TR" b="1" dirty="0"/>
              <a:t>Akıllı Evlerin Avantajları:</a:t>
            </a:r>
            <a:endParaRPr lang="tr-TR" dirty="0"/>
          </a:p>
          <a:p>
            <a:pPr lvl="1"/>
            <a:r>
              <a:rPr lang="tr-TR" b="1" dirty="0"/>
              <a:t>Konfor:</a:t>
            </a:r>
            <a:r>
              <a:rPr lang="tr-TR" dirty="0"/>
              <a:t> Evdeki cihazlar çevresel değişikliklere göre enerji tasarrufu sağlamak için perdeleri ayarlayabilir.</a:t>
            </a:r>
          </a:p>
          <a:p>
            <a:pPr lvl="1"/>
            <a:r>
              <a:rPr lang="tr-TR" b="1" dirty="0"/>
              <a:t>Güvenlik:</a:t>
            </a:r>
            <a:r>
              <a:rPr lang="tr-TR" dirty="0"/>
              <a:t> Akıllı garaj kapıları, yetkili bir araç yaklaştığında otomatik açılabilir.</a:t>
            </a:r>
          </a:p>
          <a:p>
            <a:pPr lvl="1"/>
            <a:r>
              <a:rPr lang="tr-TR" b="1" dirty="0"/>
              <a:t>Acil Durumlar:</a:t>
            </a:r>
            <a:r>
              <a:rPr lang="tr-TR" dirty="0"/>
              <a:t> Acil durumlarda sağlık hizmetleri otomatik olarak talep edilebilir.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1777896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7.9 </a:t>
            </a:r>
            <a:r>
              <a:rPr lang="tr-TR" dirty="0" err="1"/>
              <a:t>IoT</a:t>
            </a:r>
            <a:r>
              <a:rPr lang="tr-TR" dirty="0"/>
              <a:t> Uygulamaları ve Güvenlik İhtiyaçları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Akıllı Ev (Smart Home)</a:t>
            </a:r>
            <a:endParaRPr lang="tr-TR" dirty="0"/>
          </a:p>
          <a:p>
            <a:pPr lvl="1"/>
            <a:r>
              <a:rPr lang="tr-TR" b="1" dirty="0"/>
              <a:t>Tehditler ve Güvenlik İhtiyaçları:</a:t>
            </a:r>
            <a:endParaRPr lang="tr-TR" dirty="0"/>
          </a:p>
          <a:p>
            <a:pPr lvl="1"/>
            <a:r>
              <a:rPr lang="tr-TR" b="1" dirty="0"/>
              <a:t>Cihaz Güvenliği:</a:t>
            </a:r>
            <a:r>
              <a:rPr lang="tr-TR" dirty="0"/>
              <a:t> Akıllı evdeki cihazlar </a:t>
            </a:r>
            <a:r>
              <a:rPr lang="tr-TR" dirty="0" err="1"/>
              <a:t>hacklendiğinde</a:t>
            </a:r>
            <a:r>
              <a:rPr lang="tr-TR" dirty="0"/>
              <a:t> ciddi sonuçlar doğurabilir.</a:t>
            </a:r>
          </a:p>
          <a:p>
            <a:pPr marL="1200150" lvl="2" indent="-285750"/>
            <a:r>
              <a:rPr lang="tr-TR" dirty="0"/>
              <a:t>Örneğin, </a:t>
            </a:r>
            <a:r>
              <a:rPr lang="tr-TR" b="1" dirty="0"/>
              <a:t>akıllı kilitler</a:t>
            </a:r>
            <a:r>
              <a:rPr lang="tr-TR" dirty="0"/>
              <a:t> </a:t>
            </a:r>
            <a:r>
              <a:rPr lang="tr-TR" dirty="0" err="1"/>
              <a:t>hacklendiğinde</a:t>
            </a:r>
            <a:r>
              <a:rPr lang="tr-TR" dirty="0"/>
              <a:t> yabancıların eve girmesi mümkün olabilir.</a:t>
            </a:r>
          </a:p>
          <a:p>
            <a:pPr marL="1200150" lvl="2" indent="-285750"/>
            <a:r>
              <a:rPr lang="tr-TR" b="1" dirty="0"/>
              <a:t>Bebek monitörleri</a:t>
            </a:r>
            <a:r>
              <a:rPr lang="tr-TR" dirty="0"/>
              <a:t> </a:t>
            </a:r>
            <a:r>
              <a:rPr lang="tr-TR" dirty="0" err="1"/>
              <a:t>hacklendiğinde</a:t>
            </a:r>
            <a:r>
              <a:rPr lang="tr-TR" dirty="0"/>
              <a:t>, yabancılar bebekleri uzaktan rahatsız edebilir.</a:t>
            </a:r>
          </a:p>
          <a:p>
            <a:pPr marL="1200150" lvl="2" indent="-285750"/>
            <a:r>
              <a:rPr lang="tr-TR" b="1" dirty="0"/>
              <a:t>Mikrodalgaların </a:t>
            </a:r>
            <a:r>
              <a:rPr lang="tr-TR" b="1" dirty="0" err="1"/>
              <a:t>hacklenmesi</a:t>
            </a:r>
            <a:r>
              <a:rPr lang="tr-TR" dirty="0"/>
              <a:t>, evde yangına neden olabilir.</a:t>
            </a:r>
          </a:p>
          <a:p>
            <a:pPr lvl="1"/>
            <a:r>
              <a:rPr lang="tr-TR" b="1" dirty="0"/>
              <a:t>Gizlilik Tehditleri:</a:t>
            </a:r>
            <a:r>
              <a:rPr lang="tr-TR" dirty="0"/>
              <a:t> Akıllı ev cihazları sürekli veri topladığı için ev sahiplerinin özel aktiviteleri ifşa olabilir ve bu da gizlilik için ciddi tehditler oluşturur.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34399771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7.9 </a:t>
            </a:r>
            <a:r>
              <a:rPr lang="tr-TR" dirty="0" err="1"/>
              <a:t>IoT</a:t>
            </a:r>
            <a:r>
              <a:rPr lang="tr-TR" dirty="0"/>
              <a:t> Uygulamaları ve Güvenlik İhtiyaçları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Akıllı Ev (Smart Home)</a:t>
            </a:r>
            <a:endParaRPr lang="tr-TR" dirty="0"/>
          </a:p>
          <a:p>
            <a:pPr lvl="1"/>
            <a:r>
              <a:rPr lang="tr-TR" b="1" dirty="0"/>
              <a:t>Güvenlik ve Gizlilik:</a:t>
            </a:r>
            <a:endParaRPr lang="tr-TR" dirty="0"/>
          </a:p>
          <a:p>
            <a:pPr lvl="1"/>
            <a:r>
              <a:rPr lang="tr-TR" dirty="0"/>
              <a:t>Akıllı ev sahipleri, evlerinin güvenliğini artırmak isteyebilir ancak aynı zamanda </a:t>
            </a:r>
            <a:r>
              <a:rPr lang="tr-TR" b="1" dirty="0"/>
              <a:t>gizliliklerinin korunmasını</a:t>
            </a:r>
            <a:r>
              <a:rPr lang="tr-TR" dirty="0"/>
              <a:t> da istemektedirler.</a:t>
            </a:r>
          </a:p>
          <a:p>
            <a:pPr lvl="1"/>
            <a:r>
              <a:rPr lang="tr-TR" dirty="0"/>
              <a:t>Akıllı evler, verilerin sürekli toplanması nedeniyle gizlilik risklerini beraberinde getirebilir.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725147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7.10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Bağlantılı</a:t>
            </a:r>
            <a:r>
              <a:rPr lang="en-US" dirty="0"/>
              <a:t> </a:t>
            </a:r>
            <a:r>
              <a:rPr lang="en-US" dirty="0" err="1"/>
              <a:t>Sağlık</a:t>
            </a:r>
            <a:r>
              <a:rPr lang="en-US" dirty="0"/>
              <a:t> (Smart Connected Health)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sağlık sistemleri, sağlık hizmetlerinin verimliliğini artırmayı ve sağlık maliyetlerini azaltmayı amaçlar.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2020’ye kadar bu sektörün 117 milyar dolara ulaşması bekleniyor.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tıbbi cihazlar mevcut sağlık altyapısına entegre edilerek sağlık profesyonelleri, hastaları daha etkili bir şekilde izleyebilir ve cihazlardan elde edilen verilerle kimlerin daha fazla bakım ihtiyacı olduğu belirlenebilir.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Önleyici sağlık yönetimi, tedaviden daha etkili ve önemlidir.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6063199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7.10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Bağlantılı</a:t>
            </a:r>
            <a:r>
              <a:rPr lang="en-US" dirty="0"/>
              <a:t> </a:t>
            </a:r>
            <a:r>
              <a:rPr lang="en-US" dirty="0" err="1"/>
              <a:t>Sağlık</a:t>
            </a:r>
            <a:r>
              <a:rPr lang="en-US" dirty="0"/>
              <a:t> (Smart Connected Health)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/>
              <a:t>Sağlıkta </a:t>
            </a:r>
            <a:r>
              <a:rPr lang="tr-TR" b="1" dirty="0" err="1"/>
              <a:t>IoT’nin</a:t>
            </a:r>
            <a:r>
              <a:rPr lang="tr-TR" b="1" dirty="0"/>
              <a:t> Avantajları:</a:t>
            </a:r>
            <a:endParaRPr lang="tr-TR" dirty="0"/>
          </a:p>
          <a:p>
            <a:pPr lvl="1"/>
            <a:r>
              <a:rPr lang="tr-TR" b="1" dirty="0"/>
              <a:t>Proaktif Yönetim:</a:t>
            </a:r>
            <a:r>
              <a:rPr lang="tr-TR" dirty="0"/>
              <a:t> Veriler üzerinden daha etkili bir sağlık yönetimi sağlanabilir.</a:t>
            </a:r>
          </a:p>
          <a:p>
            <a:pPr lvl="1"/>
            <a:r>
              <a:rPr lang="tr-TR" b="1" dirty="0"/>
              <a:t>Hastalık Takibi:</a:t>
            </a:r>
            <a:r>
              <a:rPr lang="tr-TR" dirty="0"/>
              <a:t> Cihazlardan elde edilen verilerle, hastaların tedavi sürecindeki davranış değişiklikleri izlenebilir.</a:t>
            </a:r>
          </a:p>
          <a:p>
            <a:pPr lvl="1"/>
            <a:r>
              <a:rPr lang="tr-TR" b="1" dirty="0"/>
              <a:t>Sensorlar:</a:t>
            </a:r>
            <a:r>
              <a:rPr lang="tr-TR" dirty="0"/>
              <a:t> Vücuda yerleştirilen sensörlerle, sağlık profesyonelleri hastaların durumunu sürekli izleyebilir.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273217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7.10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Bağlantılı</a:t>
            </a:r>
            <a:r>
              <a:rPr lang="en-US" dirty="0"/>
              <a:t> </a:t>
            </a:r>
            <a:r>
              <a:rPr lang="en-US" dirty="0" err="1"/>
              <a:t>Sağlık</a:t>
            </a:r>
            <a:r>
              <a:rPr lang="en-US" dirty="0"/>
              <a:t> (Smart Connected Health)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/>
              <a:t>Güvenlik Tehditleri:</a:t>
            </a:r>
            <a:endParaRPr lang="tr-TR" dirty="0"/>
          </a:p>
          <a:p>
            <a:pPr lvl="1"/>
            <a:r>
              <a:rPr lang="tr-TR" b="1" dirty="0"/>
              <a:t>Cihaz Kontrolü: </a:t>
            </a:r>
            <a:r>
              <a:rPr lang="tr-TR" dirty="0"/>
              <a:t>Akıllı tıbbi cihazlar, ağ üzerinden izlenip kontrol edilebilir. Ancak, kötü niyetli kişilerin cihazın çalışmasını durdurması, ciddi tehlikelere yol açabilir.</a:t>
            </a:r>
          </a:p>
          <a:p>
            <a:pPr marL="1200150" lvl="2" indent="-285750"/>
            <a:r>
              <a:rPr lang="tr-TR" dirty="0"/>
              <a:t>Örneğin, bir kalp cihazının durdurulması, hastanın yaşamını tehdit edebilir.</a:t>
            </a:r>
          </a:p>
          <a:p>
            <a:pPr lvl="1"/>
            <a:r>
              <a:rPr lang="tr-TR" b="1" dirty="0"/>
              <a:t>Gizlilik Endişeleri: </a:t>
            </a:r>
            <a:r>
              <a:rPr lang="tr-TR" dirty="0"/>
              <a:t>Sağlık verileri çok hassastır ve gizliliğin korunması büyük önem taşır. Akıllı sağlık sistemlerinde toplanan veriler, potansiyel olarak kişisel sağlık bilgilerini içerebilir.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919752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7.11 Akıllı Şebeke (Smart </a:t>
            </a:r>
            <a:r>
              <a:rPr lang="tr-TR" dirty="0" err="1"/>
              <a:t>Grıd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Geleneksel elektrik şebekelerini daha </a:t>
            </a:r>
            <a:r>
              <a:rPr lang="tr-TR" b="1" dirty="0"/>
              <a:t>güvenilir</a:t>
            </a:r>
            <a:r>
              <a:rPr lang="tr-TR" dirty="0"/>
              <a:t>, </a:t>
            </a:r>
            <a:r>
              <a:rPr lang="tr-TR" b="1" dirty="0"/>
              <a:t>ekonomik</a:t>
            </a:r>
            <a:r>
              <a:rPr lang="tr-TR" dirty="0"/>
              <a:t> ve </a:t>
            </a:r>
            <a:r>
              <a:rPr lang="tr-TR" b="1" dirty="0"/>
              <a:t>verimli</a:t>
            </a:r>
            <a:r>
              <a:rPr lang="tr-TR" dirty="0"/>
              <a:t> hale getirmek için geliştirilmiştir.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Yenilenebilir enerji kaynakları</a:t>
            </a:r>
            <a:r>
              <a:rPr lang="tr-TR" dirty="0"/>
              <a:t> (rüzgar, güneş, jeotermal) ile entegrasyonu hedeflenir.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3975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/>
          </a:bodyPr>
          <a:lstStyle/>
          <a:p>
            <a:r>
              <a:rPr lang="tr-TR" dirty="0"/>
              <a:t>7.2 Neden </a:t>
            </a:r>
            <a:r>
              <a:rPr lang="tr-TR" dirty="0" err="1"/>
              <a:t>Iot’de</a:t>
            </a:r>
            <a:r>
              <a:rPr lang="tr-TR" dirty="0"/>
              <a:t> güvenlik daha zordur?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IoT</a:t>
            </a:r>
            <a:r>
              <a:rPr lang="tr-TR" b="1" dirty="0"/>
              <a:t> ve Güvenlik İhtiyacı:</a:t>
            </a:r>
            <a:br>
              <a:rPr lang="tr-TR" dirty="0"/>
            </a:br>
            <a:r>
              <a:rPr lang="tr-TR" dirty="0" err="1"/>
              <a:t>IoT</a:t>
            </a:r>
            <a:r>
              <a:rPr lang="tr-TR" dirty="0"/>
              <a:t> sistemleri, hassas veriler ve kritik fiziksel altyapılar için güvenlik sağlamalıdır. Kullanıcılar, iyi bir koruma seviyesinden yoksun olan </a:t>
            </a:r>
            <a:r>
              <a:rPr lang="tr-TR" dirty="0" err="1"/>
              <a:t>IoT</a:t>
            </a:r>
            <a:r>
              <a:rPr lang="tr-TR" dirty="0"/>
              <a:t> sistemlerini ve uygulamalarını kullanamazlar.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IoT</a:t>
            </a:r>
            <a:r>
              <a:rPr lang="tr-TR" b="1" dirty="0"/>
              <a:t> Zorlukları:</a:t>
            </a:r>
            <a:br>
              <a:rPr lang="tr-TR" dirty="0"/>
            </a:br>
            <a:r>
              <a:rPr lang="tr-TR" dirty="0"/>
              <a:t>Geleneksel ağ sistemlerinde güvenlik hala zorlu bir mesele iken, </a:t>
            </a:r>
            <a:r>
              <a:rPr lang="tr-TR" dirty="0" err="1"/>
              <a:t>IoT</a:t>
            </a:r>
            <a:r>
              <a:rPr lang="tr-TR" dirty="0"/>
              <a:t> sistemleri, farklı özellikleri nedeniyle araştırmacılara çok daha fazla zorluk sunmaktadır.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Yeni Güvenlik Çözümleri:</a:t>
            </a:r>
            <a:br>
              <a:rPr lang="tr-TR" dirty="0"/>
            </a:br>
            <a:r>
              <a:rPr lang="tr-TR" dirty="0"/>
              <a:t>Yeni güvenlik çözümlerinin geliştirilmesi için bu zorlukların derinlemesine anlaşılması gereklidir.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940888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7.11 Akıllı Şebeke (Smart </a:t>
            </a:r>
            <a:r>
              <a:rPr lang="tr-TR" dirty="0" err="1"/>
              <a:t>Grıd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Fonksiyonlar ve Kullanım Alanları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cihazlar ve iletişim ağları ile: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Enerji tüketimi verileri toplanır.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Şebeke durumu izlenir, arızalar erken tespit edilir.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Yük dengeleme ve verimli enerji dağıtımı sağlanır.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Adil ve zaman-mekân bazlı fiyatlandırmalar uygulanabilir.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Örnek teknoloji: </a:t>
            </a:r>
            <a:r>
              <a:rPr lang="tr-TR" b="1" dirty="0"/>
              <a:t>AMI (</a:t>
            </a:r>
            <a:r>
              <a:rPr lang="tr-TR" b="1" dirty="0" err="1"/>
              <a:t>Automated</a:t>
            </a:r>
            <a:r>
              <a:rPr lang="tr-TR" b="1" dirty="0"/>
              <a:t> </a:t>
            </a:r>
            <a:r>
              <a:rPr lang="tr-TR" b="1" dirty="0" err="1"/>
              <a:t>Metering</a:t>
            </a:r>
            <a:r>
              <a:rPr lang="tr-TR" b="1" dirty="0"/>
              <a:t> </a:t>
            </a:r>
            <a:r>
              <a:rPr lang="tr-TR" b="1" dirty="0" err="1"/>
              <a:t>Infrastructure</a:t>
            </a:r>
            <a:r>
              <a:rPr lang="tr-TR" b="1" dirty="0"/>
              <a:t>)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4254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7.11 Akıllı Şebeke (Smart </a:t>
            </a:r>
            <a:r>
              <a:rPr lang="tr-TR" dirty="0" err="1"/>
              <a:t>Grıd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Güvenlik ve Gizlilik Riskleri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Veri güvenliği</a:t>
            </a:r>
            <a:r>
              <a:rPr lang="tr-TR" dirty="0"/>
              <a:t>, bu kritik sistemin en önemli sorunlarından biridir.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Olası tehditler: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Elektrik kesintileri ve şebekeye saldırılar → </a:t>
            </a:r>
            <a:r>
              <a:rPr lang="tr-TR" b="1" dirty="0"/>
              <a:t>Fiziksel ve ekonomik zarar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Enerji kullanım verilerinin analizi → </a:t>
            </a:r>
            <a:r>
              <a:rPr lang="tr-TR" b="1" dirty="0"/>
              <a:t>Gizlilik ihlali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Yanıltıcı veri</a:t>
            </a:r>
            <a:r>
              <a:rPr lang="tr-TR" dirty="0"/>
              <a:t> gönderimi → Faturalama hataları ve sistem sapmaları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208397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7.11 Akıllı Şebeke (Smart </a:t>
            </a:r>
            <a:r>
              <a:rPr lang="tr-TR" dirty="0" err="1"/>
              <a:t>Grıd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Sonuç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şebekeler, sürdürülebilirlik ve verimlilik sağlar.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Ancak güvenliğin sağlanması için </a:t>
            </a:r>
            <a:r>
              <a:rPr lang="tr-TR" b="1" dirty="0"/>
              <a:t>ileri düzey koruma mekanizmaları</a:t>
            </a:r>
            <a:r>
              <a:rPr lang="tr-TR" dirty="0"/>
              <a:t> gereklidir.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36196361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7.12 Gizliliğin Korunması (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Preservatıon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 err="1"/>
              <a:t>IoT’te</a:t>
            </a:r>
            <a:r>
              <a:rPr lang="tr-TR" b="1" dirty="0"/>
              <a:t> Veri Süreçleri</a:t>
            </a:r>
          </a:p>
          <a:p>
            <a:r>
              <a:rPr lang="tr-TR" dirty="0" err="1"/>
              <a:t>IoT</a:t>
            </a:r>
            <a:r>
              <a:rPr lang="tr-TR" dirty="0"/>
              <a:t> verileri genellikle şu üç aşamadan geçer: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Veri Toplama</a:t>
            </a:r>
            <a:r>
              <a:rPr lang="tr-TR" dirty="0"/>
              <a:t> – Nesnelerin durumunu tespit eder.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Veri Toplama (</a:t>
            </a:r>
            <a:r>
              <a:rPr lang="tr-TR" b="1" dirty="0" err="1"/>
              <a:t>Aggregation</a:t>
            </a:r>
            <a:r>
              <a:rPr lang="tr-TR" b="1" dirty="0"/>
              <a:t>)</a:t>
            </a:r>
            <a:r>
              <a:rPr lang="tr-TR" dirty="0"/>
              <a:t> – Verileri bütünleştirir.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Veri Madenciliği ve Analizi</a:t>
            </a:r>
            <a:r>
              <a:rPr lang="tr-TR" dirty="0"/>
              <a:t> – Anlamlı bilgiler çıkarır.</a:t>
            </a:r>
          </a:p>
          <a:p>
            <a:r>
              <a:rPr lang="tr-TR" dirty="0"/>
              <a:t> Her aşama, kullanıcıların </a:t>
            </a:r>
            <a:r>
              <a:rPr lang="tr-TR" b="1" dirty="0"/>
              <a:t>özel bilgilerinin açığa çıkma riski</a:t>
            </a:r>
            <a:r>
              <a:rPr lang="tr-TR" dirty="0"/>
              <a:t> taşır.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0969630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7.12 Gizliliğin Korunması (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Preservatıon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/>
              <a:t>Neden Önemli?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sayaçlar, </a:t>
            </a:r>
            <a:r>
              <a:rPr lang="tr-TR" b="1" dirty="0"/>
              <a:t>kullanıcının evde olup olmadığını</a:t>
            </a:r>
            <a:r>
              <a:rPr lang="tr-TR" dirty="0"/>
              <a:t> belirleyebilir.</a:t>
            </a:r>
            <a:br>
              <a:rPr lang="tr-TR" dirty="0"/>
            </a:br>
            <a:r>
              <a:rPr lang="tr-TR" dirty="0"/>
              <a:t>→ Bu bilgi, hırsızlık gibi olaylara yol açabilir.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İnternetteki gezinme alışkanlıklarının ötesinde, </a:t>
            </a:r>
            <a:r>
              <a:rPr lang="tr-TR" dirty="0" err="1"/>
              <a:t>IoT</a:t>
            </a:r>
            <a:r>
              <a:rPr lang="tr-TR" dirty="0"/>
              <a:t> </a:t>
            </a:r>
            <a:r>
              <a:rPr lang="tr-TR" b="1" dirty="0"/>
              <a:t>günlük yaşam verilerini</a:t>
            </a:r>
            <a:r>
              <a:rPr lang="tr-TR" dirty="0"/>
              <a:t> toplar.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44</a:t>
            </a:r>
          </a:p>
        </p:txBody>
      </p:sp>
    </p:spTree>
    <p:extLst>
      <p:ext uri="{BB962C8B-B14F-4D97-AF65-F5344CB8AC3E}">
        <p14:creationId xmlns:p14="http://schemas.microsoft.com/office/powerpoint/2010/main" val="3457312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7.12 Gizliliğin Korunması (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Preservatıon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/>
              <a:t>Gizlilik Koruma Kategorileri</a:t>
            </a:r>
          </a:p>
          <a:p>
            <a:pPr lvl="1">
              <a:buFont typeface="+mj-lt"/>
              <a:buAutoNum type="arabicPeriod"/>
            </a:pPr>
            <a:r>
              <a:rPr lang="tr-TR" b="1" dirty="0"/>
              <a:t>Veri Toplama Aşaması Koruması</a:t>
            </a:r>
            <a:endParaRPr lang="tr-TR" dirty="0"/>
          </a:p>
          <a:p>
            <a:pPr lvl="1">
              <a:buFont typeface="+mj-lt"/>
              <a:buAutoNum type="arabicPeriod"/>
            </a:pPr>
            <a:r>
              <a:rPr lang="tr-TR" b="1" dirty="0"/>
              <a:t>Veri Toplama (</a:t>
            </a:r>
            <a:r>
              <a:rPr lang="tr-TR" b="1" dirty="0" err="1"/>
              <a:t>Aggregation</a:t>
            </a:r>
            <a:r>
              <a:rPr lang="tr-TR" b="1" dirty="0"/>
              <a:t>) Aşaması Koruması</a:t>
            </a:r>
            <a:endParaRPr lang="tr-TR" dirty="0"/>
          </a:p>
          <a:p>
            <a:pPr lvl="1">
              <a:buFont typeface="+mj-lt"/>
              <a:buAutoNum type="arabicPeriod"/>
            </a:pPr>
            <a:r>
              <a:rPr lang="tr-TR" b="1" dirty="0"/>
              <a:t>Veri Madenciliği ve Analiz Aşaması Koruması</a:t>
            </a:r>
            <a:endParaRPr lang="tr-TR" dirty="0"/>
          </a:p>
          <a:p>
            <a:r>
              <a:rPr lang="tr-TR" dirty="0"/>
              <a:t>En çok odaklanan alan: </a:t>
            </a:r>
            <a:r>
              <a:rPr lang="tr-TR" b="1" dirty="0"/>
              <a:t>Veri Toplama (</a:t>
            </a:r>
            <a:r>
              <a:rPr lang="tr-TR" b="1" dirty="0" err="1"/>
              <a:t>Aggregation</a:t>
            </a:r>
            <a:r>
              <a:rPr lang="tr-TR" b="1" dirty="0"/>
              <a:t>)</a:t>
            </a:r>
            <a:br>
              <a:rPr lang="tr-TR" dirty="0"/>
            </a:br>
            <a:r>
              <a:rPr lang="tr-TR" dirty="0"/>
              <a:t>(çünkü geleneksel şifreleme yetersiz kalabilir)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718579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7.12 Gizliliğin Korunması (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Preservatıon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 fontScale="92500" lnSpcReduction="10000"/>
          </a:bodyPr>
          <a:lstStyle/>
          <a:p>
            <a:r>
              <a:rPr lang="tr-TR" b="1" dirty="0"/>
              <a:t>Gizlilik Koruma Yöntemleri</a:t>
            </a:r>
          </a:p>
          <a:p>
            <a:pPr lvl="1"/>
            <a:r>
              <a:rPr lang="tr-TR" b="1" dirty="0"/>
              <a:t>1. Anonimlik Tabanlı</a:t>
            </a:r>
            <a:endParaRPr lang="tr-TR" dirty="0"/>
          </a:p>
          <a:p>
            <a:pPr lvl="1"/>
            <a:r>
              <a:rPr lang="tr-TR" dirty="0"/>
              <a:t>K-anonimlik, L-çeşitlilik, T-benzerlik teknikleri</a:t>
            </a:r>
          </a:p>
          <a:p>
            <a:r>
              <a:rPr lang="tr-TR" b="1" dirty="0"/>
              <a:t>2. Şifreleme Tabanlı</a:t>
            </a:r>
            <a:endParaRPr lang="tr-TR" dirty="0"/>
          </a:p>
          <a:p>
            <a:pPr lvl="1"/>
            <a:r>
              <a:rPr lang="tr-TR" dirty="0" err="1"/>
              <a:t>Homomorfik</a:t>
            </a:r>
            <a:r>
              <a:rPr lang="tr-TR" dirty="0"/>
              <a:t> şifreleme</a:t>
            </a:r>
          </a:p>
          <a:p>
            <a:pPr lvl="1"/>
            <a:r>
              <a:rPr lang="tr-TR" dirty="0"/>
              <a:t>Sıfır bilgi ispatı</a:t>
            </a:r>
          </a:p>
          <a:p>
            <a:pPr lvl="1"/>
            <a:r>
              <a:rPr lang="tr-TR" dirty="0"/>
              <a:t>Gizli paylaşım teknikleri</a:t>
            </a:r>
          </a:p>
          <a:p>
            <a:r>
              <a:rPr lang="tr-TR" b="1" dirty="0"/>
              <a:t>3. Bozulma Tabanlı (</a:t>
            </a:r>
            <a:r>
              <a:rPr lang="tr-TR" b="1" dirty="0" err="1"/>
              <a:t>Disturbance</a:t>
            </a:r>
            <a:r>
              <a:rPr lang="tr-TR" b="1" dirty="0"/>
              <a:t>)</a:t>
            </a:r>
            <a:endParaRPr lang="tr-TR" dirty="0"/>
          </a:p>
          <a:p>
            <a:pPr lvl="1"/>
            <a:r>
              <a:rPr lang="tr-TR" dirty="0"/>
              <a:t>Rasgele gürültü ekleme</a:t>
            </a:r>
          </a:p>
          <a:p>
            <a:pPr lvl="1"/>
            <a:r>
              <a:rPr lang="tr-TR" dirty="0"/>
              <a:t>Veri değiştirme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37747160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095240"/>
          </a:xfrm>
        </p:spPr>
        <p:txBody>
          <a:bodyPr>
            <a:normAutofit fontScale="90000"/>
          </a:bodyPr>
          <a:lstStyle/>
          <a:p>
            <a:r>
              <a:rPr lang="tr-TR" dirty="0"/>
              <a:t>7.12 Gizliliğin Korunması (</a:t>
            </a:r>
            <a:r>
              <a:rPr lang="tr-TR" dirty="0" err="1"/>
              <a:t>PrIvacy</a:t>
            </a:r>
            <a:r>
              <a:rPr lang="tr-TR" dirty="0"/>
              <a:t> </a:t>
            </a:r>
            <a:r>
              <a:rPr lang="tr-TR" dirty="0" err="1"/>
              <a:t>Preservatıon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02176"/>
            <a:ext cx="10691265" cy="3827037"/>
          </a:xfrm>
        </p:spPr>
        <p:txBody>
          <a:bodyPr>
            <a:normAutofit/>
          </a:bodyPr>
          <a:lstStyle/>
          <a:p>
            <a:r>
              <a:rPr lang="tr-TR" b="1" dirty="0"/>
              <a:t>Karşılaşılan Zorluklar</a:t>
            </a:r>
          </a:p>
          <a:p>
            <a:pPr lvl="1"/>
            <a:r>
              <a:rPr lang="tr-TR" b="1" dirty="0"/>
              <a:t>1. Veri Toplama Politikası</a:t>
            </a:r>
            <a:endParaRPr lang="tr-TR" dirty="0"/>
          </a:p>
          <a:p>
            <a:pPr lvl="2"/>
            <a:r>
              <a:rPr lang="tr-TR" dirty="0"/>
              <a:t>Hangi verilerin, kimler tarafından toplanabileceği tanımlanmalı.</a:t>
            </a:r>
          </a:p>
          <a:p>
            <a:pPr lvl="2"/>
            <a:r>
              <a:rPr lang="tr-TR" dirty="0"/>
              <a:t>Erişim kontrolleri uygulanmalı.</a:t>
            </a:r>
          </a:p>
          <a:p>
            <a:pPr lvl="1"/>
            <a:r>
              <a:rPr lang="tr-TR" b="1" dirty="0"/>
              <a:t>2. Veri Anonimleştirme</a:t>
            </a:r>
            <a:endParaRPr lang="tr-TR" dirty="0"/>
          </a:p>
          <a:p>
            <a:pPr lvl="2"/>
            <a:r>
              <a:rPr lang="tr-TR" dirty="0"/>
              <a:t>Kriptografik yöntemlerle kimlik bilgilerinden arındırma</a:t>
            </a:r>
          </a:p>
          <a:p>
            <a:pPr lvl="2"/>
            <a:r>
              <a:rPr lang="tr-TR" dirty="0"/>
              <a:t>Kaynak kısıtlı cihazlar için </a:t>
            </a:r>
            <a:r>
              <a:rPr lang="tr-TR" b="1" dirty="0"/>
              <a:t>hafif kriptografi</a:t>
            </a:r>
            <a:endParaRPr lang="tr-TR" dirty="0"/>
          </a:p>
          <a:p>
            <a:pPr lvl="2"/>
            <a:r>
              <a:rPr lang="tr-TR" b="1" dirty="0"/>
              <a:t>Şifrelenmiş veriler üzerinde işlem yapma</a:t>
            </a:r>
            <a:r>
              <a:rPr lang="tr-TR" dirty="0"/>
              <a:t> ihtiyacı → Zorlayıcıdır</a:t>
            </a:r>
          </a:p>
          <a:p>
            <a:r>
              <a:rPr lang="tr-TR" dirty="0" err="1"/>
              <a:t>Homomorfik</a:t>
            </a:r>
            <a:r>
              <a:rPr lang="tr-TR" dirty="0"/>
              <a:t> şifreleme bu alanda çözüm sunabilir.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47</a:t>
            </a:r>
          </a:p>
        </p:txBody>
      </p:sp>
    </p:spTree>
    <p:extLst>
      <p:ext uri="{BB962C8B-B14F-4D97-AF65-F5344CB8AC3E}">
        <p14:creationId xmlns:p14="http://schemas.microsoft.com/office/powerpoint/2010/main" val="3303297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7.13 Veri Toplama (Data </a:t>
            </a:r>
            <a:r>
              <a:rPr lang="tr-TR" dirty="0" err="1"/>
              <a:t>CollectIon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Günümüzde Veri Toplama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telefonlar ve sosyal medya:</a:t>
            </a:r>
            <a:br>
              <a:rPr lang="tr-TR" dirty="0"/>
            </a:br>
            <a:r>
              <a:rPr lang="tr-TR" dirty="0"/>
              <a:t>→ Kişisel ve kamusal hayat sürekli izleniyor.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Kullanıcılar gönüllü olarak</a:t>
            </a:r>
            <a:r>
              <a:rPr lang="tr-TR" dirty="0"/>
              <a:t> konum, fotoğraf, davranış verilerini paylaşıyor.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48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7.13 Veri Toplama (Data </a:t>
            </a:r>
            <a:r>
              <a:rPr lang="tr-TR" dirty="0" err="1"/>
              <a:t>CollectIon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ile Yeni Bir Boyut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Akıllı cihazların yaygınlaşmasıyla: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Daha derin, sürekli ve pasif</a:t>
            </a:r>
            <a:r>
              <a:rPr lang="tr-TR" dirty="0"/>
              <a:t> veri toplanıyor.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Kullanıcıların çoğu, bu toplama sürecinin </a:t>
            </a:r>
            <a:r>
              <a:rPr lang="tr-TR" b="1" dirty="0"/>
              <a:t>farkında bile değil</a:t>
            </a:r>
            <a:r>
              <a:rPr lang="tr-TR" dirty="0"/>
              <a:t>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49</a:t>
            </a:r>
          </a:p>
        </p:txBody>
      </p:sp>
    </p:spTree>
    <p:extLst>
      <p:ext uri="{BB962C8B-B14F-4D97-AF65-F5344CB8AC3E}">
        <p14:creationId xmlns:p14="http://schemas.microsoft.com/office/powerpoint/2010/main" val="3482852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7.3 Güvenlik Hizmetleri Hakkında Arka Plan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Güvenlik Hizmetleri: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Integrity</a:t>
            </a:r>
            <a:r>
              <a:rPr lang="tr-TR" b="1" dirty="0"/>
              <a:t> (Bütünlük)</a:t>
            </a:r>
            <a:r>
              <a:rPr lang="tr-TR" dirty="0"/>
              <a:t>: Verinin, üçüncü bir taraf tarafından değiştirilmediğini garantiler.</a:t>
            </a:r>
          </a:p>
          <a:p>
            <a:pPr marL="0" indent="0">
              <a:buNone/>
            </a:pPr>
            <a:r>
              <a:rPr lang="tr-TR" b="1" dirty="0" err="1"/>
              <a:t>Authentication</a:t>
            </a:r>
            <a:r>
              <a:rPr lang="tr-TR" b="1" dirty="0"/>
              <a:t> (Kimlik Doğrulama)</a:t>
            </a:r>
            <a:r>
              <a:rPr lang="tr-TR" dirty="0"/>
              <a:t>: Veri kaynağının iddia edilen kimliğini doğrular.</a:t>
            </a:r>
          </a:p>
          <a:p>
            <a:pPr marL="0" indent="0">
              <a:buNone/>
            </a:pPr>
            <a:r>
              <a:rPr lang="tr-TR" b="1" dirty="0" err="1"/>
              <a:t>Non-repudiation</a:t>
            </a:r>
            <a:r>
              <a:rPr lang="tr-TR" b="1" dirty="0"/>
              <a:t> (İnkar Edilemezlik)</a:t>
            </a:r>
            <a:r>
              <a:rPr lang="tr-TR" dirty="0"/>
              <a:t>: Mesaj gönderen kişinin, mesajı gönderdiğini inkar etmesini engeller.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1307496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7.13 Veri Toplama (Data </a:t>
            </a:r>
            <a:r>
              <a:rPr lang="tr-TR" dirty="0" err="1"/>
              <a:t>CollectIon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Yeni Tehlikeler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cihazları: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Kişisel hayatın </a:t>
            </a:r>
            <a:r>
              <a:rPr lang="tr-TR" b="1" dirty="0"/>
              <a:t>daha fazla izlenmesine</a:t>
            </a:r>
            <a:r>
              <a:rPr lang="tr-TR" dirty="0"/>
              <a:t> neden oluyor.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Toplanan veriler </a:t>
            </a:r>
            <a:r>
              <a:rPr lang="tr-TR" b="1" dirty="0"/>
              <a:t>tanımlanabilir ve bağlanabilir</a:t>
            </a:r>
            <a:r>
              <a:rPr lang="tr-TR" dirty="0"/>
              <a:t> nitelikte.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457131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7.13 Veri Toplama (Data </a:t>
            </a:r>
            <a:r>
              <a:rPr lang="tr-TR" dirty="0" err="1"/>
              <a:t>CollectIon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Tahmin Zorluğu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İnsanlar aktif katılım göstermediğinden, → </a:t>
            </a:r>
            <a:r>
              <a:rPr lang="tr-TR" b="1" dirty="0"/>
              <a:t>Veri toplama kapsamı</a:t>
            </a:r>
            <a:r>
              <a:rPr lang="tr-TR" dirty="0"/>
              <a:t> tam olarak tahmin edilemiyor.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Farklı tahminler</a:t>
            </a:r>
            <a:r>
              <a:rPr lang="tr-TR" dirty="0"/>
              <a:t> büyük ölçüde değişkenlik gösteriyor.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211268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04667"/>
          </a:xfrm>
        </p:spPr>
        <p:txBody>
          <a:bodyPr>
            <a:normAutofit fontScale="90000"/>
          </a:bodyPr>
          <a:lstStyle/>
          <a:p>
            <a:r>
              <a:rPr lang="tr-TR" dirty="0"/>
              <a:t>7.14 </a:t>
            </a:r>
            <a:r>
              <a:rPr lang="it-IT" dirty="0"/>
              <a:t>Ver</a:t>
            </a:r>
            <a:r>
              <a:rPr lang="tr-TR" dirty="0"/>
              <a:t>İ</a:t>
            </a:r>
            <a:r>
              <a:rPr lang="it-IT" dirty="0"/>
              <a:t> Toplama Pol</a:t>
            </a:r>
            <a:r>
              <a:rPr lang="tr-TR" dirty="0"/>
              <a:t>İ</a:t>
            </a:r>
            <a:r>
              <a:rPr lang="it-IT" dirty="0"/>
              <a:t>t</a:t>
            </a:r>
            <a:r>
              <a:rPr lang="tr-TR" dirty="0"/>
              <a:t>İ</a:t>
            </a:r>
            <a:r>
              <a:rPr lang="it-IT" dirty="0"/>
              <a:t>kası (Data Collection Policy)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9311"/>
            <a:ext cx="10691265" cy="4010723"/>
          </a:xfrm>
        </p:spPr>
        <p:txBody>
          <a:bodyPr>
            <a:normAutofit/>
          </a:bodyPr>
          <a:lstStyle/>
          <a:p>
            <a:r>
              <a:rPr lang="tr-TR" b="1" dirty="0"/>
              <a:t>Güvenlik İçin Veri Toplama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Saldırı tespiti için toplanan veriler: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Gerçek zamanlı değilse veya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Yerel senaryoyu yansıtmıyorsa,</a:t>
            </a:r>
            <a:br>
              <a:rPr lang="tr-TR" dirty="0"/>
            </a:br>
            <a:r>
              <a:rPr lang="tr-TR" dirty="0"/>
              <a:t>→ </a:t>
            </a:r>
            <a:r>
              <a:rPr lang="tr-TR" b="1" dirty="0"/>
              <a:t>Tespit sonuçları hatalı olabilir.</a:t>
            </a:r>
            <a:endParaRPr lang="tr-TR" dirty="0"/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52</a:t>
            </a:r>
          </a:p>
        </p:txBody>
      </p:sp>
    </p:spTree>
    <p:extLst>
      <p:ext uri="{BB962C8B-B14F-4D97-AF65-F5344CB8AC3E}">
        <p14:creationId xmlns:p14="http://schemas.microsoft.com/office/powerpoint/2010/main" val="4202681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04667"/>
          </a:xfrm>
        </p:spPr>
        <p:txBody>
          <a:bodyPr>
            <a:normAutofit fontScale="90000"/>
          </a:bodyPr>
          <a:lstStyle/>
          <a:p>
            <a:r>
              <a:rPr lang="tr-TR" dirty="0"/>
              <a:t>7.14 </a:t>
            </a:r>
            <a:r>
              <a:rPr lang="it-IT" dirty="0"/>
              <a:t>Ver</a:t>
            </a:r>
            <a:r>
              <a:rPr lang="tr-TR" dirty="0"/>
              <a:t>İ</a:t>
            </a:r>
            <a:r>
              <a:rPr lang="it-IT" dirty="0"/>
              <a:t> Toplama Pol</a:t>
            </a:r>
            <a:r>
              <a:rPr lang="tr-TR" dirty="0"/>
              <a:t>İ</a:t>
            </a:r>
            <a:r>
              <a:rPr lang="it-IT" dirty="0"/>
              <a:t>t</a:t>
            </a:r>
            <a:r>
              <a:rPr lang="tr-TR" dirty="0"/>
              <a:t>İ</a:t>
            </a:r>
            <a:r>
              <a:rPr lang="it-IT" dirty="0"/>
              <a:t>kası (Data Collection Policy)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9311"/>
            <a:ext cx="10691265" cy="4010723"/>
          </a:xfrm>
        </p:spPr>
        <p:txBody>
          <a:bodyPr>
            <a:normAutofit/>
          </a:bodyPr>
          <a:lstStyle/>
          <a:p>
            <a:r>
              <a:rPr lang="tr-TR" b="1" dirty="0"/>
              <a:t>Riskler ve Etkileri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Güvenilir olmayan veri: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Saldırı tespiti</a:t>
            </a:r>
            <a:r>
              <a:rPr lang="tr-TR" dirty="0"/>
              <a:t> 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Güvenlik ölçümleri</a:t>
            </a:r>
            <a:r>
              <a:rPr lang="tr-TR" dirty="0"/>
              <a:t>ni etkisiz hale getirir.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53</a:t>
            </a:r>
          </a:p>
        </p:txBody>
      </p:sp>
    </p:spTree>
    <p:extLst>
      <p:ext uri="{BB962C8B-B14F-4D97-AF65-F5344CB8AC3E}">
        <p14:creationId xmlns:p14="http://schemas.microsoft.com/office/powerpoint/2010/main" val="11127059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04667"/>
          </a:xfrm>
        </p:spPr>
        <p:txBody>
          <a:bodyPr>
            <a:normAutofit fontScale="90000"/>
          </a:bodyPr>
          <a:lstStyle/>
          <a:p>
            <a:r>
              <a:rPr lang="tr-TR" dirty="0"/>
              <a:t>7.14 </a:t>
            </a:r>
            <a:r>
              <a:rPr lang="it-IT" dirty="0"/>
              <a:t>Ver</a:t>
            </a:r>
            <a:r>
              <a:rPr lang="tr-TR" dirty="0"/>
              <a:t>İ</a:t>
            </a:r>
            <a:r>
              <a:rPr lang="it-IT" dirty="0"/>
              <a:t> Toplama Pol</a:t>
            </a:r>
            <a:r>
              <a:rPr lang="tr-TR" dirty="0"/>
              <a:t>İ</a:t>
            </a:r>
            <a:r>
              <a:rPr lang="it-IT" dirty="0"/>
              <a:t>t</a:t>
            </a:r>
            <a:r>
              <a:rPr lang="tr-TR" dirty="0"/>
              <a:t>İ</a:t>
            </a:r>
            <a:r>
              <a:rPr lang="it-IT" dirty="0"/>
              <a:t>kası (Data Collection Policy)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9311"/>
            <a:ext cx="10691265" cy="4010723"/>
          </a:xfrm>
        </p:spPr>
        <p:txBody>
          <a:bodyPr>
            <a:normAutofit/>
          </a:bodyPr>
          <a:lstStyle/>
          <a:p>
            <a:r>
              <a:rPr lang="tr-TR" b="1" dirty="0"/>
              <a:t>Gerçek Zamanlı Tespit Neden Önemli?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sisteminin güvenliğini değerlendirmek için,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Anlık ve doğru veri toplama</a:t>
            </a:r>
            <a:r>
              <a:rPr lang="tr-TR" dirty="0"/>
              <a:t> kritik önemdedir.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2461329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04667"/>
          </a:xfrm>
        </p:spPr>
        <p:txBody>
          <a:bodyPr>
            <a:normAutofit fontScale="90000"/>
          </a:bodyPr>
          <a:lstStyle/>
          <a:p>
            <a:r>
              <a:rPr lang="tr-TR" dirty="0"/>
              <a:t>7.14 </a:t>
            </a:r>
            <a:r>
              <a:rPr lang="it-IT" dirty="0"/>
              <a:t>Ver</a:t>
            </a:r>
            <a:r>
              <a:rPr lang="tr-TR" dirty="0"/>
              <a:t>İ</a:t>
            </a:r>
            <a:r>
              <a:rPr lang="it-IT" dirty="0"/>
              <a:t> Toplama Pol</a:t>
            </a:r>
            <a:r>
              <a:rPr lang="tr-TR" dirty="0"/>
              <a:t>İ</a:t>
            </a:r>
            <a:r>
              <a:rPr lang="it-IT" dirty="0"/>
              <a:t>t</a:t>
            </a:r>
            <a:r>
              <a:rPr lang="tr-TR" dirty="0"/>
              <a:t>İ</a:t>
            </a:r>
            <a:r>
              <a:rPr lang="it-IT" dirty="0"/>
              <a:t>kası (Data Collection Policy)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149311"/>
            <a:ext cx="10691265" cy="4010723"/>
          </a:xfrm>
        </p:spPr>
        <p:txBody>
          <a:bodyPr>
            <a:normAutofit/>
          </a:bodyPr>
          <a:lstStyle/>
          <a:p>
            <a:r>
              <a:rPr lang="tr-TR" b="1" dirty="0"/>
              <a:t>Çözüm Yaklaşımı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Çoklu tespit mekanizmaları</a:t>
            </a:r>
            <a:r>
              <a:rPr lang="tr-TR" dirty="0"/>
              <a:t> entegre edilerek,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IoT</a:t>
            </a:r>
            <a:r>
              <a:rPr lang="tr-TR" dirty="0"/>
              <a:t> saldırıları için </a:t>
            </a:r>
            <a:r>
              <a:rPr lang="tr-TR" b="1" dirty="0"/>
              <a:t>ikinci savunma hattı</a:t>
            </a:r>
            <a:r>
              <a:rPr lang="tr-TR" dirty="0"/>
              <a:t> oluşturulabilir.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30867619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7.15 Cihaz Gizliliği (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Olası Tehditler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Yetkisiz müdahaleler → Donanım veya yazılım üzerinden </a:t>
            </a:r>
            <a:r>
              <a:rPr lang="tr-TR" b="1" dirty="0"/>
              <a:t>gizli veriler sızdırılabilir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Örnek: Güvenlik kamerası, saldırgan tarafından </a:t>
            </a:r>
            <a:r>
              <a:rPr lang="tr-TR" b="1" dirty="0"/>
              <a:t>yeniden programlanarak</a:t>
            </a:r>
            <a:r>
              <a:rPr lang="tr-TR" dirty="0"/>
              <a:t> verileri hem sunucuya hem saldırgana gönderebilir.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51446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7.15 Cihaz Gizliliği (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Güvenli Cihazlar İçin Gereken Özellikler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Dayanıklılık</a:t>
            </a:r>
            <a:r>
              <a:rPr lang="tr-TR" dirty="0"/>
              <a:t> (</a:t>
            </a:r>
            <a:r>
              <a:rPr lang="tr-TR" dirty="0" err="1"/>
              <a:t>Robustness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Kurcalamaya karşı direnç</a:t>
            </a:r>
            <a:r>
              <a:rPr lang="tr-TR" dirty="0"/>
              <a:t> (</a:t>
            </a:r>
            <a:r>
              <a:rPr lang="tr-TR" dirty="0" err="1"/>
              <a:t>Tamper</a:t>
            </a:r>
            <a:r>
              <a:rPr lang="tr-TR" dirty="0"/>
              <a:t> </a:t>
            </a:r>
            <a:r>
              <a:rPr lang="tr-TR" dirty="0" err="1"/>
              <a:t>Resistance</a:t>
            </a:r>
            <a:r>
              <a:rPr lang="tr-T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Güvenilir Bilişim Teknolojileri: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Aygıt bütünlüğü doğrulama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Güvenli yürütme ortamları (</a:t>
            </a:r>
            <a:r>
              <a:rPr lang="tr-TR" dirty="0" err="1"/>
              <a:t>Trusted</a:t>
            </a:r>
            <a:r>
              <a:rPr lang="tr-TR" dirty="0"/>
              <a:t> </a:t>
            </a:r>
            <a:r>
              <a:rPr lang="tr-TR" dirty="0" err="1"/>
              <a:t>Execution</a:t>
            </a:r>
            <a:r>
              <a:rPr lang="tr-TR" dirty="0"/>
              <a:t> Environment)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Donanım temelli güvenlik modülleri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1169105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7.15 Cihaz Gizliliği (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Ele Alınması Gereken Gizlilik Sorunları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Konum Gizliliği</a:t>
            </a:r>
            <a:r>
              <a:rPr lang="tr-TR" dirty="0"/>
              <a:t>: Cihaz sahibinin yeri korunmalı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Kimlik Koruması</a:t>
            </a:r>
            <a:r>
              <a:rPr lang="tr-TR" dirty="0"/>
              <a:t>: Cihazın türü veya sahibi tespit edilememeli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Kişisel Bilgi Koruması</a:t>
            </a:r>
            <a:r>
              <a:rPr lang="tr-TR" dirty="0"/>
              <a:t>: Kaybolma veya çalınma durumlarında veri korunmalı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Yan Kanal Saldırılarına Karşı Direnç</a:t>
            </a:r>
            <a:r>
              <a:rPr lang="tr-TR" dirty="0"/>
              <a:t>: Gürültü ekleyerek gizlilik sağlama</a:t>
            </a:r>
          </a:p>
          <a:p>
            <a:pPr marL="0" indent="0">
              <a:buNone/>
            </a:pPr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58</a:t>
            </a:r>
          </a:p>
        </p:txBody>
      </p:sp>
    </p:spTree>
    <p:extLst>
      <p:ext uri="{BB962C8B-B14F-4D97-AF65-F5344CB8AC3E}">
        <p14:creationId xmlns:p14="http://schemas.microsoft.com/office/powerpoint/2010/main" val="13047434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7.15 Cihaz Gizliliği (</a:t>
            </a:r>
            <a:r>
              <a:rPr lang="tr-TR" dirty="0" err="1"/>
              <a:t>DevIce</a:t>
            </a:r>
            <a:r>
              <a:rPr lang="tr-TR" dirty="0"/>
              <a:t> </a:t>
            </a:r>
            <a:r>
              <a:rPr lang="tr-TR" dirty="0" err="1"/>
              <a:t>PrIvacy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Uygulanan Yöntemler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MRRW Algoritması</a:t>
            </a:r>
            <a:r>
              <a:rPr lang="tr-TR" dirty="0"/>
              <a:t>: Kablosuz ağlarda konum gizliliği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QR Kodları</a:t>
            </a:r>
            <a:r>
              <a:rPr lang="tr-TR" dirty="0"/>
              <a:t>: Görüntü gizliliği için kullanılabilir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PII Koruma</a:t>
            </a:r>
            <a:r>
              <a:rPr lang="tr-TR" dirty="0"/>
              <a:t>: Cihaz kaybında kişisel bilgi korunmalı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Rastgelelik &amp; Kör Değerler</a:t>
            </a:r>
            <a:r>
              <a:rPr lang="tr-TR" dirty="0"/>
              <a:t>: Yan kanal saldırılarına karşı önlem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59</a:t>
            </a:r>
          </a:p>
        </p:txBody>
      </p:sp>
    </p:spTree>
    <p:extLst>
      <p:ext uri="{BB962C8B-B14F-4D97-AF65-F5344CB8AC3E}">
        <p14:creationId xmlns:p14="http://schemas.microsoft.com/office/powerpoint/2010/main" val="61438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>
            <a:normAutofit fontScale="90000"/>
          </a:bodyPr>
          <a:lstStyle/>
          <a:p>
            <a:r>
              <a:rPr lang="tr-TR" dirty="0"/>
              <a:t>7.3 Güvenlik Hizmetleri Hakkında Arka Plan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Güvenlik Hizmetleri: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Availability</a:t>
            </a:r>
            <a:r>
              <a:rPr lang="tr-TR" b="1" dirty="0"/>
              <a:t> (Kullanılabilirlik)</a:t>
            </a:r>
            <a:r>
              <a:rPr lang="tr-TR" dirty="0"/>
              <a:t>: Sistemin hizmetlerinin, yetkili kullanıcılara her zaman erişilebilir olmasını sağlar.</a:t>
            </a:r>
          </a:p>
          <a:p>
            <a:pPr marL="0" indent="0">
              <a:buNone/>
            </a:pPr>
            <a:r>
              <a:rPr lang="tr-TR" b="1" dirty="0" err="1"/>
              <a:t>Privacy</a:t>
            </a:r>
            <a:r>
              <a:rPr lang="tr-TR" b="1" dirty="0"/>
              <a:t> (Gizlilik)</a:t>
            </a:r>
            <a:r>
              <a:rPr lang="tr-TR" dirty="0"/>
              <a:t>: Kullanıcıların kimliklerinin, davranışları ve sistem işlemleri üzerinden tanımlanabilir veya izlenebilir olmamasını sağlar.</a:t>
            </a:r>
          </a:p>
          <a:p>
            <a:pPr marL="0" indent="0">
              <a:buNone/>
            </a:pPr>
            <a:r>
              <a:rPr lang="tr-TR" b="1" dirty="0" err="1"/>
              <a:t>Confidentiality</a:t>
            </a:r>
            <a:r>
              <a:rPr lang="tr-TR" b="1" dirty="0"/>
              <a:t> (Gizlilik)</a:t>
            </a:r>
            <a:r>
              <a:rPr lang="tr-TR" dirty="0"/>
              <a:t>: Bilgilerin, yetkisiz bireyler, varlıklar ve işlemler tarafından anlaşılmaz hale gelmesini sağlar.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15808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14094"/>
          </a:xfrm>
        </p:spPr>
        <p:txBody>
          <a:bodyPr>
            <a:normAutofit fontScale="90000"/>
          </a:bodyPr>
          <a:lstStyle/>
          <a:p>
            <a:r>
              <a:rPr lang="tr-TR" dirty="0"/>
              <a:t>7.16 Gizliliği Artırma ve Tasarım Yoluyla Gizlilik (</a:t>
            </a:r>
            <a:r>
              <a:rPr lang="tr-TR" dirty="0" err="1"/>
              <a:t>Prıvacy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/>
              <a:t>Gizlilik Artırıcı Teknolojiler (PET)</a:t>
            </a:r>
          </a:p>
          <a:p>
            <a:r>
              <a:rPr lang="tr-TR" dirty="0" err="1"/>
              <a:t>IoT</a:t>
            </a:r>
            <a:r>
              <a:rPr lang="tr-TR" dirty="0"/>
              <a:t> ve bulut teknolojileri için geliştirilen başlıca gizlilik teknolojileri: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 </a:t>
            </a:r>
            <a:r>
              <a:rPr lang="tr-TR" b="1" dirty="0"/>
              <a:t>VPN</a:t>
            </a:r>
            <a:r>
              <a:rPr lang="tr-TR" dirty="0"/>
              <a:t> – Sanal Özel Ağlar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 </a:t>
            </a:r>
            <a:r>
              <a:rPr lang="tr-TR" b="1" dirty="0"/>
              <a:t>TLS/SSL</a:t>
            </a:r>
            <a:r>
              <a:rPr lang="tr-TR" dirty="0"/>
              <a:t> – Güvenli taşıma katmanı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 </a:t>
            </a:r>
            <a:r>
              <a:rPr lang="tr-TR" b="1" dirty="0"/>
              <a:t>DNSSEC</a:t>
            </a:r>
            <a:r>
              <a:rPr lang="tr-TR" dirty="0"/>
              <a:t> – Güvenli DNS uzantıları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 </a:t>
            </a:r>
            <a:r>
              <a:rPr lang="tr-TR" b="1" dirty="0" err="1"/>
              <a:t>Onion</a:t>
            </a:r>
            <a:r>
              <a:rPr lang="tr-TR" b="1" dirty="0"/>
              <a:t> Routing</a:t>
            </a:r>
            <a:r>
              <a:rPr lang="tr-TR" dirty="0"/>
              <a:t> – Katmanlı yönlendirme (Tor gibi)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 </a:t>
            </a:r>
            <a:r>
              <a:rPr lang="tr-TR" b="1" dirty="0"/>
              <a:t>Özel Veri Erişimi</a:t>
            </a:r>
            <a:r>
              <a:rPr lang="tr-TR" dirty="0"/>
              <a:t> – Kimlik bilgisi gerekmeden veri erişimi</a:t>
            </a:r>
          </a:p>
          <a:p>
            <a:r>
              <a:rPr lang="tr-TR" dirty="0"/>
              <a:t> Amaç: </a:t>
            </a:r>
            <a:r>
              <a:rPr lang="tr-TR" b="1" dirty="0"/>
              <a:t>Kullanıcı kimliğini korumak</a:t>
            </a:r>
            <a:r>
              <a:rPr lang="tr-TR" dirty="0"/>
              <a:t> ve iletişim güvenliğini sağlamak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23256652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14094"/>
          </a:xfrm>
        </p:spPr>
        <p:txBody>
          <a:bodyPr>
            <a:normAutofit fontScale="90000"/>
          </a:bodyPr>
          <a:lstStyle/>
          <a:p>
            <a:r>
              <a:rPr lang="tr-TR" dirty="0"/>
              <a:t>7.16 Gizliliği Artırma ve Tasarım Yoluyla Gizlilik (</a:t>
            </a:r>
            <a:r>
              <a:rPr lang="tr-TR" dirty="0" err="1"/>
              <a:t>Prıvacy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 err="1"/>
              <a:t>Privacy</a:t>
            </a:r>
            <a:r>
              <a:rPr lang="tr-TR" b="1" dirty="0"/>
              <a:t> </a:t>
            </a:r>
            <a:r>
              <a:rPr lang="tr-TR" b="1" dirty="0" err="1"/>
              <a:t>by</a:t>
            </a:r>
            <a:r>
              <a:rPr lang="tr-TR" b="1" dirty="0"/>
              <a:t> Design (</a:t>
            </a:r>
            <a:r>
              <a:rPr lang="tr-TR" b="1" dirty="0" err="1"/>
              <a:t>PbD</a:t>
            </a:r>
            <a:r>
              <a:rPr lang="tr-TR" b="1" dirty="0"/>
              <a:t>) – Tasarımda Gizlilik Yaklaşımı</a:t>
            </a:r>
          </a:p>
          <a:p>
            <a:r>
              <a:rPr lang="tr-TR" b="1" dirty="0"/>
              <a:t>7 Temel İlke:</a:t>
            </a:r>
            <a:endParaRPr lang="tr-TR" dirty="0"/>
          </a:p>
          <a:p>
            <a:pPr lvl="1"/>
            <a:r>
              <a:rPr lang="tr-TR" dirty="0"/>
              <a:t>Proaktif koruma</a:t>
            </a:r>
          </a:p>
          <a:p>
            <a:pPr lvl="1"/>
            <a:r>
              <a:rPr lang="tr-TR" dirty="0"/>
              <a:t>Gizlilik varsayılan ayar olmalı</a:t>
            </a:r>
          </a:p>
          <a:p>
            <a:pPr lvl="1"/>
            <a:r>
              <a:rPr lang="tr-TR" dirty="0"/>
              <a:t>Gizliliği içeren sistem tasarımı</a:t>
            </a:r>
          </a:p>
          <a:p>
            <a:pPr lvl="1"/>
            <a:r>
              <a:rPr lang="tr-TR" dirty="0"/>
              <a:t>Tam işlevsellik ve güvenlik</a:t>
            </a:r>
          </a:p>
          <a:p>
            <a:pPr lvl="1"/>
            <a:r>
              <a:rPr lang="tr-TR" dirty="0"/>
              <a:t>Uçtan uca koruma (cihaz ömrü boyunca)</a:t>
            </a:r>
          </a:p>
          <a:p>
            <a:pPr lvl="1"/>
            <a:r>
              <a:rPr lang="tr-TR" dirty="0"/>
              <a:t>Şeffaflık ve denetlenebilirlik</a:t>
            </a:r>
          </a:p>
          <a:p>
            <a:pPr lvl="1"/>
            <a:r>
              <a:rPr lang="tr-TR" dirty="0"/>
              <a:t>Kullanıcı gizliliğine saygı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61</a:t>
            </a:r>
          </a:p>
        </p:txBody>
      </p:sp>
    </p:spTree>
    <p:extLst>
      <p:ext uri="{BB962C8B-B14F-4D97-AF65-F5344CB8AC3E}">
        <p14:creationId xmlns:p14="http://schemas.microsoft.com/office/powerpoint/2010/main" val="3792096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14094"/>
          </a:xfrm>
        </p:spPr>
        <p:txBody>
          <a:bodyPr>
            <a:normAutofit fontScale="90000"/>
          </a:bodyPr>
          <a:lstStyle/>
          <a:p>
            <a:r>
              <a:rPr lang="tr-TR" dirty="0"/>
              <a:t>7.16 Gizliliği Artırma ve Tasarım Yoluyla Gizlilik (</a:t>
            </a:r>
            <a:r>
              <a:rPr lang="tr-TR" dirty="0" err="1"/>
              <a:t>Prıvacy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Desıgn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05872"/>
            <a:ext cx="10691265" cy="3954162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Cihazlarında Uygulama Önerileri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Veri iletimi şifrelenmeli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Veri kaynağı ve türü anonimleştirilmeli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Toplanan veriler merkezi sunucularda minimum düzeyde saklanmalı</a:t>
            </a:r>
          </a:p>
          <a:p>
            <a:pPr lvl="1">
              <a:buFont typeface="+mj-lt"/>
              <a:buAutoNum type="arabicPeriod"/>
            </a:pPr>
            <a:r>
              <a:rPr lang="tr-TR" dirty="0"/>
              <a:t>Kişisel tanımlama sadece gerekli durumlarla sınırlanmalı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62</a:t>
            </a:r>
          </a:p>
        </p:txBody>
      </p:sp>
    </p:spTree>
    <p:extLst>
      <p:ext uri="{BB962C8B-B14F-4D97-AF65-F5344CB8AC3E}">
        <p14:creationId xmlns:p14="http://schemas.microsoft.com/office/powerpoint/2010/main" val="1348346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7.17 Bilgi Gizliliği (</a:t>
            </a:r>
            <a:r>
              <a:rPr lang="tr-TR" sz="4400" dirty="0" err="1"/>
              <a:t>InformatIon</a:t>
            </a:r>
            <a:r>
              <a:rPr lang="tr-TR" sz="4400" dirty="0"/>
              <a:t> </a:t>
            </a:r>
            <a:r>
              <a:rPr lang="tr-TR" sz="4400" dirty="0" err="1"/>
              <a:t>PrIvacy</a:t>
            </a:r>
            <a:r>
              <a:rPr lang="tr-TR" sz="4400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 err="1"/>
              <a:t>IoT</a:t>
            </a:r>
            <a:r>
              <a:rPr lang="tr-TR" b="1" dirty="0"/>
              <a:t> Cihazlarında Kimlik Tanımlama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QR kodlar, RFID etiketleri gibi cihazlar </a:t>
            </a:r>
            <a:r>
              <a:rPr lang="tr-TR" b="1" dirty="0"/>
              <a:t>tanımlayıcı bilgi taşır.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Bu bilgiler, </a:t>
            </a:r>
            <a:r>
              <a:rPr lang="tr-TR" b="1" dirty="0"/>
              <a:t>yetkisiz erişimlere</a:t>
            </a:r>
            <a:r>
              <a:rPr lang="tr-TR" dirty="0"/>
              <a:t> karşı korunmalıdır.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1653344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7.17 Bilgi Gizliliği (</a:t>
            </a:r>
            <a:r>
              <a:rPr lang="tr-TR" sz="4400" dirty="0" err="1"/>
              <a:t>InformatIon</a:t>
            </a:r>
            <a:r>
              <a:rPr lang="tr-TR" sz="4400" dirty="0"/>
              <a:t> </a:t>
            </a:r>
            <a:r>
              <a:rPr lang="tr-TR" sz="4400" dirty="0" err="1"/>
              <a:t>PrIvacy</a:t>
            </a:r>
            <a:r>
              <a:rPr lang="tr-TR" sz="4400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Güvenlik Önlemleri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Kullanıcı sınırları</a:t>
            </a:r>
            <a:r>
              <a:rPr lang="tr-TR" dirty="0"/>
              <a:t> ve </a:t>
            </a:r>
            <a:r>
              <a:rPr lang="tr-TR" b="1" dirty="0"/>
              <a:t>giriş seçenekleri</a:t>
            </a:r>
            <a:r>
              <a:rPr lang="tr-TR" dirty="0"/>
              <a:t> belirlenmeli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Küçük ağlar için: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VPN (Sanal Özel Ağ)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PIR sistemleri</a:t>
            </a:r>
            <a:r>
              <a:rPr lang="tr-TR" dirty="0"/>
              <a:t> (Kişisel Bilgi Alma Sistemleri)</a:t>
            </a:r>
          </a:p>
          <a:p>
            <a:r>
              <a:rPr lang="tr-TR" dirty="0"/>
              <a:t>Amaç: </a:t>
            </a:r>
            <a:r>
              <a:rPr lang="tr-TR" b="1" dirty="0"/>
              <a:t>Sadece yetkili kişilerin ağa erişimini sağlamak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03043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7.17 Bilgi Gizliliği (</a:t>
            </a:r>
            <a:r>
              <a:rPr lang="tr-TR" sz="4400" dirty="0" err="1"/>
              <a:t>InformatIon</a:t>
            </a:r>
            <a:r>
              <a:rPr lang="tr-TR" sz="4400" dirty="0"/>
              <a:t> </a:t>
            </a:r>
            <a:r>
              <a:rPr lang="tr-TR" sz="4400" dirty="0" err="1"/>
              <a:t>PrIvacy</a:t>
            </a:r>
            <a:r>
              <a:rPr lang="tr-TR" sz="4400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Küresel Sistemlerde Zorluklar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VPN ve PIR sistemleri, </a:t>
            </a:r>
            <a:r>
              <a:rPr lang="tr-TR" b="1" dirty="0"/>
              <a:t>küresel ve dinamik sistemlerde pratik değil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Esneklik sınırlı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Anahtar yönetimi zor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/>
              <a:t>Ölçeklenebilirlik problemleri</a:t>
            </a:r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21560844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 fontScale="90000"/>
          </a:bodyPr>
          <a:lstStyle/>
          <a:p>
            <a:r>
              <a:rPr lang="tr-TR" sz="4400" dirty="0"/>
              <a:t>7.17 Bilgi Gizliliği (</a:t>
            </a:r>
            <a:r>
              <a:rPr lang="tr-TR" sz="4400" dirty="0" err="1"/>
              <a:t>InformatIon</a:t>
            </a:r>
            <a:r>
              <a:rPr lang="tr-TR" sz="4400" dirty="0"/>
              <a:t> </a:t>
            </a:r>
            <a:r>
              <a:rPr lang="tr-TR" sz="4400" dirty="0" err="1"/>
              <a:t>PrIvacy</a:t>
            </a:r>
            <a:r>
              <a:rPr lang="tr-TR" sz="4400" dirty="0"/>
              <a:t>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r>
              <a:rPr lang="tr-TR" b="1" dirty="0"/>
              <a:t>Çözüm Yaklaşımı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PIR sistemleri ile </a:t>
            </a:r>
            <a:r>
              <a:rPr lang="tr-TR" b="1" dirty="0"/>
              <a:t>kullanıcı bazlı veri erişimi sınırlandırılabilir</a:t>
            </a:r>
            <a:endParaRPr lang="tr-T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/>
              <a:t>Hangi </a:t>
            </a:r>
            <a:r>
              <a:rPr lang="tr-TR" b="1" dirty="0"/>
              <a:t>kullanıcının hangi verilere erişebileceği</a:t>
            </a:r>
            <a:r>
              <a:rPr lang="tr-TR" dirty="0"/>
              <a:t> belirlenir.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Ancak bu sistemlerin de uygulanabilirliği sınırlıdır.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66</a:t>
            </a:r>
          </a:p>
        </p:txBody>
      </p:sp>
    </p:spTree>
    <p:extLst>
      <p:ext uri="{BB962C8B-B14F-4D97-AF65-F5344CB8AC3E}">
        <p14:creationId xmlns:p14="http://schemas.microsoft.com/office/powerpoint/2010/main" val="951998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67</a:t>
            </a:r>
          </a:p>
        </p:txBody>
      </p:sp>
    </p:spTree>
    <p:extLst>
      <p:ext uri="{BB962C8B-B14F-4D97-AF65-F5344CB8AC3E}">
        <p14:creationId xmlns:p14="http://schemas.microsoft.com/office/powerpoint/2010/main" val="392535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7.4 </a:t>
            </a:r>
            <a:r>
              <a:rPr lang="tr-TR" dirty="0" err="1"/>
              <a:t>Cryptography</a:t>
            </a:r>
            <a:r>
              <a:rPr lang="tr-TR" dirty="0"/>
              <a:t> (Kriptografi)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Kriptografi Nedir?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Kriptografi</a:t>
            </a:r>
            <a:r>
              <a:rPr lang="tr-TR" dirty="0"/>
              <a:t>, güvenlik inşa etmek için kullanılan güçlü bir veri koruma aracıdır.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Bilgisayar şifremizi </a:t>
            </a:r>
            <a:r>
              <a:rPr lang="tr-TR" b="1" dirty="0"/>
              <a:t>kriptografik </a:t>
            </a:r>
            <a:r>
              <a:rPr lang="tr-TR" b="1" dirty="0" err="1"/>
              <a:t>hash</a:t>
            </a:r>
            <a:r>
              <a:rPr lang="tr-TR" b="1" dirty="0"/>
              <a:t> fonksiyonu</a:t>
            </a:r>
            <a:r>
              <a:rPr lang="tr-TR" dirty="0"/>
              <a:t> ile koruruz. E-posta gönderirken, </a:t>
            </a:r>
            <a:r>
              <a:rPr lang="tr-TR" b="1" dirty="0"/>
              <a:t>SSL kriptografisi</a:t>
            </a:r>
            <a:r>
              <a:rPr lang="tr-TR" dirty="0"/>
              <a:t> ile güvenli hale gelir.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Kriptografi, </a:t>
            </a:r>
            <a:r>
              <a:rPr lang="tr-TR" b="1" dirty="0"/>
              <a:t>gizlilik, bütünlük</a:t>
            </a:r>
            <a:r>
              <a:rPr lang="tr-TR" dirty="0"/>
              <a:t> ve </a:t>
            </a:r>
            <a:r>
              <a:rPr lang="tr-TR" b="1" dirty="0"/>
              <a:t>kimlik doğrulama</a:t>
            </a:r>
            <a:r>
              <a:rPr lang="tr-TR" dirty="0"/>
              <a:t> konularını ele alır.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Veriyi, yalnızca göndericiler ve alıcıların anlayabileceği veya işleyebileceği şekilde saklamak ve iletmek için kullanılır.</a:t>
            </a:r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557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7.4 </a:t>
            </a:r>
            <a:r>
              <a:rPr lang="tr-TR" dirty="0" err="1"/>
              <a:t>Cryptography</a:t>
            </a:r>
            <a:r>
              <a:rPr lang="tr-TR" dirty="0"/>
              <a:t> (Kriptografi)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Kriptografi Temel Kavramlar: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Encryption</a:t>
            </a:r>
            <a:r>
              <a:rPr lang="tr-TR" b="1" dirty="0"/>
              <a:t> (Şifreleme)</a:t>
            </a:r>
            <a:r>
              <a:rPr lang="tr-TR" dirty="0"/>
              <a:t>: Düz metni şifreli metne dönüştürme işlemidir.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Decryption</a:t>
            </a:r>
            <a:r>
              <a:rPr lang="tr-TR" b="1" dirty="0"/>
              <a:t> (Şifre Çözme)</a:t>
            </a:r>
            <a:r>
              <a:rPr lang="tr-TR" dirty="0"/>
              <a:t>: Şifreli metni düz metne dönüştürme işlemidir.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06021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C4D5B3F-8BF3-4A0C-A6FE-C5F4B4DA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57075"/>
          </a:xfrm>
        </p:spPr>
        <p:txBody>
          <a:bodyPr/>
          <a:lstStyle/>
          <a:p>
            <a:r>
              <a:rPr lang="tr-TR" dirty="0"/>
              <a:t>7.4 </a:t>
            </a:r>
            <a:r>
              <a:rPr lang="tr-TR" dirty="0" err="1"/>
              <a:t>Cryptography</a:t>
            </a:r>
            <a:r>
              <a:rPr lang="tr-TR" dirty="0"/>
              <a:t> (Kriptografi)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39E4BF2-111A-46D0-B427-EA591C020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86738"/>
            <a:ext cx="10691265" cy="4142476"/>
          </a:xfrm>
        </p:spPr>
        <p:txBody>
          <a:bodyPr>
            <a:normAutofit/>
          </a:bodyPr>
          <a:lstStyle/>
          <a:p>
            <a:r>
              <a:rPr lang="tr-TR" b="1" dirty="0"/>
              <a:t>Kriptografi Türleri: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Lightweight</a:t>
            </a:r>
            <a:r>
              <a:rPr lang="tr-TR" b="1" dirty="0"/>
              <a:t> </a:t>
            </a:r>
            <a:r>
              <a:rPr lang="tr-TR" b="1" dirty="0" err="1"/>
              <a:t>Cryptography</a:t>
            </a:r>
            <a:r>
              <a:rPr lang="tr-TR" b="1" dirty="0"/>
              <a:t> (Hafif Kriptografi)</a:t>
            </a:r>
            <a:r>
              <a:rPr lang="tr-T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 err="1"/>
              <a:t>IoT</a:t>
            </a:r>
            <a:r>
              <a:rPr lang="tr-TR" dirty="0"/>
              <a:t> cihazları düşük işlem gücüne sahip olduğundan, </a:t>
            </a:r>
            <a:r>
              <a:rPr lang="tr-TR" b="1" dirty="0"/>
              <a:t>hafif şifreleme teknikleri</a:t>
            </a:r>
            <a:r>
              <a:rPr lang="tr-TR" dirty="0"/>
              <a:t> geliştirilmelidir.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RFID etiketleri, tıbbi cihazlar ve sensörler gibi sınırlı ortamlarda kullanılır.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Enerji tüketimi, şifreleme süresi ve RAM gereksinimleri gibi yazılım ve donanım özelliklerine dikkat edilmelidir.</a:t>
            </a:r>
          </a:p>
          <a:p>
            <a:pPr marL="742950" lvl="1" indent="-285750">
              <a:buFont typeface="+mj-lt"/>
              <a:buAutoNum type="arabicPeriod"/>
            </a:pPr>
            <a:r>
              <a:rPr lang="tr-TR" dirty="0"/>
              <a:t>Hafif kriptografi, güvenliğin tehlikeye atılması anlamına gelmez.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A5009560-131E-CD23-DDCC-ACB39179340F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2852538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Nesnelerin İnterneti Bölüm 1</Template>
  <TotalTime>209</TotalTime>
  <Words>3798</Words>
  <Application>Microsoft Office PowerPoint</Application>
  <PresentationFormat>Geniş ekran</PresentationFormat>
  <Paragraphs>446</Paragraphs>
  <Slides>67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67</vt:i4>
      </vt:variant>
    </vt:vector>
  </HeadingPairs>
  <TitlesOfParts>
    <vt:vector size="76" baseType="lpstr">
      <vt:lpstr>Microsoft YaHei</vt:lpstr>
      <vt:lpstr>Microsoft YaHei UI</vt:lpstr>
      <vt:lpstr>Arial</vt:lpstr>
      <vt:lpstr>Calibri</vt:lpstr>
      <vt:lpstr>Calisto MT</vt:lpstr>
      <vt:lpstr>Roboto</vt:lpstr>
      <vt:lpstr>Times New Roman</vt:lpstr>
      <vt:lpstr>Univers Condensed</vt:lpstr>
      <vt:lpstr>ChronicleVTI</vt:lpstr>
      <vt:lpstr>NESNELERİN İNTERNETİ  BÖLÜM 7 nesnelerin internetine giriş</vt:lpstr>
      <vt:lpstr>7.1 Arka Plan, Tehditler ve Saldırılar</vt:lpstr>
      <vt:lpstr>7.1 Arka Plan, Tehditler ve Saldırılar</vt:lpstr>
      <vt:lpstr>7.2 Neden Iot’de güvenlik daha zordur?</vt:lpstr>
      <vt:lpstr>7.3 Güvenlik Hizmetleri Hakkında Arka Plan</vt:lpstr>
      <vt:lpstr>7.3 Güvenlik Hizmetleri Hakkında Arka Plan</vt:lpstr>
      <vt:lpstr>7.4 Cryptography (Kriptografi)</vt:lpstr>
      <vt:lpstr>7.4 Cryptography (Kriptografi)</vt:lpstr>
      <vt:lpstr>7.4 Cryptography (Kriptografi)</vt:lpstr>
      <vt:lpstr>7.4 Cryptography (Kriptografi)</vt:lpstr>
      <vt:lpstr>7.4 Cryptography (Kriptografi)</vt:lpstr>
      <vt:lpstr>7.5 Güvenlik Mimarisi</vt:lpstr>
      <vt:lpstr>7.5 Güvenlik Mimarisi</vt:lpstr>
      <vt:lpstr>7.5 Güvenlik Mimarisi</vt:lpstr>
      <vt:lpstr>7.5 Güvenlik Mimarisi</vt:lpstr>
      <vt:lpstr>7.6 Güvenlik Zorlukları ve Sorunları</vt:lpstr>
      <vt:lpstr>7.6 Güvenlik Zorlukları ve Sorunları</vt:lpstr>
      <vt:lpstr>7.6 Güvenlik Zorlukları ve Sorunları</vt:lpstr>
      <vt:lpstr>7.6 Güvenlik Zorlukları ve Sorunları</vt:lpstr>
      <vt:lpstr>7.6 Güvenlik Zorlukları ve Sorunları</vt:lpstr>
      <vt:lpstr>7.7 Saldırı Tespit Sistemi (IDS)</vt:lpstr>
      <vt:lpstr>7.7 Saldırı Tespit Sistemi (IDS)</vt:lpstr>
      <vt:lpstr>7.7 Saldırı Tespit Sistemi (IDS)</vt:lpstr>
      <vt:lpstr>7.7 Saldırı Tespit Sistemi (IDS)</vt:lpstr>
      <vt:lpstr>7.7 Saldırı Tespit Sistemi (IDS)</vt:lpstr>
      <vt:lpstr>7.8 IoT'nin Güvenlik Özellikleri</vt:lpstr>
      <vt:lpstr>7.8 IoT'nin Güvenlik Özellikleri</vt:lpstr>
      <vt:lpstr>7.8 IoT'nin Güvenlik Özellikleri</vt:lpstr>
      <vt:lpstr>7.8 IoT'nin Güvenlik Özellikleri</vt:lpstr>
      <vt:lpstr>7.8 IoT'nin Güvenlik Özellikleri</vt:lpstr>
      <vt:lpstr>7.8 IoT'nin Güvenlik Özellikleri</vt:lpstr>
      <vt:lpstr>7.9 IoT Uygulamaları ve Güvenlik İhtiyaçları</vt:lpstr>
      <vt:lpstr>7.9 IoT Uygulamaları ve Güvenlik İhtiyaçları</vt:lpstr>
      <vt:lpstr>7.9 IoT Uygulamaları ve Güvenlik İhtiyaçları</vt:lpstr>
      <vt:lpstr>7.9 IoT Uygulamaları ve Güvenlik İhtiyaçları</vt:lpstr>
      <vt:lpstr>7.10 Akıllı Bağlantılı Sağlık (Smart Connected Health)</vt:lpstr>
      <vt:lpstr>7.10 Akıllı Bağlantılı Sağlık (Smart Connected Health)</vt:lpstr>
      <vt:lpstr>7.10 Akıllı Bağlantılı Sağlık (Smart Connected Health)</vt:lpstr>
      <vt:lpstr>7.11 Akıllı Şebeke (Smart Grıd)</vt:lpstr>
      <vt:lpstr>7.11 Akıllı Şebeke (Smart Grıd)</vt:lpstr>
      <vt:lpstr>7.11 Akıllı Şebeke (Smart Grıd)</vt:lpstr>
      <vt:lpstr>7.11 Akıllı Şebeke (Smart Grıd)</vt:lpstr>
      <vt:lpstr>7.12 Gizliliğin Korunması (PrIvacy Preservatıon)</vt:lpstr>
      <vt:lpstr>7.12 Gizliliğin Korunması (PrIvacy Preservatıon)</vt:lpstr>
      <vt:lpstr>7.12 Gizliliğin Korunması (PrIvacy Preservatıon)</vt:lpstr>
      <vt:lpstr>7.12 Gizliliğin Korunması (PrIvacy Preservatıon)</vt:lpstr>
      <vt:lpstr>7.12 Gizliliğin Korunması (PrIvacy Preservatıon)</vt:lpstr>
      <vt:lpstr>7.13 Veri Toplama (Data CollectIon)</vt:lpstr>
      <vt:lpstr>7.13 Veri Toplama (Data CollectIon)</vt:lpstr>
      <vt:lpstr>7.13 Veri Toplama (Data CollectIon)</vt:lpstr>
      <vt:lpstr>7.13 Veri Toplama (Data CollectIon)</vt:lpstr>
      <vt:lpstr>7.14 Verİ Toplama Polİtİkası (Data Collection Policy)</vt:lpstr>
      <vt:lpstr>7.14 Verİ Toplama Polİtİkası (Data Collection Policy)</vt:lpstr>
      <vt:lpstr>7.14 Verİ Toplama Polİtİkası (Data Collection Policy)</vt:lpstr>
      <vt:lpstr>7.14 Verİ Toplama Polİtİkası (Data Collection Policy)</vt:lpstr>
      <vt:lpstr>7.15 Cihaz Gizliliği (DevIce PrIvacy)</vt:lpstr>
      <vt:lpstr>7.15 Cihaz Gizliliği (DevIce PrIvacy)</vt:lpstr>
      <vt:lpstr>7.15 Cihaz Gizliliği (DevIce PrIvacy)</vt:lpstr>
      <vt:lpstr>7.15 Cihaz Gizliliği (DevIce PrIvacy)</vt:lpstr>
      <vt:lpstr>7.16 Gizliliği Artırma ve Tasarım Yoluyla Gizlilik (Prıvacy by Desıgn)</vt:lpstr>
      <vt:lpstr>7.16 Gizliliği Artırma ve Tasarım Yoluyla Gizlilik (Prıvacy by Desıgn)</vt:lpstr>
      <vt:lpstr>7.16 Gizliliği Artırma ve Tasarım Yoluyla Gizlilik (Prıvacy by Desıgn)</vt:lpstr>
      <vt:lpstr>7.17 Bilgi Gizliliği (InformatIon PrIvacy) </vt:lpstr>
      <vt:lpstr>7.17 Bilgi Gizliliği (InformatIon PrIvacy) </vt:lpstr>
      <vt:lpstr>7.17 Bilgi Gizliliği (InformatIon PrIvacy) </vt:lpstr>
      <vt:lpstr>7.17 Bilgi Gizliliği (InformatIon PrIvacy) </vt:lpstr>
      <vt:lpstr>Sorular?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Tümay Işıldak</dc:creator>
  <cp:lastModifiedBy>Tümay Işıldak</cp:lastModifiedBy>
  <cp:revision>6</cp:revision>
  <dcterms:created xsi:type="dcterms:W3CDTF">2025-03-24T08:01:22Z</dcterms:created>
  <dcterms:modified xsi:type="dcterms:W3CDTF">2025-04-14T11:27:02Z</dcterms:modified>
</cp:coreProperties>
</file>