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sldIdLst>
    <p:sldId id="300" r:id="rId2"/>
    <p:sldId id="299" r:id="rId3"/>
    <p:sldId id="301" r:id="rId4"/>
    <p:sldId id="302" r:id="rId5"/>
    <p:sldId id="307" r:id="rId6"/>
    <p:sldId id="306" r:id="rId7"/>
    <p:sldId id="305" r:id="rId8"/>
    <p:sldId id="308" r:id="rId9"/>
    <p:sldId id="304" r:id="rId10"/>
    <p:sldId id="309" r:id="rId11"/>
    <p:sldId id="310" r:id="rId12"/>
    <p:sldId id="311" r:id="rId13"/>
    <p:sldId id="303" r:id="rId14"/>
    <p:sldId id="314" r:id="rId15"/>
    <p:sldId id="313" r:id="rId16"/>
    <p:sldId id="312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8" r:id="rId28"/>
    <p:sldId id="327" r:id="rId29"/>
    <p:sldId id="329" r:id="rId30"/>
    <p:sldId id="330" r:id="rId31"/>
    <p:sldId id="331" r:id="rId32"/>
    <p:sldId id="332" r:id="rId33"/>
    <p:sldId id="333" r:id="rId34"/>
    <p:sldId id="334" r:id="rId35"/>
    <p:sldId id="336" r:id="rId36"/>
    <p:sldId id="335" r:id="rId37"/>
    <p:sldId id="337" r:id="rId38"/>
    <p:sldId id="339" r:id="rId39"/>
    <p:sldId id="338" r:id="rId40"/>
    <p:sldId id="298" r:id="rId41"/>
    <p:sldId id="341" r:id="rId42"/>
    <p:sldId id="342" r:id="rId43"/>
    <p:sldId id="343" r:id="rId44"/>
    <p:sldId id="344" r:id="rId45"/>
    <p:sldId id="345" r:id="rId46"/>
    <p:sldId id="348" r:id="rId47"/>
    <p:sldId id="346" r:id="rId48"/>
    <p:sldId id="347" r:id="rId49"/>
    <p:sldId id="340" r:id="rId50"/>
    <p:sldId id="351" r:id="rId51"/>
    <p:sldId id="352" r:id="rId52"/>
    <p:sldId id="353" r:id="rId53"/>
    <p:sldId id="355" r:id="rId54"/>
    <p:sldId id="354" r:id="rId55"/>
    <p:sldId id="356" r:id="rId56"/>
    <p:sldId id="357" r:id="rId57"/>
    <p:sldId id="359" r:id="rId58"/>
    <p:sldId id="358" r:id="rId59"/>
    <p:sldId id="360" r:id="rId60"/>
    <p:sldId id="361" r:id="rId61"/>
    <p:sldId id="362" r:id="rId62"/>
    <p:sldId id="364" r:id="rId63"/>
    <p:sldId id="363" r:id="rId64"/>
    <p:sldId id="365" r:id="rId65"/>
    <p:sldId id="366" r:id="rId66"/>
    <p:sldId id="367" r:id="rId67"/>
    <p:sldId id="370" r:id="rId68"/>
    <p:sldId id="369" r:id="rId69"/>
    <p:sldId id="371" r:id="rId70"/>
    <p:sldId id="372" r:id="rId71"/>
    <p:sldId id="373" r:id="rId72"/>
    <p:sldId id="374" r:id="rId73"/>
    <p:sldId id="377" r:id="rId74"/>
    <p:sldId id="375" r:id="rId75"/>
    <p:sldId id="376" r:id="rId76"/>
    <p:sldId id="378" r:id="rId77"/>
    <p:sldId id="379" r:id="rId78"/>
    <p:sldId id="380" r:id="rId79"/>
    <p:sldId id="381" r:id="rId80"/>
    <p:sldId id="382" r:id="rId81"/>
    <p:sldId id="383" r:id="rId82"/>
    <p:sldId id="384" r:id="rId83"/>
    <p:sldId id="385" r:id="rId84"/>
    <p:sldId id="386" r:id="rId85"/>
    <p:sldId id="387" r:id="rId86"/>
    <p:sldId id="391" r:id="rId87"/>
    <p:sldId id="390" r:id="rId88"/>
    <p:sldId id="389" r:id="rId89"/>
    <p:sldId id="388" r:id="rId90"/>
    <p:sldId id="393" r:id="rId91"/>
    <p:sldId id="392" r:id="rId92"/>
    <p:sldId id="397" r:id="rId93"/>
    <p:sldId id="396" r:id="rId94"/>
    <p:sldId id="395" r:id="rId95"/>
    <p:sldId id="398" r:id="rId96"/>
    <p:sldId id="399" r:id="rId97"/>
    <p:sldId id="401" r:id="rId98"/>
    <p:sldId id="400" r:id="rId99"/>
    <p:sldId id="402" r:id="rId100"/>
    <p:sldId id="403" r:id="rId101"/>
    <p:sldId id="404" r:id="rId102"/>
    <p:sldId id="405" r:id="rId103"/>
    <p:sldId id="408" r:id="rId104"/>
    <p:sldId id="409" r:id="rId105"/>
    <p:sldId id="410" r:id="rId106"/>
    <p:sldId id="411" r:id="rId107"/>
    <p:sldId id="412" r:id="rId108"/>
    <p:sldId id="350" r:id="rId10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3887F-A4E5-4349-BB13-4EB168426054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0719-ACB0-4924-AED8-DE285D535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831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079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10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2969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893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8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593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829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844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02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77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3353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519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000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030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862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1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6564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89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347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277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17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55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314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924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235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906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463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567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061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99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882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003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51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36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267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1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401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006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4186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107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37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00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90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87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48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F0719-ACB0-4924-AED8-DE285D53534F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34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4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0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6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4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79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91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65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37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7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2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8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nesnelerin internetine giriş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8.4 </a:t>
            </a:r>
            <a:r>
              <a:rPr lang="tr-TR" dirty="0" err="1"/>
              <a:t>IoT'de</a:t>
            </a:r>
            <a:r>
              <a:rPr lang="tr-TR" dirty="0"/>
              <a:t> Güvenin Değerlendirilmesi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🧠 Değerlendirilen 3 Temel Özellik: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Dürüstlük (</a:t>
            </a:r>
            <a:r>
              <a:rPr lang="tr-TR" b="1" dirty="0" err="1"/>
              <a:t>Honesty</a:t>
            </a:r>
            <a:r>
              <a:rPr lang="tr-TR" b="1" dirty="0"/>
              <a:t>):</a:t>
            </a:r>
            <a:r>
              <a:rPr lang="tr-TR" dirty="0"/>
              <a:t> Düğüm dürüst mü?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İşbirliği (</a:t>
            </a:r>
            <a:r>
              <a:rPr lang="tr-TR" b="1" dirty="0" err="1"/>
              <a:t>Cooperation</a:t>
            </a:r>
            <a:r>
              <a:rPr lang="tr-TR" b="1" dirty="0"/>
              <a:t>):</a:t>
            </a:r>
            <a:r>
              <a:rPr lang="tr-TR" dirty="0"/>
              <a:t> Diğer düğümlerle işbirliği yapıyor mu?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Topluluk İlgisi (</a:t>
            </a:r>
            <a:r>
              <a:rPr lang="tr-TR" b="1" dirty="0" err="1"/>
              <a:t>Community</a:t>
            </a:r>
            <a:r>
              <a:rPr lang="tr-TR" b="1" dirty="0"/>
              <a:t> </a:t>
            </a:r>
            <a:r>
              <a:rPr lang="tr-TR" b="1" dirty="0" err="1"/>
              <a:t>Interest</a:t>
            </a:r>
            <a:r>
              <a:rPr lang="tr-TR" b="1" dirty="0"/>
              <a:t>):</a:t>
            </a:r>
            <a:r>
              <a:rPr lang="tr-TR" dirty="0"/>
              <a:t> Aynı sosyal gruba mı aitler?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120302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8.27 Yeni Gelişen </a:t>
            </a:r>
            <a:r>
              <a:rPr lang="tr-TR" sz="3600" dirty="0" err="1"/>
              <a:t>IoT</a:t>
            </a:r>
            <a:r>
              <a:rPr lang="tr-TR" sz="3600" dirty="0"/>
              <a:t> Güvenlik Çözümleri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🧠 Odak Noktası: Yazılım Tanımlı Ağlar (SDN)</a:t>
            </a:r>
          </a:p>
          <a:p>
            <a:r>
              <a:rPr lang="tr-TR" b="1" dirty="0"/>
              <a:t>🔄 SDN Nedir?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2011’de ortaya çıkan yeni bir ağ paradigması.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Ağ yönetim düzlemi ile veri düzlemini birbirinden </a:t>
            </a:r>
            <a:r>
              <a:rPr lang="tr-TR" b="1" dirty="0"/>
              <a:t>ayırır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SDN Controller</a:t>
            </a:r>
            <a:r>
              <a:rPr lang="tr-TR" dirty="0"/>
              <a:t> adlı merkezi bileşen ağ yönetimini yapar.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Cihazlar (</a:t>
            </a:r>
            <a:r>
              <a:rPr lang="tr-TR" dirty="0" err="1"/>
              <a:t>router</a:t>
            </a:r>
            <a:r>
              <a:rPr lang="tr-TR" dirty="0"/>
              <a:t>, </a:t>
            </a:r>
            <a:r>
              <a:rPr lang="tr-TR" dirty="0" err="1"/>
              <a:t>switch</a:t>
            </a:r>
            <a:r>
              <a:rPr lang="tr-TR" dirty="0"/>
              <a:t>, </a:t>
            </a:r>
            <a:r>
              <a:rPr lang="tr-TR" dirty="0" err="1"/>
              <a:t>IoT</a:t>
            </a:r>
            <a:r>
              <a:rPr lang="tr-TR" dirty="0"/>
              <a:t> cihazları) </a:t>
            </a:r>
            <a:r>
              <a:rPr lang="tr-TR" b="1" dirty="0"/>
              <a:t>karar vermez</a:t>
            </a:r>
            <a:r>
              <a:rPr lang="tr-TR" dirty="0"/>
              <a:t>, kararları SDN </a:t>
            </a:r>
            <a:r>
              <a:rPr lang="tr-TR" dirty="0" err="1"/>
              <a:t>controller'dan</a:t>
            </a:r>
            <a:r>
              <a:rPr lang="tr-TR" dirty="0"/>
              <a:t> alır (örneğin </a:t>
            </a:r>
            <a:r>
              <a:rPr lang="tr-TR" dirty="0" err="1"/>
              <a:t>OpenFlow</a:t>
            </a:r>
            <a:r>
              <a:rPr lang="tr-TR" dirty="0"/>
              <a:t> protokolü ile).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869105" y="5751238"/>
            <a:ext cx="62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5103566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8.27 Yeni Gelişen </a:t>
            </a:r>
            <a:r>
              <a:rPr lang="tr-TR" sz="3600" dirty="0" err="1"/>
              <a:t>IoT</a:t>
            </a:r>
            <a:r>
              <a:rPr lang="tr-TR" sz="3600" dirty="0"/>
              <a:t> Güvenlik Çözümleri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✅ </a:t>
            </a:r>
            <a:r>
              <a:rPr lang="tr-TR" b="1" dirty="0" err="1"/>
              <a:t>SDN’in</a:t>
            </a:r>
            <a:r>
              <a:rPr lang="tr-TR" b="1" dirty="0"/>
              <a:t> </a:t>
            </a:r>
            <a:r>
              <a:rPr lang="tr-TR" b="1" dirty="0" err="1"/>
              <a:t>IoT’ye</a:t>
            </a:r>
            <a:r>
              <a:rPr lang="tr-TR" b="1" dirty="0"/>
              <a:t> Faydaları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Dinamik ağ trafiği yönetimi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Kaynak optimizasyonu</a:t>
            </a:r>
            <a:r>
              <a:rPr lang="tr-TR" dirty="0"/>
              <a:t> (özellikle sınırlı </a:t>
            </a:r>
            <a:r>
              <a:rPr lang="tr-TR" dirty="0" err="1"/>
              <a:t>IoT</a:t>
            </a:r>
            <a:r>
              <a:rPr lang="tr-TR" dirty="0"/>
              <a:t> cihazlarında)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Güvenlik, güvenilirlik, </a:t>
            </a:r>
            <a:r>
              <a:rPr lang="tr-TR" b="1" dirty="0" err="1"/>
              <a:t>QoS</a:t>
            </a:r>
            <a:r>
              <a:rPr lang="tr-TR" dirty="0"/>
              <a:t> ve </a:t>
            </a:r>
            <a:r>
              <a:rPr lang="tr-TR" b="1" dirty="0"/>
              <a:t>ölçeklenebilirlik</a:t>
            </a:r>
            <a:r>
              <a:rPr lang="tr-TR" dirty="0"/>
              <a:t> için esnek çözümler sunar.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NFV (Network </a:t>
            </a:r>
            <a:r>
              <a:rPr lang="tr-TR" b="1" dirty="0" err="1"/>
              <a:t>Function</a:t>
            </a:r>
            <a:r>
              <a:rPr lang="tr-TR" b="1" dirty="0"/>
              <a:t> </a:t>
            </a:r>
            <a:r>
              <a:rPr lang="tr-TR" b="1" dirty="0" err="1"/>
              <a:t>Virtualization</a:t>
            </a:r>
            <a:r>
              <a:rPr lang="tr-TR" b="1" dirty="0"/>
              <a:t>)</a:t>
            </a:r>
            <a:r>
              <a:rPr lang="tr-TR" dirty="0"/>
              <a:t> ile birlikte kullanıldığında kaynak tahsisi daha verimli yapılabilir.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925666" y="5751238"/>
            <a:ext cx="56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8468079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8.27.1 SDN Tabanlı </a:t>
            </a:r>
            <a:r>
              <a:rPr lang="tr-TR" sz="3600" dirty="0" err="1"/>
              <a:t>IoT</a:t>
            </a:r>
            <a:r>
              <a:rPr lang="tr-TR" sz="3600" dirty="0"/>
              <a:t> Güvenlik Yaklaşımındaki Başlıca Zorluklar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1. Merkezi Mimari Sorunu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SDN güvenlik çözümleri </a:t>
            </a:r>
            <a:r>
              <a:rPr lang="tr-TR" b="1" dirty="0"/>
              <a:t>merkezi yapıda</a:t>
            </a:r>
            <a:r>
              <a:rPr lang="tr-TR" dirty="0"/>
              <a:t> çalışır.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SDN </a:t>
            </a:r>
            <a:r>
              <a:rPr lang="tr-TR" b="1" dirty="0" err="1"/>
              <a:t>controller</a:t>
            </a:r>
            <a:r>
              <a:rPr lang="tr-TR" dirty="0"/>
              <a:t>, sistemin </a:t>
            </a:r>
            <a:r>
              <a:rPr lang="tr-TR" b="1" dirty="0"/>
              <a:t>tek hata noktası</a:t>
            </a:r>
            <a:r>
              <a:rPr lang="tr-TR" dirty="0"/>
              <a:t>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DDoS</a:t>
            </a:r>
            <a:r>
              <a:rPr lang="tr-TR" dirty="0"/>
              <a:t> gibi saldırılara karşı özellikle </a:t>
            </a:r>
            <a:r>
              <a:rPr lang="tr-TR" b="1" dirty="0"/>
              <a:t>korunması gerekir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906812" y="5751238"/>
            <a:ext cx="58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9749402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8.27.1 SDN Tabanlı </a:t>
            </a:r>
            <a:r>
              <a:rPr lang="tr-TR" sz="3600" dirty="0" err="1"/>
              <a:t>IoT</a:t>
            </a:r>
            <a:r>
              <a:rPr lang="tr-TR" sz="3600" dirty="0"/>
              <a:t> Güvenlik Yaklaşımındaki Başlıca Zorluklar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2. </a:t>
            </a:r>
            <a:r>
              <a:rPr lang="tr-TR" b="1" dirty="0" err="1"/>
              <a:t>Southbound</a:t>
            </a:r>
            <a:r>
              <a:rPr lang="tr-TR" b="1" dirty="0"/>
              <a:t> Arayüz Güvensizliği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SDN </a:t>
            </a:r>
            <a:r>
              <a:rPr lang="tr-TR" b="1" dirty="0" err="1"/>
              <a:t>controller</a:t>
            </a:r>
            <a:r>
              <a:rPr lang="tr-TR" b="1" dirty="0"/>
              <a:t> ↔ veri düzlemi</a:t>
            </a:r>
            <a:r>
              <a:rPr lang="tr-TR" dirty="0"/>
              <a:t> arasındaki iletişim hattı (</a:t>
            </a:r>
            <a:r>
              <a:rPr lang="tr-TR" dirty="0" err="1"/>
              <a:t>southbound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) tehditlere açık.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Örneğin: </a:t>
            </a:r>
            <a:r>
              <a:rPr lang="tr-TR" b="1" dirty="0" err="1"/>
              <a:t>OpenFlow</a:t>
            </a:r>
            <a:r>
              <a:rPr lang="tr-TR" b="1" dirty="0"/>
              <a:t> protokolü</a:t>
            </a:r>
            <a:r>
              <a:rPr lang="tr-TR" dirty="0"/>
              <a:t> veri bütünlüğü açısından zayıflık gösterir.</a:t>
            </a:r>
          </a:p>
          <a:p>
            <a:pPr marL="0" indent="0">
              <a:buNone/>
            </a:pPr>
            <a:r>
              <a:rPr lang="tr-TR" b="1" dirty="0"/>
              <a:t>3. Ölçeklenebilirlik Problemleri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SDN </a:t>
            </a:r>
            <a:r>
              <a:rPr lang="tr-TR" dirty="0" err="1"/>
              <a:t>controller’lar</a:t>
            </a:r>
            <a:r>
              <a:rPr lang="tr-TR" dirty="0"/>
              <a:t>, </a:t>
            </a:r>
            <a:r>
              <a:rPr lang="tr-TR" b="1" dirty="0"/>
              <a:t>çok sayıda </a:t>
            </a:r>
            <a:r>
              <a:rPr lang="tr-TR" b="1" dirty="0" err="1"/>
              <a:t>IoT</a:t>
            </a:r>
            <a:r>
              <a:rPr lang="tr-TR" b="1" dirty="0"/>
              <a:t> cihazını</a:t>
            </a:r>
            <a:r>
              <a:rPr lang="tr-TR" dirty="0"/>
              <a:t> verimli şekilde yönetmekte zorlanır.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Büyük </a:t>
            </a:r>
            <a:r>
              <a:rPr lang="tr-TR" dirty="0" err="1"/>
              <a:t>IoT</a:t>
            </a:r>
            <a:r>
              <a:rPr lang="tr-TR" dirty="0"/>
              <a:t> ağlarında </a:t>
            </a:r>
            <a:r>
              <a:rPr lang="tr-TR" b="1" dirty="0"/>
              <a:t>performans düşüşü</a:t>
            </a:r>
            <a:r>
              <a:rPr lang="tr-TR" dirty="0"/>
              <a:t> yaşanabilir.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953946" y="5751238"/>
            <a:ext cx="53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103</a:t>
            </a:r>
          </a:p>
        </p:txBody>
      </p:sp>
    </p:spTree>
    <p:extLst>
      <p:ext uri="{BB962C8B-B14F-4D97-AF65-F5344CB8AC3E}">
        <p14:creationId xmlns:p14="http://schemas.microsoft.com/office/powerpoint/2010/main" val="41497503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8.27.1 SDN Tabanlı </a:t>
            </a:r>
            <a:r>
              <a:rPr lang="tr-TR" sz="3600" dirty="0" err="1"/>
              <a:t>IoT</a:t>
            </a:r>
            <a:r>
              <a:rPr lang="tr-TR" sz="3600" dirty="0"/>
              <a:t> Güvenlik Yaklaşımındaki Başlıca Zorluklar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4. Dinamik Ağlara Uyum Zorluğu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SDN, </a:t>
            </a:r>
            <a:r>
              <a:rPr lang="tr-TR" b="1" dirty="0"/>
              <a:t>sık sık değişen ağ topolojilerinde</a:t>
            </a:r>
            <a:r>
              <a:rPr lang="tr-TR" dirty="0"/>
              <a:t> (örneğin araç ağlarında) yetersiz kalabilir.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Tüm değişiklikleri toplayıp güvenlik politikalarını uygulamak </a:t>
            </a:r>
            <a:r>
              <a:rPr lang="tr-TR" b="1" dirty="0"/>
              <a:t>zaman alıcı</a:t>
            </a:r>
            <a:r>
              <a:rPr lang="tr-TR" dirty="0"/>
              <a:t>dır.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906812" y="5751238"/>
            <a:ext cx="58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40277003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8.28 </a:t>
            </a:r>
            <a:r>
              <a:rPr lang="tr-TR" sz="3600" dirty="0" err="1"/>
              <a:t>Blockchaın’ın</a:t>
            </a:r>
            <a:r>
              <a:rPr lang="tr-TR" sz="3600" dirty="0"/>
              <a:t> </a:t>
            </a:r>
            <a:r>
              <a:rPr lang="tr-TR" sz="3600" dirty="0" err="1"/>
              <a:t>IoT’ye</a:t>
            </a:r>
            <a:r>
              <a:rPr lang="tr-TR" sz="3600" dirty="0"/>
              <a:t> Katkıları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1. 🧩 </a:t>
            </a:r>
            <a:r>
              <a:rPr lang="tr-TR" b="1" dirty="0" err="1"/>
              <a:t>Merkeziyetsizlik</a:t>
            </a:r>
            <a:r>
              <a:rPr lang="tr-TR" b="1" dirty="0"/>
              <a:t> (</a:t>
            </a:r>
            <a:r>
              <a:rPr lang="tr-TR" b="1" dirty="0" err="1"/>
              <a:t>Decentralization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Blockchain</a:t>
            </a:r>
            <a:r>
              <a:rPr lang="tr-TR" dirty="0"/>
              <a:t>, </a:t>
            </a:r>
            <a:r>
              <a:rPr lang="tr-TR" b="1" dirty="0" err="1"/>
              <a:t>merkeziyetsiz</a:t>
            </a:r>
            <a:r>
              <a:rPr lang="tr-TR" b="1" dirty="0"/>
              <a:t> yapısıyla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mimarisine mükemmel uyum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Tekil hata noktalarını ortadan kaldırır</a:t>
            </a:r>
            <a:r>
              <a:rPr lang="tr-TR" dirty="0"/>
              <a:t>, böylece sistem daha güvenli ve dayanıklı hâle gelir.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DoS</a:t>
            </a:r>
            <a:r>
              <a:rPr lang="tr-TR" b="1" dirty="0"/>
              <a:t> saldırılarına</a:t>
            </a:r>
            <a:r>
              <a:rPr lang="tr-TR" dirty="0"/>
              <a:t> karşı daha güçlüdür.</a:t>
            </a:r>
          </a:p>
          <a:p>
            <a:pPr marL="0" indent="0">
              <a:buNone/>
            </a:pPr>
            <a:r>
              <a:rPr lang="tr-TR" b="1" dirty="0"/>
              <a:t>2. 🕵️ Takma İsim (</a:t>
            </a:r>
            <a:r>
              <a:rPr lang="tr-TR" b="1" dirty="0" err="1"/>
              <a:t>Pseudonymity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Katılımcılar, </a:t>
            </a:r>
            <a:r>
              <a:rPr lang="tr-TR" b="1" dirty="0"/>
              <a:t>genel anahtarları (</a:t>
            </a: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)</a:t>
            </a:r>
            <a:r>
              <a:rPr lang="tr-TR" dirty="0"/>
              <a:t> veya </a:t>
            </a:r>
            <a:r>
              <a:rPr lang="tr-TR" b="1" dirty="0" err="1"/>
              <a:t>hash</a:t>
            </a:r>
            <a:r>
              <a:rPr lang="tr-TR" b="1" dirty="0"/>
              <a:t> anahtarları</a:t>
            </a:r>
            <a:r>
              <a:rPr lang="tr-TR" dirty="0"/>
              <a:t> ile tanımlanır.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anahtarlar, kullanıcının gerçek kimliğiyle bağlantılı değildir → </a:t>
            </a:r>
            <a:r>
              <a:rPr lang="tr-TR" b="1" dirty="0"/>
              <a:t>Kimlik gizliliği sağlanır.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850252" y="5751238"/>
            <a:ext cx="64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14501673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8.28 </a:t>
            </a:r>
            <a:r>
              <a:rPr lang="tr-TR" sz="3600" dirty="0" err="1"/>
              <a:t>Blockchaın’ın</a:t>
            </a:r>
            <a:r>
              <a:rPr lang="tr-TR" sz="3600" dirty="0"/>
              <a:t> </a:t>
            </a:r>
            <a:r>
              <a:rPr lang="tr-TR" sz="3600" dirty="0" err="1"/>
              <a:t>IoT’ye</a:t>
            </a:r>
            <a:r>
              <a:rPr lang="tr-TR" sz="3600" dirty="0"/>
              <a:t> Katkıları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3. 🔐 İşlem Güvenliği (</a:t>
            </a:r>
            <a:r>
              <a:rPr lang="tr-TR" b="1" dirty="0" err="1"/>
              <a:t>Transaction</a:t>
            </a:r>
            <a:r>
              <a:rPr lang="tr-TR" b="1" dirty="0"/>
              <a:t> Security)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işlem, </a:t>
            </a:r>
            <a:r>
              <a:rPr lang="tr-TR" b="1" dirty="0"/>
              <a:t>katılımcı düğüm tarafından imzalanır</a:t>
            </a:r>
            <a:r>
              <a:rPr lang="tr-TR" dirty="0"/>
              <a:t> ve ağa öyle gönderilir.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Madenciler</a:t>
            </a:r>
            <a:r>
              <a:rPr lang="tr-TR" dirty="0"/>
              <a:t> tarafından doğrulanmadan işlemler </a:t>
            </a:r>
            <a:r>
              <a:rPr lang="tr-TR" dirty="0" err="1"/>
              <a:t>blokzincire</a:t>
            </a:r>
            <a:r>
              <a:rPr lang="tr-TR" dirty="0"/>
              <a:t> yazılamaz.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Bir kez kaydedilen işlem değiştirilemez</a:t>
            </a:r>
            <a:r>
              <a:rPr lang="tr-TR" dirty="0"/>
              <a:t> → Bu sayede sistemdeki olaylar </a:t>
            </a:r>
            <a:r>
              <a:rPr lang="tr-TR" b="1" dirty="0"/>
              <a:t>izlenebilir ve kanıtlanabilir</a:t>
            </a:r>
            <a:r>
              <a:rPr lang="tr-TR" dirty="0"/>
              <a:t> olur.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916239" y="5751238"/>
            <a:ext cx="5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106</a:t>
            </a:r>
          </a:p>
        </p:txBody>
      </p:sp>
    </p:spTree>
    <p:extLst>
      <p:ext uri="{BB962C8B-B14F-4D97-AF65-F5344CB8AC3E}">
        <p14:creationId xmlns:p14="http://schemas.microsoft.com/office/powerpoint/2010/main" val="42018416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8.29 </a:t>
            </a:r>
            <a:r>
              <a:rPr lang="tr-TR" sz="3600" dirty="0" err="1"/>
              <a:t>IoT</a:t>
            </a:r>
            <a:r>
              <a:rPr lang="tr-TR" sz="3600" dirty="0"/>
              <a:t> Büyük Veri Yönetiminde Güvenlik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</a:t>
            </a:r>
            <a:r>
              <a:rPr lang="tr-TR" b="1" dirty="0"/>
              <a:t>sürekli veri üretir</a:t>
            </a:r>
            <a:r>
              <a:rPr lang="tr-TR" dirty="0"/>
              <a:t> ve bu verilerin </a:t>
            </a:r>
            <a:r>
              <a:rPr lang="tr-TR" b="1" dirty="0"/>
              <a:t>saklanması, aktarımı ve senkronizasyonu</a:t>
            </a:r>
            <a:r>
              <a:rPr lang="tr-TR" dirty="0"/>
              <a:t> gerekir.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cihazlardan gelen verilerin</a:t>
            </a:r>
            <a:r>
              <a:rPr lang="tr-TR" dirty="0"/>
              <a:t> bütünlüğü bozulmadan yönetilmesi oldukça zordur.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 güvenliğini sağlamak</a:t>
            </a:r>
            <a:r>
              <a:rPr lang="tr-TR" dirty="0"/>
              <a:t>, sistemin hiçbir parçası zarar görmeden işlemesi için kritik öneme sahiptir.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süreç; </a:t>
            </a:r>
            <a:r>
              <a:rPr lang="tr-TR" b="1" dirty="0"/>
              <a:t>yüksek dikkat, özel güvenlik önlemleri ve güçlü altyapılar</a:t>
            </a:r>
            <a:r>
              <a:rPr lang="tr-TR" dirty="0"/>
              <a:t> gerektirir.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906812" y="5751238"/>
            <a:ext cx="58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33206218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0831398" y="5751238"/>
            <a:ext cx="65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4559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8.4 </a:t>
            </a:r>
            <a:r>
              <a:rPr lang="tr-TR" dirty="0" err="1"/>
              <a:t>IoT'de</a:t>
            </a:r>
            <a:r>
              <a:rPr lang="tr-TR" dirty="0"/>
              <a:t> Güvenin Değerlendirilmesi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📈 Uygulama Örneği: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Sosyal ağ teorisi ile güven ölçüldü.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Servis bileşimi uygulamasında test edilip </a:t>
            </a:r>
            <a:r>
              <a:rPr lang="tr-TR" b="1" dirty="0"/>
              <a:t>etkili olduğu gösterildi.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327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8.4 </a:t>
            </a:r>
            <a:r>
              <a:rPr lang="tr-TR" dirty="0" err="1"/>
              <a:t>IoT'de</a:t>
            </a:r>
            <a:r>
              <a:rPr lang="tr-TR" dirty="0"/>
              <a:t> Güvenin Değerlendirilmesi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⚙️ Geliştirme Alanları: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Ölçeklenebilirlik (</a:t>
            </a:r>
            <a:r>
              <a:rPr lang="tr-TR" b="1" dirty="0" err="1"/>
              <a:t>Scalability</a:t>
            </a:r>
            <a:r>
              <a:rPr lang="tr-TR" b="1" dirty="0"/>
              <a:t>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Uyarlanabilirlik (</a:t>
            </a:r>
            <a:r>
              <a:rPr lang="tr-TR" b="1" dirty="0" err="1"/>
              <a:t>Adaptability</a:t>
            </a:r>
            <a:r>
              <a:rPr lang="tr-TR" b="1" dirty="0"/>
              <a:t>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Dayanıklılık (</a:t>
            </a:r>
            <a:r>
              <a:rPr lang="tr-TR" b="1" dirty="0" err="1"/>
              <a:t>Survivability</a:t>
            </a:r>
            <a:r>
              <a:rPr lang="tr-TR" b="1" dirty="0"/>
              <a:t>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Hizmetlerin sınıflandırılması ile </a:t>
            </a:r>
            <a:r>
              <a:rPr lang="tr-TR" b="1" dirty="0"/>
              <a:t>kullanıcı güvenliği</a:t>
            </a:r>
            <a:r>
              <a:rPr lang="tr-TR" dirty="0"/>
              <a:t> sağlandı.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5663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8.5 </a:t>
            </a:r>
            <a:r>
              <a:rPr lang="tr-TR" dirty="0" err="1"/>
              <a:t>IoT’de</a:t>
            </a:r>
            <a:r>
              <a:rPr lang="tr-TR" dirty="0"/>
              <a:t> Kullanıcıların Güveni Neden Önemlidir?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516956"/>
            <a:ext cx="10691265" cy="3412257"/>
          </a:xfrm>
        </p:spPr>
        <p:txBody>
          <a:bodyPr>
            <a:normAutofit/>
          </a:bodyPr>
          <a:lstStyle/>
          <a:p>
            <a:r>
              <a:rPr lang="tr-TR" b="1" dirty="0"/>
              <a:t>🔑 Temel Nokta: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sistemlerinin </a:t>
            </a:r>
            <a:r>
              <a:rPr lang="tr-TR" b="1" dirty="0"/>
              <a:t>başarısı ve sürdürülebilirliği</a:t>
            </a:r>
            <a:r>
              <a:rPr lang="tr-TR" dirty="0"/>
              <a:t>, kullanıcıların güvenine bağlıdır.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9019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8.5 </a:t>
            </a:r>
            <a:r>
              <a:rPr lang="tr-TR" dirty="0" err="1"/>
              <a:t>IoT’de</a:t>
            </a:r>
            <a:r>
              <a:rPr lang="tr-TR" dirty="0"/>
              <a:t> Kullanıcıların Güveni Neden Önemlidir?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🧩 </a:t>
            </a:r>
            <a:r>
              <a:rPr lang="tr-TR" b="1" dirty="0" err="1"/>
              <a:t>Køien’in</a:t>
            </a:r>
            <a:r>
              <a:rPr lang="tr-TR" b="1" dirty="0"/>
              <a:t> Yaklaşımı:</a:t>
            </a:r>
            <a:br>
              <a:rPr lang="tr-TR" dirty="0"/>
            </a:br>
            <a:r>
              <a:rPr lang="tr-TR" dirty="0" err="1"/>
              <a:t>IoT’de</a:t>
            </a:r>
            <a:r>
              <a:rPr lang="tr-TR" dirty="0"/>
              <a:t> güven çok boyutludur ve şunları içerir: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Yazılım, donanım ve servis güveni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Transitivite</a:t>
            </a:r>
            <a:r>
              <a:rPr lang="tr-TR" b="1" dirty="0"/>
              <a:t> &amp; </a:t>
            </a:r>
            <a:r>
              <a:rPr lang="tr-TR" b="1" dirty="0" err="1"/>
              <a:t>refleksivite</a:t>
            </a:r>
            <a:r>
              <a:rPr lang="tr-TR" b="1" dirty="0"/>
              <a:t> (dolaylı güven ilişkileri)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Risk ve psikolojik güven etkileri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Güvensizlik, hayal kırıklığı ve intikam davranışları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İtibar, marka etkisi ve insan algısı</a:t>
            </a:r>
            <a:endParaRPr lang="tr-TR" dirty="0"/>
          </a:p>
          <a:p>
            <a:r>
              <a:rPr lang="tr-TR" dirty="0"/>
              <a:t>📌 “Tüm </a:t>
            </a:r>
            <a:r>
              <a:rPr lang="tr-TR" dirty="0" err="1"/>
              <a:t>IoT</a:t>
            </a:r>
            <a:r>
              <a:rPr lang="tr-TR" dirty="0"/>
              <a:t> bileşenlerine %100 güvenilemez ama güvenilir markalar, aracı cihazlar ve kullanıcı içgüdüsüyle güven sağlanabilir.”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5783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8.5 </a:t>
            </a:r>
            <a:r>
              <a:rPr lang="tr-TR" dirty="0" err="1"/>
              <a:t>IoT’de</a:t>
            </a:r>
            <a:r>
              <a:rPr lang="tr-TR" dirty="0"/>
              <a:t> Kullanıcıların Güveni Neden Önemlidir?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🎮 Kullanıcı Davranışı &amp; Güvenli İletişim (Ding et al.):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Egoist &amp; kötü niyetli düğümler</a:t>
            </a:r>
            <a:r>
              <a:rPr lang="tr-TR" dirty="0"/>
              <a:t> arasındaki etkileşim incelendi.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Oyun kuramı temelli bir </a:t>
            </a:r>
            <a:r>
              <a:rPr lang="tr-TR" b="1" dirty="0"/>
              <a:t>güvenlik iletişim modeli</a:t>
            </a:r>
            <a:r>
              <a:rPr lang="tr-TR" dirty="0"/>
              <a:t> önerildi.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Ağ kaynakları</a:t>
            </a:r>
            <a:r>
              <a:rPr lang="tr-TR" dirty="0"/>
              <a:t> güvenlik ve veri iletimine en verimli şekilde dağıtıldı.</a:t>
            </a:r>
          </a:p>
          <a:p>
            <a:r>
              <a:rPr lang="tr-TR" dirty="0"/>
              <a:t>📊 </a:t>
            </a:r>
            <a:r>
              <a:rPr lang="tr-TR" b="1" dirty="0"/>
              <a:t>Sonuç: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Zararlı davranışlar </a:t>
            </a:r>
            <a:r>
              <a:rPr lang="tr-TR" b="1" dirty="0"/>
              <a:t>yüksek olasılıkla tespit edilebiliyor.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2671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8.6 Kimlik Doğrulama (</a:t>
            </a:r>
            <a:r>
              <a:rPr lang="tr-TR" dirty="0" err="1"/>
              <a:t>Authentıcatıon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 lnSpcReduction="10000"/>
          </a:bodyPr>
          <a:lstStyle/>
          <a:p>
            <a:r>
              <a:rPr lang="tr-TR" b="1" dirty="0" err="1"/>
              <a:t>IoT'de</a:t>
            </a:r>
            <a:r>
              <a:rPr lang="tr-TR" b="1" dirty="0"/>
              <a:t> Güvenliğin Temel Taşı</a:t>
            </a:r>
          </a:p>
          <a:p>
            <a:r>
              <a:rPr lang="tr-TR" b="1" dirty="0"/>
              <a:t>📌 Kimlik Doğrulama</a:t>
            </a:r>
            <a:r>
              <a:rPr lang="tr-TR" dirty="0"/>
              <a:t> geleneksel olarak: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Kullanıcı adı/şifre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Önceden paylaşılmış gizli bilgiler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Kriptografik sistemler</a:t>
            </a:r>
            <a:r>
              <a:rPr lang="tr-TR" dirty="0"/>
              <a:t> ile sağlanır.</a:t>
            </a:r>
          </a:p>
          <a:p>
            <a:r>
              <a:rPr lang="tr-TR" b="1" dirty="0"/>
              <a:t>📌 Yetkilendirme (</a:t>
            </a:r>
            <a:r>
              <a:rPr lang="tr-TR" b="1" dirty="0" err="1"/>
              <a:t>Authorization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Veritabanı</a:t>
            </a:r>
            <a:r>
              <a:rPr lang="tr-TR" dirty="0"/>
              <a:t> temelli erişim kontrolü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Kripto temelli erişim mekanizmaları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54713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8.6 Kimlik Doğrulama (</a:t>
            </a:r>
            <a:r>
              <a:rPr lang="tr-TR" dirty="0" err="1"/>
              <a:t>Authentıcatıon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❗ </a:t>
            </a:r>
            <a:r>
              <a:rPr lang="tr-TR" b="1" dirty="0" err="1"/>
              <a:t>IoT’de</a:t>
            </a:r>
            <a:r>
              <a:rPr lang="tr-TR" b="1" dirty="0"/>
              <a:t> Karşılaşılan Zorluklar</a:t>
            </a:r>
          </a:p>
          <a:p>
            <a:r>
              <a:rPr lang="tr-TR" b="1" dirty="0"/>
              <a:t>🌐 Heterojenlik ve karmaşık ağ yapıları nedeniyle: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yöntemler </a:t>
            </a:r>
            <a:r>
              <a:rPr lang="tr-TR" b="1" dirty="0"/>
              <a:t>yetersiz kalabilir.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Önceden paylaşılmış anahtarlarla doğrulama</a:t>
            </a:r>
            <a:r>
              <a:rPr lang="tr-TR" dirty="0"/>
              <a:t>, çok sayıda cihazın olduğu sistemlerde </a:t>
            </a:r>
            <a:r>
              <a:rPr lang="tr-TR" b="1" dirty="0"/>
              <a:t>yönetilemez</a:t>
            </a:r>
            <a:r>
              <a:rPr lang="tr-TR" dirty="0"/>
              <a:t> hâle gelir.</a:t>
            </a:r>
          </a:p>
          <a:p>
            <a:r>
              <a:rPr lang="tr-TR" dirty="0"/>
              <a:t>📈 </a:t>
            </a:r>
            <a:r>
              <a:rPr lang="tr-TR" b="1" dirty="0"/>
              <a:t>Cihaz sayısının hızla artması</a:t>
            </a:r>
            <a:r>
              <a:rPr lang="tr-TR" dirty="0"/>
              <a:t>, anahtar yönetimini zorlaştırır.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4771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8.6 Kimlik Doğrulama (</a:t>
            </a:r>
            <a:r>
              <a:rPr lang="tr-TR" dirty="0" err="1"/>
              <a:t>Authentıcatıon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🚧 Mevcut Durum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Araştırmalar sürüyor</a:t>
            </a:r>
            <a:r>
              <a:rPr lang="tr-TR" dirty="0"/>
              <a:t>, ancak: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Henüz </a:t>
            </a:r>
            <a:r>
              <a:rPr lang="tr-TR" b="1" dirty="0"/>
              <a:t>ortak standartlar ve çözümler</a:t>
            </a:r>
            <a:r>
              <a:rPr lang="tr-TR" dirty="0"/>
              <a:t> oluşturulmuş değil.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Güvenli ve ölçeklenebilir kimlik doğrulama hâlâ </a:t>
            </a:r>
            <a:r>
              <a:rPr lang="tr-TR" b="1" dirty="0"/>
              <a:t>önemli bir araştırma konusu.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4647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8.7 İş Katmanı Kimlik Doğrulama (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🧩 Katmanlara Göre Kimlik Doğrulama</a:t>
            </a:r>
          </a:p>
          <a:p>
            <a:r>
              <a:rPr lang="tr-TR" dirty="0"/>
              <a:t>🔒 </a:t>
            </a:r>
            <a:r>
              <a:rPr lang="tr-TR" b="1" dirty="0"/>
              <a:t>Ağ Katmanı (Network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endParaRPr lang="tr-TR" dirty="0"/>
          </a:p>
          <a:p>
            <a:pPr lvl="1"/>
            <a:r>
              <a:rPr lang="tr-TR" dirty="0"/>
              <a:t>Cihazın ağa ait olup olmadığını doğrular.</a:t>
            </a:r>
          </a:p>
          <a:p>
            <a:pPr lvl="1"/>
            <a:r>
              <a:rPr lang="tr-TR" dirty="0"/>
              <a:t>Genellikle yeterli görülür ve </a:t>
            </a:r>
            <a:r>
              <a:rPr lang="tr-TR" b="1" dirty="0"/>
              <a:t>uygulama katmanında tekrar kimlik doğrulama yapılmaz.</a:t>
            </a:r>
            <a:endParaRPr lang="tr-TR" dirty="0"/>
          </a:p>
          <a:p>
            <a:r>
              <a:rPr lang="tr-TR" dirty="0"/>
              <a:t>💡 Ancak bazı durumlarda, </a:t>
            </a:r>
            <a:r>
              <a:rPr lang="tr-TR" b="1" dirty="0"/>
              <a:t>iş katmanında (</a:t>
            </a:r>
            <a:r>
              <a:rPr lang="tr-TR" b="1" dirty="0" err="1"/>
              <a:t>business</a:t>
            </a:r>
            <a:r>
              <a:rPr lang="tr-TR" b="1" dirty="0"/>
              <a:t>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r>
              <a:rPr lang="tr-TR" dirty="0"/>
              <a:t> ek güvenlik gerekebilir.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44091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8.1 </a:t>
            </a:r>
            <a:r>
              <a:rPr lang="tr-TR" dirty="0" err="1"/>
              <a:t>Trust</a:t>
            </a:r>
            <a:r>
              <a:rPr lang="tr-TR" dirty="0"/>
              <a:t> – </a:t>
            </a:r>
            <a:r>
              <a:rPr lang="tr-TR" dirty="0" err="1"/>
              <a:t>IoT’de</a:t>
            </a:r>
            <a:r>
              <a:rPr lang="tr-TR" dirty="0"/>
              <a:t> Güven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📌 Güven Nedir?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Güven, sadece güvenlik değil; </a:t>
            </a:r>
            <a:r>
              <a:rPr lang="tr-TR" b="1" dirty="0"/>
              <a:t>güç, güvenilirlik, ulaşılabilirlik</a:t>
            </a:r>
            <a:r>
              <a:rPr lang="tr-TR" dirty="0"/>
              <a:t> gibi birçok faktörü kapsar.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</a:t>
            </a:r>
            <a:r>
              <a:rPr lang="tr-TR" dirty="0"/>
              <a:t>, güvenlikten daha kapsamlı ve karmaşıktır.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Güven, akıllı nesne ile teknolojik ekosistem arasındaki ilişkideki gerilimdir.</a:t>
            </a:r>
          </a:p>
          <a:p>
            <a:r>
              <a:rPr lang="tr-TR" b="1" dirty="0"/>
              <a:t>🛠️ Zorluklar: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Kaynak kısıtlı cihazlarda güven yönetimi (anahtarlar, sertifikalar) zordur.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Dağıtık, yaygın ve dinamik yapı nedeniyle doğrudan güven ilişkisi kurmak zordur.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79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8.7 İş Katmanı Kimlik Doğrulama (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34AB58FD-FFFD-6E70-44E6-556E6F87F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20589"/>
              </p:ext>
            </p:extLst>
          </p:nvPr>
        </p:nvGraphicFramePr>
        <p:xfrm>
          <a:off x="700088" y="2793544"/>
          <a:ext cx="10691812" cy="1463040"/>
        </p:xfrm>
        <a:graphic>
          <a:graphicData uri="http://schemas.openxmlformats.org/drawingml/2006/table">
            <a:tbl>
              <a:tblPr/>
              <a:tblGrid>
                <a:gridCol w="5345906">
                  <a:extLst>
                    <a:ext uri="{9D8B030D-6E8A-4147-A177-3AD203B41FA5}">
                      <a16:colId xmlns:a16="http://schemas.microsoft.com/office/drawing/2014/main" val="3987603591"/>
                    </a:ext>
                  </a:extLst>
                </a:gridCol>
                <a:gridCol w="5345906">
                  <a:extLst>
                    <a:ext uri="{9D8B030D-6E8A-4147-A177-3AD203B41FA5}">
                      <a16:colId xmlns:a16="http://schemas.microsoft.com/office/drawing/2014/main" val="3825384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 dirty="0"/>
                        <a:t>SENARYO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GEREKEN DOĞRULAMA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182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Sıradan hizmetler (ör: sıcaklık verisi)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Ağ katmanı yeterli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496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Finansal hizmetler gibi hassas işler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İş katmanı doğrulaması gerekir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61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dirty="0"/>
                        <a:t>3. parti sağlayıcı, gerekli parametrelere ulaşamıyorsa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Bağımsız sertifikasyon başlatılabilir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97233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5914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8.7 İş Katmanı Kimlik Doğrulama (</a:t>
            </a:r>
            <a:r>
              <a:rPr lang="tr-TR" dirty="0" err="1"/>
              <a:t>BusIness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Kullanıcı Katılımı ve Uygulamalar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Uygulama katmanında kimlik doğrulama yapılmazsa, kullanıcılar </a:t>
            </a:r>
            <a:r>
              <a:rPr lang="tr-TR" b="1" dirty="0"/>
              <a:t>hizmet hakkında yorum yaparak</a:t>
            </a:r>
            <a:r>
              <a:rPr lang="tr-TR" dirty="0"/>
              <a:t> güveni etkileyebilir.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Bazı durumlarda kullanıcılar </a:t>
            </a:r>
            <a:r>
              <a:rPr lang="tr-TR" b="1" dirty="0"/>
              <a:t>bağımsız sertifika</a:t>
            </a:r>
            <a:r>
              <a:rPr lang="tr-TR" dirty="0"/>
              <a:t> talep edebilir.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6668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8.8 Hafif Kimlik Doğrulama (</a:t>
            </a:r>
            <a:r>
              <a:rPr lang="tr-TR" dirty="0" err="1"/>
              <a:t>LIghtweIght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📦 Neden Hafiflik Önemli?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genellikle </a:t>
            </a:r>
            <a:r>
              <a:rPr lang="tr-TR" b="1" dirty="0"/>
              <a:t>düşük işlem gücüne</a:t>
            </a:r>
            <a:r>
              <a:rPr lang="tr-TR" dirty="0"/>
              <a:t> ve </a:t>
            </a:r>
            <a:r>
              <a:rPr lang="tr-TR" b="1" dirty="0"/>
              <a:t>sınırlı hafızaya</a:t>
            </a:r>
            <a:r>
              <a:rPr lang="tr-TR" dirty="0"/>
              <a:t> sahiptir.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kimlik doğrulama protokolleri, bu cihazlar için </a:t>
            </a:r>
            <a:r>
              <a:rPr lang="tr-TR" b="1" dirty="0"/>
              <a:t>ağır</a:t>
            </a:r>
            <a:r>
              <a:rPr lang="tr-TR" dirty="0"/>
              <a:t> ve </a:t>
            </a:r>
            <a:r>
              <a:rPr lang="tr-TR" b="1" dirty="0"/>
              <a:t>uygunsuz</a:t>
            </a:r>
            <a:r>
              <a:rPr lang="tr-TR" dirty="0"/>
              <a:t>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nedenle, </a:t>
            </a:r>
            <a:r>
              <a:rPr lang="tr-TR" b="1" dirty="0"/>
              <a:t>hafif, hızlı ve güvenli</a:t>
            </a:r>
            <a:r>
              <a:rPr lang="tr-TR" dirty="0"/>
              <a:t> protokollere ihtiyaç vardır.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784596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8.8 Hafif Kimlik Doğrulama (</a:t>
            </a:r>
            <a:r>
              <a:rPr lang="tr-TR" dirty="0" err="1"/>
              <a:t>LIghtweIght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🔧 Öne Çıkan Yaklaşımlar ve Çalışmalar</a:t>
            </a:r>
          </a:p>
          <a:p>
            <a:r>
              <a:rPr lang="tr-TR" b="1" dirty="0"/>
              <a:t>Zhou et al.</a:t>
            </a:r>
            <a:br>
              <a:rPr lang="tr-TR" dirty="0"/>
            </a:br>
            <a:r>
              <a:rPr lang="tr-TR" dirty="0"/>
              <a:t>✅ Güvenli bulut mimarisi</a:t>
            </a:r>
            <a:br>
              <a:rPr lang="tr-TR" dirty="0"/>
            </a:br>
            <a:r>
              <a:rPr lang="tr-TR" dirty="0"/>
              <a:t>🔁 Karşılıklı doğrulama, oturum güvenliği</a:t>
            </a:r>
            <a:br>
              <a:rPr lang="tr-TR" dirty="0"/>
            </a:br>
            <a:r>
              <a:rPr lang="tr-TR" dirty="0"/>
              <a:t>📊 Gerçek dünya koşullarında test edilmiş</a:t>
            </a:r>
          </a:p>
          <a:p>
            <a:r>
              <a:rPr lang="tr-TR" b="1" dirty="0" err="1"/>
              <a:t>Sharma</a:t>
            </a:r>
            <a:r>
              <a:rPr lang="tr-TR" b="1" dirty="0"/>
              <a:t> &amp; </a:t>
            </a:r>
            <a:r>
              <a:rPr lang="tr-TR" b="1" dirty="0" err="1"/>
              <a:t>Kalra</a:t>
            </a:r>
            <a:br>
              <a:rPr lang="tr-TR" dirty="0"/>
            </a:br>
            <a:r>
              <a:rPr lang="tr-TR" dirty="0"/>
              <a:t>💳 Akıllı kart temelli çok faktörlü doğrulama</a:t>
            </a:r>
            <a:br>
              <a:rPr lang="tr-TR" dirty="0"/>
            </a:br>
            <a:r>
              <a:rPr lang="tr-TR" dirty="0"/>
              <a:t>🔐 Beş aşamalı güvenli yapı (kayıt, giriş, iptal vb.)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1841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8.8 Hafif Kimlik Doğrulama (</a:t>
            </a:r>
            <a:r>
              <a:rPr lang="tr-TR" dirty="0" err="1"/>
              <a:t>LIghtweIght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 err="1"/>
              <a:t>Sardeshmukh</a:t>
            </a:r>
            <a:r>
              <a:rPr lang="tr-TR" b="1" dirty="0"/>
              <a:t> &amp; </a:t>
            </a:r>
            <a:r>
              <a:rPr lang="tr-TR" b="1" dirty="0" err="1"/>
              <a:t>Ambawade</a:t>
            </a:r>
            <a:br>
              <a:rPr lang="tr-TR" dirty="0"/>
            </a:br>
            <a:r>
              <a:rPr lang="tr-TR" dirty="0"/>
              <a:t>🔑 Hafif AES şifreleme ile doğrulama</a:t>
            </a:r>
            <a:br>
              <a:rPr lang="tr-TR" dirty="0"/>
            </a:br>
            <a:r>
              <a:rPr lang="tr-TR" dirty="0"/>
              <a:t>🧩 Anahtar yönetimi için “</a:t>
            </a:r>
            <a:r>
              <a:rPr lang="tr-TR" dirty="0" err="1"/>
              <a:t>anchor</a:t>
            </a:r>
            <a:r>
              <a:rPr lang="tr-TR" dirty="0"/>
              <a:t> </a:t>
            </a:r>
            <a:r>
              <a:rPr lang="tr-TR" dirty="0" err="1"/>
              <a:t>trust</a:t>
            </a:r>
            <a:r>
              <a:rPr lang="tr-TR" dirty="0"/>
              <a:t>”</a:t>
            </a:r>
            <a:br>
              <a:rPr lang="tr-TR" dirty="0"/>
            </a:br>
            <a:r>
              <a:rPr lang="tr-TR" dirty="0"/>
              <a:t>⚡ Daha hızlı ve az kaynak tüketimi</a:t>
            </a:r>
          </a:p>
          <a:p>
            <a:r>
              <a:rPr lang="tr-TR" b="1" dirty="0" err="1"/>
              <a:t>Mahmood</a:t>
            </a:r>
            <a:r>
              <a:rPr lang="tr-TR" b="1" dirty="0"/>
              <a:t> et al.</a:t>
            </a:r>
            <a:r>
              <a:rPr lang="tr-TR" dirty="0"/>
              <a:t> – TSKM</a:t>
            </a:r>
            <a:br>
              <a:rPr lang="tr-TR" dirty="0"/>
            </a:br>
            <a:r>
              <a:rPr lang="tr-TR" dirty="0"/>
              <a:t>🔐 İki seviyeli oturum anahtarı yönetimi</a:t>
            </a:r>
            <a:br>
              <a:rPr lang="tr-TR" dirty="0"/>
            </a:br>
            <a:r>
              <a:rPr lang="tr-TR" dirty="0"/>
              <a:t>🛡️ </a:t>
            </a:r>
            <a:r>
              <a:rPr lang="tr-TR" dirty="0" err="1"/>
              <a:t>Replay</a:t>
            </a:r>
            <a:r>
              <a:rPr lang="tr-TR" dirty="0"/>
              <a:t>, </a:t>
            </a:r>
            <a:r>
              <a:rPr lang="tr-TR" dirty="0" err="1"/>
              <a:t>forward</a:t>
            </a:r>
            <a:r>
              <a:rPr lang="tr-TR" dirty="0"/>
              <a:t> ve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regeneration</a:t>
            </a:r>
            <a:r>
              <a:rPr lang="tr-TR" dirty="0"/>
              <a:t> saldırılarına karşı dayanıklı</a:t>
            </a:r>
            <a:br>
              <a:rPr lang="tr-TR" dirty="0"/>
            </a:br>
            <a:r>
              <a:rPr lang="tr-TR" dirty="0"/>
              <a:t>🪫 Enerji dostu protokol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07451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8.8 Hafif Kimlik Doğrulama (</a:t>
            </a:r>
            <a:r>
              <a:rPr lang="tr-TR" dirty="0" err="1"/>
              <a:t>LIghtweIght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 err="1"/>
              <a:t>Khemissa</a:t>
            </a:r>
            <a:r>
              <a:rPr lang="tr-TR" b="1" dirty="0"/>
              <a:t> &amp; </a:t>
            </a:r>
            <a:r>
              <a:rPr lang="tr-TR" b="1" dirty="0" err="1"/>
              <a:t>Tandjaoui</a:t>
            </a:r>
            <a:br>
              <a:rPr lang="tr-TR" dirty="0"/>
            </a:br>
            <a:r>
              <a:rPr lang="tr-TR" dirty="0"/>
              <a:t>🌐 WSN (Kablosuz Algılayıcı Ağı) için önerildi</a:t>
            </a:r>
            <a:br>
              <a:rPr lang="tr-TR" dirty="0"/>
            </a:br>
            <a:r>
              <a:rPr lang="tr-TR" dirty="0"/>
              <a:t>🧮 HMAC, </a:t>
            </a:r>
            <a:r>
              <a:rPr lang="tr-TR" dirty="0" err="1"/>
              <a:t>nonce</a:t>
            </a:r>
            <a:r>
              <a:rPr lang="tr-TR" dirty="0"/>
              <a:t>, </a:t>
            </a:r>
            <a:r>
              <a:rPr lang="tr-TR" dirty="0" err="1"/>
              <a:t>masked</a:t>
            </a:r>
            <a:r>
              <a:rPr lang="tr-TR" dirty="0"/>
              <a:t> ID kullanan sistem</a:t>
            </a:r>
            <a:br>
              <a:rPr lang="tr-TR" dirty="0"/>
            </a:br>
            <a:r>
              <a:rPr lang="tr-TR" dirty="0"/>
              <a:t>💡 Düşük maliyetli, enerji verimli, yüksek güvenlikli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46269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8.9 </a:t>
            </a:r>
            <a:r>
              <a:rPr lang="tr-TR" dirty="0" err="1"/>
              <a:t>IoT</a:t>
            </a:r>
            <a:r>
              <a:rPr lang="tr-TR" dirty="0"/>
              <a:t> Kimlik Doğrulama Mimarisi (</a:t>
            </a:r>
            <a:r>
              <a:rPr lang="tr-TR" dirty="0" err="1"/>
              <a:t>IoT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ArchItecture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🌐 Güvenli İletişim için Yeni Yaklaşımlar</a:t>
            </a:r>
          </a:p>
          <a:p>
            <a:pPr marL="0" indent="0">
              <a:buNone/>
            </a:pPr>
            <a:r>
              <a:rPr lang="tr-TR" b="1" dirty="0" err="1"/>
              <a:t>dos</a:t>
            </a:r>
            <a:r>
              <a:rPr lang="tr-TR" b="1" dirty="0"/>
              <a:t> Santos et al. (2021)</a:t>
            </a:r>
            <a:endParaRPr lang="tr-TR" dirty="0"/>
          </a:p>
          <a:p>
            <a:pPr lvl="1"/>
            <a:r>
              <a:rPr lang="tr-TR" b="1" dirty="0" err="1"/>
              <a:t>Mutual</a:t>
            </a:r>
            <a:r>
              <a:rPr lang="tr-TR" b="1" dirty="0"/>
              <a:t> </a:t>
            </a:r>
            <a:r>
              <a:rPr lang="tr-TR" b="1" dirty="0" err="1"/>
              <a:t>Authentication</a:t>
            </a:r>
            <a:r>
              <a:rPr lang="tr-TR" dirty="0"/>
              <a:t>: </a:t>
            </a:r>
            <a:r>
              <a:rPr lang="tr-TR" dirty="0" err="1"/>
              <a:t>IoT</a:t>
            </a:r>
            <a:r>
              <a:rPr lang="tr-TR" dirty="0"/>
              <a:t> cihazları arasında, güvenli iletişim sağlamak için </a:t>
            </a:r>
            <a:r>
              <a:rPr lang="tr-TR" b="1" dirty="0"/>
              <a:t>DTLS (Datagram Transport </a:t>
            </a:r>
            <a:r>
              <a:rPr lang="tr-TR" b="1" dirty="0" err="1"/>
              <a:t>Layer</a:t>
            </a:r>
            <a:r>
              <a:rPr lang="tr-TR" b="1" dirty="0"/>
              <a:t> Security)</a:t>
            </a:r>
            <a:r>
              <a:rPr lang="tr-TR" dirty="0"/>
              <a:t> kullanılmış.</a:t>
            </a:r>
          </a:p>
          <a:p>
            <a:pPr lvl="1"/>
            <a:r>
              <a:rPr lang="tr-TR" b="1" dirty="0" err="1"/>
              <a:t>IoT</a:t>
            </a:r>
            <a:r>
              <a:rPr lang="tr-TR" b="1" dirty="0"/>
              <a:t> Security Provider (</a:t>
            </a:r>
            <a:r>
              <a:rPr lang="tr-TR" b="1" dirty="0" err="1"/>
              <a:t>IoTSP</a:t>
            </a:r>
            <a:r>
              <a:rPr lang="tr-TR" b="1" dirty="0"/>
              <a:t>)</a:t>
            </a:r>
            <a:r>
              <a:rPr lang="tr-TR" dirty="0"/>
              <a:t>: Cihaz sertifikalarını yöneten, analiz eden ve kimlik doğrulama süreçlerini üstlenen yeni bir cihaz.</a:t>
            </a:r>
          </a:p>
          <a:p>
            <a:pPr lvl="1"/>
            <a:r>
              <a:rPr lang="tr-TR" b="1" dirty="0"/>
              <a:t>Yeni Mekanizmalar</a:t>
            </a:r>
            <a:r>
              <a:rPr lang="tr-TR" dirty="0"/>
              <a:t>:</a:t>
            </a:r>
          </a:p>
          <a:p>
            <a:pPr lvl="2"/>
            <a:r>
              <a:rPr lang="tr-TR" b="1" dirty="0"/>
              <a:t>El Sıkışma Delegasyonu</a:t>
            </a:r>
            <a:r>
              <a:rPr lang="tr-TR" dirty="0"/>
              <a:t>: Kimlik doğrulama talebinin </a:t>
            </a:r>
            <a:r>
              <a:rPr lang="tr-TR" dirty="0" err="1"/>
              <a:t>IoTSSP'ye</a:t>
            </a:r>
            <a:r>
              <a:rPr lang="tr-TR" dirty="0"/>
              <a:t> devredilmesi.</a:t>
            </a:r>
          </a:p>
          <a:p>
            <a:pPr lvl="2"/>
            <a:r>
              <a:rPr lang="tr-TR" b="1" dirty="0"/>
              <a:t>Oturum Transferi</a:t>
            </a:r>
            <a:r>
              <a:rPr lang="tr-TR" dirty="0"/>
              <a:t>: Güvenli iletişim oturumlarının </a:t>
            </a:r>
            <a:r>
              <a:rPr lang="tr-TR" dirty="0" err="1"/>
              <a:t>IoT</a:t>
            </a:r>
            <a:r>
              <a:rPr lang="tr-TR" dirty="0"/>
              <a:t> cihazına aktarılması.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8512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8.9 </a:t>
            </a:r>
            <a:r>
              <a:rPr lang="tr-TR" dirty="0" err="1"/>
              <a:t>IoT</a:t>
            </a:r>
            <a:r>
              <a:rPr lang="tr-TR" dirty="0"/>
              <a:t> Kimlik Doğrulama Mimarisi (</a:t>
            </a:r>
            <a:r>
              <a:rPr lang="tr-TR" dirty="0" err="1"/>
              <a:t>IoT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ArchItecture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 err="1"/>
              <a:t>Yoshigoe</a:t>
            </a:r>
            <a:r>
              <a:rPr lang="tr-TR" b="1" dirty="0"/>
              <a:t> et al. (2021)</a:t>
            </a:r>
            <a:endParaRPr lang="tr-TR" dirty="0"/>
          </a:p>
          <a:p>
            <a:pPr lvl="1"/>
            <a:r>
              <a:rPr lang="tr-TR" b="1" dirty="0"/>
              <a:t>Sentetik Paket Enjeksiyon</a:t>
            </a:r>
            <a:r>
              <a:rPr lang="tr-TR" dirty="0"/>
              <a:t>: Gerçek ağ trafiğini gizlemek için sentetik paketler kullanılır.</a:t>
            </a:r>
          </a:p>
          <a:p>
            <a:pPr lvl="1"/>
            <a:r>
              <a:rPr lang="tr-TR" b="1" dirty="0"/>
              <a:t>SPE (</a:t>
            </a:r>
            <a:r>
              <a:rPr lang="tr-TR" b="1" dirty="0" err="1"/>
              <a:t>Synthetic</a:t>
            </a:r>
            <a:r>
              <a:rPr lang="tr-TR" b="1" dirty="0"/>
              <a:t> </a:t>
            </a:r>
            <a:r>
              <a:rPr lang="tr-TR" b="1" dirty="0" err="1"/>
              <a:t>Packet</a:t>
            </a:r>
            <a:r>
              <a:rPr lang="tr-TR" b="1" dirty="0"/>
              <a:t> Engine)</a:t>
            </a:r>
            <a:r>
              <a:rPr lang="tr-TR" dirty="0"/>
              <a:t>: Gerçek eylemleri taklit eden sahte ağ paketleri üretir.</a:t>
            </a:r>
          </a:p>
          <a:p>
            <a:pPr lvl="1"/>
            <a:r>
              <a:rPr lang="tr-TR" b="1" dirty="0"/>
              <a:t>VPN ile Entegrasyon</a:t>
            </a:r>
            <a:r>
              <a:rPr lang="tr-TR" dirty="0"/>
              <a:t>: Gerçek ve sahte trafiği ayırt etmek zorlaştırılır.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99633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dirty="0"/>
              <a:t>8.9 </a:t>
            </a:r>
            <a:r>
              <a:rPr lang="tr-TR" dirty="0" err="1"/>
              <a:t>IoT</a:t>
            </a:r>
            <a:r>
              <a:rPr lang="tr-TR" dirty="0"/>
              <a:t> Kimlik Doğrulama Mimarisi (</a:t>
            </a:r>
            <a:r>
              <a:rPr lang="tr-TR" dirty="0" err="1"/>
              <a:t>IoT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 </a:t>
            </a:r>
            <a:r>
              <a:rPr lang="tr-TR" dirty="0" err="1"/>
              <a:t>ArchItecture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🛡️ </a:t>
            </a:r>
            <a:r>
              <a:rPr lang="tr-TR" b="1" dirty="0" err="1"/>
              <a:t>IoT</a:t>
            </a:r>
            <a:r>
              <a:rPr lang="tr-TR" b="1" dirty="0"/>
              <a:t> Kimlik Doğrulama Sistemleri ve Güvenlik</a:t>
            </a:r>
          </a:p>
          <a:p>
            <a:pPr>
              <a:buFont typeface="+mj-lt"/>
              <a:buAutoNum type="arabicPeriod"/>
            </a:pPr>
            <a:r>
              <a:rPr lang="tr-TR" b="1" dirty="0" err="1"/>
              <a:t>Lightweight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Agreement</a:t>
            </a:r>
            <a:r>
              <a:rPr lang="tr-TR" b="1" dirty="0"/>
              <a:t> Protocol</a:t>
            </a:r>
            <a:endParaRPr lang="tr-TR" dirty="0"/>
          </a:p>
          <a:p>
            <a:pPr marL="742950" lvl="1" indent="-285750">
              <a:buFont typeface="+mj-lt"/>
              <a:buAutoNum type="arabicPeriod"/>
            </a:pPr>
            <a:r>
              <a:rPr lang="tr-TR" b="1" dirty="0"/>
              <a:t>IBE ve PBE</a:t>
            </a:r>
            <a:r>
              <a:rPr lang="tr-TR" dirty="0"/>
              <a:t> kullanarak, ağdaki gizliliği, anonimliği ve güveni sağlar.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b="1" dirty="0"/>
              <a:t>Üç Aşamalı Yapı</a:t>
            </a:r>
            <a:r>
              <a:rPr lang="tr-TR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tr-TR" b="1" dirty="0"/>
              <a:t>Ağ Kurulumu ve Güvenlik Parametreleri</a:t>
            </a:r>
            <a:endParaRPr lang="tr-TR" dirty="0"/>
          </a:p>
          <a:p>
            <a:pPr marL="1143000" lvl="2" indent="-228600">
              <a:buFont typeface="+mj-lt"/>
              <a:buAutoNum type="arabicPeriod"/>
            </a:pPr>
            <a:r>
              <a:rPr lang="tr-TR" b="1" dirty="0"/>
              <a:t>Cihaz Doğrulama</a:t>
            </a:r>
            <a:endParaRPr lang="tr-TR" dirty="0"/>
          </a:p>
          <a:p>
            <a:pPr marL="1143000" lvl="2" indent="-228600">
              <a:buFont typeface="+mj-lt"/>
              <a:buAutoNum type="arabicPeriod"/>
            </a:pPr>
            <a:r>
              <a:rPr lang="tr-TR" b="1" dirty="0"/>
              <a:t>Oturum Anahtarı Paylaşımı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Önerilen Çözümler ve Saldırı Dayanıklılığı</a:t>
            </a:r>
            <a:endParaRPr lang="tr-TR" dirty="0"/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Çözüm, WSN ve </a:t>
            </a:r>
            <a:r>
              <a:rPr lang="tr-TR" dirty="0" err="1"/>
              <a:t>IoT</a:t>
            </a:r>
            <a:r>
              <a:rPr lang="tr-TR" dirty="0"/>
              <a:t> saldırılarına karşı dayanıklıdır ve güvenlik ile gizliliği artırır.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08145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8.10 Erişim Kontrolü (Access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🌐 </a:t>
            </a:r>
            <a:r>
              <a:rPr lang="tr-TR" b="1" dirty="0" err="1"/>
              <a:t>IoT</a:t>
            </a:r>
            <a:r>
              <a:rPr lang="tr-TR" b="1" dirty="0"/>
              <a:t> Ortamında Erişim Kontrolünün Zorlukları</a:t>
            </a:r>
          </a:p>
          <a:p>
            <a:r>
              <a:rPr lang="tr-TR" dirty="0"/>
              <a:t>Erişim kontrolü, farklı aktörlerin geniş </a:t>
            </a:r>
            <a:r>
              <a:rPr lang="tr-TR" dirty="0" err="1"/>
              <a:t>IoT</a:t>
            </a:r>
            <a:r>
              <a:rPr lang="tr-TR" dirty="0"/>
              <a:t> ağında tahsis edilen kaynakların kullanım izinlerini ifade eder. İki önemli konu bulunmaktadır: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 Sahipleri</a:t>
            </a:r>
            <a:r>
              <a:rPr lang="tr-TR" dirty="0"/>
              <a:t>: Kullanıcılar ve cihazlar, yalnızca belirli hedeflere ait verileri toplayıcılarla paylaşabilmelidir.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 Toplayıcıları</a:t>
            </a:r>
            <a:r>
              <a:rPr lang="tr-TR" dirty="0"/>
              <a:t>: Kullanıcıları ve cihazları, veri topladıkları veri sahipleri olarak kimlik doğrulamalıdır.</a:t>
            </a:r>
          </a:p>
          <a:p>
            <a:r>
              <a:rPr lang="tr-TR" dirty="0" err="1"/>
              <a:t>IoT</a:t>
            </a:r>
            <a:r>
              <a:rPr lang="tr-TR" dirty="0"/>
              <a:t>, geleneksel </a:t>
            </a:r>
            <a:r>
              <a:rPr lang="tr-TR" dirty="0" err="1"/>
              <a:t>veritabanı</a:t>
            </a:r>
            <a:r>
              <a:rPr lang="tr-TR" dirty="0"/>
              <a:t> sistemlerinden farklı olarak </a:t>
            </a:r>
            <a:r>
              <a:rPr lang="tr-TR" b="1" dirty="0"/>
              <a:t>akış verisi</a:t>
            </a:r>
            <a:r>
              <a:rPr lang="tr-TR" dirty="0"/>
              <a:t> ile çalışmak zorundadır. Bu da daha yüksek </a:t>
            </a:r>
            <a:r>
              <a:rPr lang="tr-TR" b="1" dirty="0"/>
              <a:t>performans</a:t>
            </a:r>
            <a:r>
              <a:rPr lang="tr-TR" dirty="0"/>
              <a:t> ve </a:t>
            </a:r>
            <a:r>
              <a:rPr lang="tr-TR" b="1" dirty="0"/>
              <a:t>zaman kısıtlamaları</a:t>
            </a:r>
            <a:r>
              <a:rPr lang="tr-TR" dirty="0"/>
              <a:t> gerektirir.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67497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8.1 </a:t>
            </a:r>
            <a:r>
              <a:rPr lang="tr-TR" dirty="0" err="1"/>
              <a:t>Trust</a:t>
            </a:r>
            <a:r>
              <a:rPr lang="tr-TR" dirty="0"/>
              <a:t> – </a:t>
            </a:r>
            <a:r>
              <a:rPr lang="tr-TR" dirty="0" err="1"/>
              <a:t>IoT’de</a:t>
            </a:r>
            <a:r>
              <a:rPr lang="tr-TR" dirty="0"/>
              <a:t> Güven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🔑 Önemli Noktalar: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Kimlik yönetimi ve erişim kontrolü, güvenin temelidir.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Dijital imzalar; veri ve cihaz doğrulamada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RFID sistemlerinde okuyucu-etiket ve okuyucu-istasyon arasında güven sağlanmalıdır.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8689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8.10 Erişim Kontrolü (Access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📚 Öne Çıkan Çalışmalar</a:t>
            </a:r>
          </a:p>
          <a:p>
            <a:r>
              <a:rPr lang="tr-TR" b="1" dirty="0"/>
              <a:t>Ma et al. (2021)</a:t>
            </a:r>
            <a:endParaRPr lang="tr-TR" dirty="0"/>
          </a:p>
          <a:p>
            <a:pPr lvl="1"/>
            <a:r>
              <a:rPr lang="tr-TR" b="1" dirty="0"/>
              <a:t>Veri Toplama Katmanı</a:t>
            </a:r>
            <a:r>
              <a:rPr lang="tr-TR" dirty="0"/>
              <a:t>: Çok sayıda düğüm, güvenlik ve gizlilik seviyelerine göre verileri toplar.</a:t>
            </a:r>
          </a:p>
          <a:p>
            <a:pPr lvl="1"/>
            <a:r>
              <a:rPr lang="tr-TR" b="1" dirty="0"/>
              <a:t>Hiyerarşik Erişim Kontrol Sistemi</a:t>
            </a:r>
            <a:r>
              <a:rPr lang="tr-TR" dirty="0"/>
              <a:t>: Düğüm başına yalnızca bir anahtar verilir ve diğer anahtarlar deterministik bir algoritma ile türetilir. Bu sayede güvenlik artırılır ve depolama maliyetleri azalır.</a:t>
            </a:r>
          </a:p>
          <a:p>
            <a:r>
              <a:rPr lang="tr-TR" b="1" dirty="0"/>
              <a:t>Hu et al. (2021)</a:t>
            </a:r>
            <a:endParaRPr lang="tr-TR" dirty="0"/>
          </a:p>
          <a:p>
            <a:pPr lvl="1"/>
            <a:r>
              <a:rPr lang="tr-TR" b="1" dirty="0"/>
              <a:t>Acil Durum Kimlik Sistemi</a:t>
            </a:r>
            <a:r>
              <a:rPr lang="tr-TR" dirty="0"/>
              <a:t>: Kullanıcıların kimlik doğrulaması ve acil durumlar için konum bilgileri yalnızca yetkili kişiler tarafından erişilebilir.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916497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8.10 Erişim Kontrolü (Access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 err="1"/>
              <a:t>Papadopoulos</a:t>
            </a:r>
            <a:r>
              <a:rPr lang="tr-TR" b="1" dirty="0"/>
              <a:t> et al. (2021)</a:t>
            </a:r>
            <a:endParaRPr lang="tr-TR" dirty="0"/>
          </a:p>
          <a:p>
            <a:pPr lvl="1"/>
            <a:r>
              <a:rPr lang="tr-TR" b="1" dirty="0"/>
              <a:t>Dışa Aktarılmış Veri Akışları</a:t>
            </a:r>
            <a:r>
              <a:rPr lang="tr-TR" dirty="0"/>
              <a:t>: Hizmet sağlayıcılar, birden fazla veri sahibinden veri toplar ve müşteri sorgularını işler.</a:t>
            </a:r>
          </a:p>
          <a:p>
            <a:pPr lvl="1"/>
            <a:r>
              <a:rPr lang="tr-TR" b="1" dirty="0"/>
              <a:t>Akış Doğrulama</a:t>
            </a:r>
            <a:r>
              <a:rPr lang="tr-TR" dirty="0"/>
              <a:t>: Akışın bütünlüğü ve tazeliği, </a:t>
            </a:r>
            <a:r>
              <a:rPr lang="tr-TR" dirty="0" err="1"/>
              <a:t>hash</a:t>
            </a:r>
            <a:r>
              <a:rPr lang="tr-TR" dirty="0"/>
              <a:t> işlemleri, modüler eklemeler ve kriptografik güvenlik ile sağlanır.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295697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8.10 Erişim Kontrolü (Access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Huang et al. (2021)</a:t>
            </a:r>
          </a:p>
          <a:p>
            <a:pPr lvl="1"/>
            <a:r>
              <a:rPr lang="tr-TR" b="1" dirty="0"/>
              <a:t>Yarı Dağıtık Yaklaşım</a:t>
            </a:r>
            <a:r>
              <a:rPr lang="tr-TR" dirty="0"/>
              <a:t>: RBAC (Rol Tabanlı Erişim Kontrolü) kullanarak DSMS (Veri Akış Yönetim Sistemi) güvenliği sağlar. Kullanıcılar oturum açarak, yalnızca yetkilendirilen verilere erişebilir.</a:t>
            </a:r>
          </a:p>
          <a:p>
            <a:r>
              <a:rPr lang="tr-TR" b="1" dirty="0" err="1"/>
              <a:t>Nehme</a:t>
            </a:r>
            <a:r>
              <a:rPr lang="tr-TR" b="1" dirty="0"/>
              <a:t> et al. (2021)</a:t>
            </a:r>
          </a:p>
          <a:p>
            <a:pPr lvl="1"/>
            <a:r>
              <a:rPr lang="tr-TR" b="1" dirty="0"/>
              <a:t>Akış Merkezli Yaklaşım</a:t>
            </a:r>
            <a:r>
              <a:rPr lang="tr-TR" dirty="0"/>
              <a:t>: Güvenlik kısıtlamaları doğrudan veri akışlarına entegre edilir. Bu, DSMS sunucusunda depolamadan kaynaklanan aşırı yükü azaltır.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146313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8.10 Erişim Kontrolü (Access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🛡️ </a:t>
            </a:r>
            <a:r>
              <a:rPr lang="tr-TR" b="1" dirty="0" err="1"/>
              <a:t>IoT</a:t>
            </a:r>
            <a:r>
              <a:rPr lang="tr-TR" b="1" dirty="0"/>
              <a:t> Erişim Kontrolü: Temel Zorluklar</a:t>
            </a:r>
          </a:p>
          <a:p>
            <a:r>
              <a:rPr lang="tr-TR" b="1" dirty="0"/>
              <a:t>Kullanıcılar ve Cihazlar Arasında Erişim İzinlerinin Sağlanması</a:t>
            </a:r>
            <a:endParaRPr lang="tr-TR" dirty="0"/>
          </a:p>
          <a:p>
            <a:pPr lvl="1"/>
            <a:r>
              <a:rPr lang="tr-TR" dirty="0" err="1"/>
              <a:t>IoT</a:t>
            </a:r>
            <a:r>
              <a:rPr lang="tr-TR" dirty="0"/>
              <a:t> ortamında sadece kullanıcılar değil, aynı zamanda cihazlar da sistemi etkileyebilir. Bu nedenle cihaz kimlik doğrulama süreçleri önem kazanır.</a:t>
            </a:r>
          </a:p>
          <a:p>
            <a:r>
              <a:rPr lang="tr-TR" b="1" dirty="0"/>
              <a:t>Merkezi veya Dağıtık Yapı</a:t>
            </a:r>
            <a:endParaRPr lang="tr-TR" dirty="0"/>
          </a:p>
          <a:p>
            <a:pPr lvl="1"/>
            <a:r>
              <a:rPr lang="tr-TR" dirty="0" err="1"/>
              <a:t>IoT</a:t>
            </a:r>
            <a:r>
              <a:rPr lang="tr-TR" dirty="0"/>
              <a:t> mimarisinin ölçeklenebilirliğini sağlamak için merkezi, dağıtık veya yarı dağıtık yaklaşımlar arasında bir seçim yapılması gerekir.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641835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dirty="0"/>
              <a:t>8.10 Erişim Kontrolü (Access Control)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Akış Verisi Yönetimi</a:t>
            </a:r>
          </a:p>
          <a:p>
            <a:pPr lvl="1"/>
            <a:r>
              <a:rPr lang="tr-TR" dirty="0" err="1"/>
              <a:t>IoT</a:t>
            </a:r>
            <a:r>
              <a:rPr lang="tr-TR" dirty="0"/>
              <a:t> sistemlerinde verilerin genellikle akış biçiminde iletilmesi gerektiği için, geleneksel </a:t>
            </a:r>
            <a:r>
              <a:rPr lang="tr-TR" dirty="0" err="1"/>
              <a:t>veritabanlarına</a:t>
            </a:r>
            <a:r>
              <a:rPr lang="tr-TR" dirty="0"/>
              <a:t> kıyasla çok daha yüksek işlem gücü ve veri yönetimi gereklidir.</a:t>
            </a:r>
          </a:p>
          <a:p>
            <a:r>
              <a:rPr lang="tr-TR" b="1" dirty="0"/>
              <a:t>Kimliklendirme Sorunları</a:t>
            </a:r>
          </a:p>
          <a:p>
            <a:pPr lvl="1"/>
            <a:r>
              <a:rPr lang="tr-TR" dirty="0"/>
              <a:t>Artan mobilite ve taşınabilir cihazlar, kimlik doğrulama sistemlerini daha karmaşık hale getirmektedir. </a:t>
            </a:r>
            <a:r>
              <a:rPr lang="tr-TR" dirty="0" err="1"/>
              <a:t>IoT</a:t>
            </a:r>
            <a:r>
              <a:rPr lang="tr-TR" dirty="0"/>
              <a:t> için kimlik yönetimi çerçevesinin yeniden formüle edilmesi gerekmektedir.</a:t>
            </a:r>
          </a:p>
          <a:p>
            <a:r>
              <a:rPr lang="tr-TR" b="1" dirty="0"/>
              <a:t>Kullanıcı ve Cihaz Kayıtları</a:t>
            </a:r>
            <a:endParaRPr lang="tr-TR" dirty="0"/>
          </a:p>
          <a:p>
            <a:pPr lvl="1"/>
            <a:r>
              <a:rPr lang="tr-TR" dirty="0" err="1"/>
              <a:t>IoT</a:t>
            </a:r>
            <a:r>
              <a:rPr lang="tr-TR" dirty="0"/>
              <a:t> sistemlerinde, kullanıcıların ve cihazların kaydı, kimlik doğrulama ve erişim kontrolü için yönetilmesi gereken kritik bir aşamadır.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292997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8.11 Daha Az Güvenlik Hazırlığı (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Preparatıon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🔐 Sorunun Temeli: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cihazlarının tasarımı ve üretimi sırasında </a:t>
            </a:r>
            <a:r>
              <a:rPr lang="tr-TR" b="1" dirty="0"/>
              <a:t>güvenlik göz ardı ediliyor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üreticileri, geleneksel siber cihaz üreticileri kadar </a:t>
            </a:r>
            <a:r>
              <a:rPr lang="tr-TR" b="1" dirty="0"/>
              <a:t>siber güvenlik farkındalığına sahip değil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Varsayılan ayarlar (kullanıcı adı/şifre)</a:t>
            </a:r>
            <a:r>
              <a:rPr lang="tr-TR" dirty="0"/>
              <a:t> genellikle çok basit ve değiştirilmiyor → </a:t>
            </a:r>
            <a:r>
              <a:rPr lang="tr-TR" b="1" dirty="0"/>
              <a:t>kolay hedef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70907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8.11 Daha Az Güvenlik Hazırlığı (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Preparatıon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⚠️ Güvenlik Yerine İşlev ve Kullanılabilirlik: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Kullanıcılar ve üreticiler </a:t>
            </a:r>
            <a:r>
              <a:rPr lang="tr-TR" b="1" dirty="0"/>
              <a:t>güvenlik yerine kolay kullanım ve işlevselliğe</a:t>
            </a:r>
            <a:r>
              <a:rPr lang="tr-TR" dirty="0"/>
              <a:t> öncelik veriyor.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Aşırı güvenlik</a:t>
            </a:r>
            <a:r>
              <a:rPr lang="tr-TR" dirty="0"/>
              <a:t>, ürünü daha zor kullanılabilir hale getirdiğinden </a:t>
            </a:r>
            <a:r>
              <a:rPr lang="tr-TR" b="1" dirty="0"/>
              <a:t>tercih edilmiyor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Güvenlik için ayrılan bütçeler genellikle </a:t>
            </a:r>
            <a:r>
              <a:rPr lang="tr-TR" b="1" dirty="0"/>
              <a:t>çok sınırlı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55834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8.11 Daha Az Güvenlik Hazırlığı (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Preparatıon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🧾 Araştırma Bulguları (OEM </a:t>
            </a:r>
            <a:r>
              <a:rPr lang="tr-TR" b="1" dirty="0" err="1"/>
              <a:t>Hub</a:t>
            </a:r>
            <a:r>
              <a:rPr lang="tr-TR" b="1" dirty="0"/>
              <a:t> - </a:t>
            </a:r>
            <a:r>
              <a:rPr lang="tr-TR" b="1" dirty="0" err="1"/>
              <a:t>Bitdefender</a:t>
            </a:r>
            <a:r>
              <a:rPr lang="tr-TR" b="1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Güvenlik, ürün geliştirme sürecinde </a:t>
            </a:r>
            <a:r>
              <a:rPr lang="tr-TR" b="1" dirty="0"/>
              <a:t>ilk kesilen alanlardan biri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Piyasa ve kullanıcılar, güvenlik çözümlerini genellikle </a:t>
            </a:r>
            <a:r>
              <a:rPr lang="tr-TR" b="1" dirty="0"/>
              <a:t>performansı ve işlevselliği düşürdüğü için tercih etmiyor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429730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8.11 Daha Az Güvenlik Hazırlığı (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Preparatıon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🧍‍♂️ Kullanıcı Faktörü: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fiziksel cihazlar gibi düşünülüp </a:t>
            </a:r>
            <a:r>
              <a:rPr lang="tr-TR" b="1" dirty="0"/>
              <a:t>zayıf şekilde yönetiliyor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sistemlerdeki birçok güvenlik ihlali, </a:t>
            </a:r>
            <a:r>
              <a:rPr lang="tr-TR" b="1" dirty="0"/>
              <a:t>zayıf yapılandırmadan</a:t>
            </a:r>
            <a:r>
              <a:rPr lang="tr-TR" dirty="0"/>
              <a:t> kaynaklanıyor.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Aynı durum, </a:t>
            </a:r>
            <a:r>
              <a:rPr lang="tr-TR" b="1" dirty="0" err="1"/>
              <a:t>IoT</a:t>
            </a:r>
            <a:r>
              <a:rPr lang="tr-TR" b="1" dirty="0"/>
              <a:t> sistemlerinde daha da yaygın</a:t>
            </a:r>
            <a:r>
              <a:rPr lang="tr-TR" dirty="0"/>
              <a:t> hale gelebilir.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225296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8.11 Daha Az Güvenlik Hazırlığı (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Preparatıon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0458"/>
            <a:ext cx="10691265" cy="3798756"/>
          </a:xfrm>
        </p:spPr>
        <p:txBody>
          <a:bodyPr>
            <a:normAutofit/>
          </a:bodyPr>
          <a:lstStyle/>
          <a:p>
            <a:r>
              <a:rPr lang="tr-TR" b="1" dirty="0"/>
              <a:t>🎓 Çözüm Önerisi: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Tasarımcılar</a:t>
            </a:r>
            <a:r>
              <a:rPr lang="tr-TR" dirty="0"/>
              <a:t>, </a:t>
            </a:r>
            <a:r>
              <a:rPr lang="tr-TR" b="1" dirty="0"/>
              <a:t>kullanıcılar</a:t>
            </a:r>
            <a:r>
              <a:rPr lang="tr-TR" dirty="0"/>
              <a:t> ve </a:t>
            </a:r>
            <a:r>
              <a:rPr lang="tr-TR" b="1" dirty="0"/>
              <a:t>yöneticiler</a:t>
            </a:r>
            <a:r>
              <a:rPr lang="tr-TR" dirty="0"/>
              <a:t> için </a:t>
            </a:r>
            <a:r>
              <a:rPr lang="tr-TR" b="1" dirty="0"/>
              <a:t>güvenlik farkındalığı ve eğitimi</a:t>
            </a:r>
            <a:r>
              <a:rPr lang="tr-TR" dirty="0"/>
              <a:t> şart.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alanında etkili </a:t>
            </a:r>
            <a:r>
              <a:rPr lang="tr-TR" b="1" dirty="0"/>
              <a:t>güvenlik eğitim programları</a:t>
            </a:r>
            <a:r>
              <a:rPr lang="tr-TR" dirty="0"/>
              <a:t> ve </a:t>
            </a:r>
            <a:r>
              <a:rPr lang="tr-TR" b="1" dirty="0"/>
              <a:t>standartlar</a:t>
            </a:r>
            <a:r>
              <a:rPr lang="tr-TR" dirty="0"/>
              <a:t> geliştirilmelidir.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123628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42374"/>
          </a:xfrm>
        </p:spPr>
        <p:txBody>
          <a:bodyPr>
            <a:normAutofit fontScale="90000"/>
          </a:bodyPr>
          <a:lstStyle/>
          <a:p>
            <a:r>
              <a:rPr lang="tr-TR" dirty="0"/>
              <a:t>8.2 </a:t>
            </a:r>
            <a:r>
              <a:rPr lang="tr-TR" dirty="0" err="1"/>
              <a:t>IoT’de</a:t>
            </a:r>
            <a:r>
              <a:rPr lang="tr-TR" dirty="0"/>
              <a:t> Güven Özellikleri ve Yönetim Amaçları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64470"/>
            <a:ext cx="10691265" cy="3864744"/>
          </a:xfrm>
        </p:spPr>
        <p:txBody>
          <a:bodyPr>
            <a:normAutofit/>
          </a:bodyPr>
          <a:lstStyle/>
          <a:p>
            <a:r>
              <a:rPr lang="tr-TR" b="1" dirty="0"/>
              <a:t>🔐 Güven ile İlişkili Unsurlar: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Güvenlik</a:t>
            </a:r>
            <a:r>
              <a:rPr lang="tr-TR" dirty="0"/>
              <a:t>: Sistemin korunması ve kullanıcı emniyeti.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Mahremiyet (</a:t>
            </a:r>
            <a:r>
              <a:rPr lang="tr-TR" b="1" dirty="0" err="1"/>
              <a:t>Privacy</a:t>
            </a:r>
            <a:r>
              <a:rPr lang="tr-TR" b="1" dirty="0"/>
              <a:t>)</a:t>
            </a:r>
            <a:r>
              <a:rPr lang="tr-TR" dirty="0"/>
              <a:t>: Kullanıcının bilgilerini ne zaman ve kiminle paylaşacağını belirleme hakkı.</a:t>
            </a:r>
          </a:p>
          <a:p>
            <a:r>
              <a:rPr lang="tr-TR" b="1" dirty="0"/>
              <a:t>📊 </a:t>
            </a:r>
            <a:r>
              <a:rPr lang="tr-TR" b="1" dirty="0" err="1"/>
              <a:t>IoT’de</a:t>
            </a:r>
            <a:r>
              <a:rPr lang="tr-TR" b="1" dirty="0"/>
              <a:t> Güven Yönetimi: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Güven, farklı amaçlar için farklı bağlamlarda değerlendirilmelidir.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Bütüncül güven yönetimi için tüm özellikler dikkate alınmalıdır.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7904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8.12 </a:t>
            </a:r>
            <a:r>
              <a:rPr lang="tr-TR" dirty="0" err="1"/>
              <a:t>IoT</a:t>
            </a:r>
            <a:r>
              <a:rPr lang="tr-TR" dirty="0"/>
              <a:t> Veri Güvenliği (</a:t>
            </a:r>
            <a:r>
              <a:rPr lang="tr-TR" dirty="0" err="1"/>
              <a:t>IoT</a:t>
            </a:r>
            <a:r>
              <a:rPr lang="tr-TR" dirty="0"/>
              <a:t> Data </a:t>
            </a:r>
            <a:r>
              <a:rPr lang="tr-TR" dirty="0" err="1"/>
              <a:t>Securıty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🔐 Gizlilik ve Güvenin Önemi</a:t>
            </a:r>
          </a:p>
          <a:p>
            <a:pPr lvl="1"/>
            <a:r>
              <a:rPr lang="tr-TR" dirty="0" err="1"/>
              <a:t>IoT’nin</a:t>
            </a:r>
            <a:r>
              <a:rPr lang="tr-TR" dirty="0"/>
              <a:t> tam olarak benimsenmesi için </a:t>
            </a:r>
            <a:r>
              <a:rPr lang="tr-TR" b="1" dirty="0"/>
              <a:t>kullanıcı gizliliği korunmalı</a:t>
            </a:r>
            <a:r>
              <a:rPr lang="tr-TR" dirty="0"/>
              <a:t>.</a:t>
            </a:r>
          </a:p>
          <a:p>
            <a:pPr lvl="1"/>
            <a:r>
              <a:rPr lang="tr-TR" b="1" dirty="0"/>
              <a:t>Kişisel verilerin gizliliği</a:t>
            </a:r>
            <a:r>
              <a:rPr lang="tr-TR" dirty="0"/>
              <a:t>, kullanıcı güveni açısından </a:t>
            </a:r>
            <a:r>
              <a:rPr lang="tr-TR" b="1" dirty="0"/>
              <a:t>kritik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Farklı </a:t>
            </a:r>
            <a:r>
              <a:rPr lang="tr-TR" dirty="0" err="1"/>
              <a:t>IoT</a:t>
            </a:r>
            <a:r>
              <a:rPr lang="tr-TR" dirty="0"/>
              <a:t> cihazları arasında veri paylaşımı, </a:t>
            </a:r>
            <a:r>
              <a:rPr lang="tr-TR" b="1" dirty="0"/>
              <a:t>heterojen yapıdan dolayı</a:t>
            </a:r>
            <a:r>
              <a:rPr lang="tr-TR" dirty="0"/>
              <a:t> güven sorunları yaratabilir.</a:t>
            </a:r>
          </a:p>
          <a:p>
            <a:r>
              <a:rPr lang="tr-TR" b="1" dirty="0"/>
              <a:t>🌐 IEEE 802.15.4 Güvenlik Servisleri</a:t>
            </a:r>
          </a:p>
          <a:p>
            <a:pPr lvl="1"/>
            <a:r>
              <a:rPr lang="tr-TR" b="1" dirty="0"/>
              <a:t>Veri Doğruluğu (</a:t>
            </a:r>
            <a:r>
              <a:rPr lang="tr-TR" b="1" dirty="0" err="1"/>
              <a:t>Authenticity</a:t>
            </a:r>
            <a:r>
              <a:rPr lang="tr-TR" b="1" dirty="0"/>
              <a:t>)</a:t>
            </a:r>
            <a:endParaRPr lang="tr-TR" dirty="0"/>
          </a:p>
          <a:p>
            <a:pPr lvl="1"/>
            <a:r>
              <a:rPr lang="tr-TR" b="1" dirty="0"/>
              <a:t>Veri Gizliliği (</a:t>
            </a:r>
            <a:r>
              <a:rPr lang="tr-TR" b="1" dirty="0" err="1"/>
              <a:t>Confidentiality</a:t>
            </a:r>
            <a:r>
              <a:rPr lang="tr-TR" b="1" dirty="0"/>
              <a:t>)</a:t>
            </a:r>
            <a:endParaRPr lang="tr-TR" dirty="0"/>
          </a:p>
          <a:p>
            <a:pPr lvl="1"/>
            <a:r>
              <a:rPr lang="tr-TR" b="1" dirty="0"/>
              <a:t>Yineleme Saldırılarına Karşı Koruma (</a:t>
            </a:r>
            <a:r>
              <a:rPr lang="tr-TR" b="1" dirty="0" err="1"/>
              <a:t>Replay</a:t>
            </a:r>
            <a:r>
              <a:rPr lang="tr-TR" b="1" dirty="0"/>
              <a:t> </a:t>
            </a:r>
            <a:r>
              <a:rPr lang="tr-TR" b="1" dirty="0" err="1"/>
              <a:t>Protection</a:t>
            </a:r>
            <a:r>
              <a:rPr lang="tr-TR" b="1" dirty="0"/>
              <a:t>)</a:t>
            </a:r>
            <a:endParaRPr lang="tr-TR" dirty="0"/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8.12 </a:t>
            </a:r>
            <a:r>
              <a:rPr lang="tr-TR" dirty="0" err="1"/>
              <a:t>IoT</a:t>
            </a:r>
            <a:r>
              <a:rPr lang="tr-TR" dirty="0"/>
              <a:t> Veri Güvenliği (</a:t>
            </a:r>
            <a:r>
              <a:rPr lang="tr-TR" dirty="0" err="1"/>
              <a:t>IoT</a:t>
            </a:r>
            <a:r>
              <a:rPr lang="tr-TR" dirty="0"/>
              <a:t> Data </a:t>
            </a:r>
            <a:r>
              <a:rPr lang="tr-TR" dirty="0" err="1"/>
              <a:t>Securıty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⚠️ Protokolün Zayıf Noktaları</a:t>
            </a:r>
          </a:p>
          <a:p>
            <a:pPr lvl="1"/>
            <a:r>
              <a:rPr lang="tr-TR" dirty="0"/>
              <a:t>ACK (Onay) çerçevelerinin şifrelenmemesi</a:t>
            </a:r>
          </a:p>
          <a:p>
            <a:pPr lvl="1"/>
            <a:r>
              <a:rPr lang="tr-TR" dirty="0"/>
              <a:t>Zaman sayacı kullanılmaması</a:t>
            </a:r>
          </a:p>
          <a:p>
            <a:pPr lvl="1"/>
            <a:r>
              <a:rPr lang="tr-TR" dirty="0"/>
              <a:t>Güvenlik seviyesinin NULL olması</a:t>
            </a:r>
            <a:br>
              <a:rPr lang="tr-TR" dirty="0"/>
            </a:br>
            <a:r>
              <a:rPr lang="tr-TR" dirty="0"/>
              <a:t>➡️ Sonuç: Saldırganlar çerçeveleri taklit ederek veri kaybına yol açabilir.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164268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8.13 </a:t>
            </a:r>
            <a:r>
              <a:rPr lang="en-US" dirty="0"/>
              <a:t>IoT Veri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ğ</a:t>
            </a:r>
            <a:r>
              <a:rPr lang="tr-TR" dirty="0"/>
              <a:t>i</a:t>
            </a:r>
            <a:r>
              <a:rPr lang="en-US" dirty="0"/>
              <a:t>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  <a:r>
              <a:rPr lang="en-US" dirty="0"/>
              <a:t> (Architecture of IoT Data Security)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🛰️ Sensör Düğümleri (Sensor </a:t>
            </a:r>
            <a:r>
              <a:rPr lang="tr-TR" b="1" dirty="0" err="1"/>
              <a:t>Nodes</a:t>
            </a:r>
            <a:r>
              <a:rPr lang="tr-TR" b="1" dirty="0"/>
              <a:t>)</a:t>
            </a:r>
          </a:p>
          <a:p>
            <a:pPr lvl="1"/>
            <a:r>
              <a:rPr lang="tr-TR" b="1" dirty="0"/>
              <a:t>Karmaşık ortamlarda çalışırlar</a:t>
            </a:r>
            <a:r>
              <a:rPr lang="tr-TR" dirty="0"/>
              <a:t>, fiziksel müdahaleye açıktırlar.</a:t>
            </a:r>
          </a:p>
          <a:p>
            <a:pPr lvl="1"/>
            <a:r>
              <a:rPr lang="tr-TR" dirty="0"/>
              <a:t>Enerji sınırlı olduğundan </a:t>
            </a:r>
            <a:r>
              <a:rPr lang="tr-TR" b="1" dirty="0"/>
              <a:t>karmaşık güvenlik mekanizmaları kullanılamaz</a:t>
            </a:r>
            <a:r>
              <a:rPr lang="tr-TR" dirty="0"/>
              <a:t>.</a:t>
            </a:r>
          </a:p>
          <a:p>
            <a:r>
              <a:rPr lang="tr-TR" b="1" dirty="0"/>
              <a:t>🌐 Ağ Katmanı</a:t>
            </a:r>
          </a:p>
          <a:p>
            <a:pPr lvl="1"/>
            <a:r>
              <a:rPr lang="tr-TR" b="1" dirty="0"/>
              <a:t>Çekirdek Ağ</a:t>
            </a:r>
            <a:r>
              <a:rPr lang="tr-TR" dirty="0"/>
              <a:t> + </a:t>
            </a:r>
            <a:r>
              <a:rPr lang="tr-TR" b="1" dirty="0"/>
              <a:t>İletim Ağı</a:t>
            </a:r>
            <a:r>
              <a:rPr lang="tr-TR" dirty="0"/>
              <a:t> şeklinde ikiye ayrılır.</a:t>
            </a:r>
          </a:p>
          <a:p>
            <a:pPr lvl="1"/>
            <a:r>
              <a:rPr lang="tr-TR" b="1" dirty="0"/>
              <a:t>Büyük veri hacmi</a:t>
            </a:r>
            <a:r>
              <a:rPr lang="tr-TR" dirty="0"/>
              <a:t>, </a:t>
            </a:r>
            <a:r>
              <a:rPr lang="tr-TR" b="1" dirty="0"/>
              <a:t>Hizmet Reddi (</a:t>
            </a:r>
            <a:r>
              <a:rPr lang="tr-TR" b="1" dirty="0" err="1"/>
              <a:t>DoS</a:t>
            </a:r>
            <a:r>
              <a:rPr lang="tr-TR" b="1" dirty="0"/>
              <a:t>)</a:t>
            </a:r>
            <a:r>
              <a:rPr lang="tr-TR" dirty="0"/>
              <a:t> saldırılarına açık hale getirir.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899305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8.13 </a:t>
            </a:r>
            <a:r>
              <a:rPr lang="en-US" dirty="0"/>
              <a:t>IoT Veri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ğ</a:t>
            </a:r>
            <a:r>
              <a:rPr lang="tr-TR" dirty="0"/>
              <a:t>i</a:t>
            </a:r>
            <a:r>
              <a:rPr lang="en-US" dirty="0"/>
              <a:t>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  <a:r>
              <a:rPr lang="en-US" dirty="0"/>
              <a:t> (Architecture of IoT Data Security)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🧠 Destek (</a:t>
            </a:r>
            <a:r>
              <a:rPr lang="tr-TR" b="1" dirty="0" err="1"/>
              <a:t>Support</a:t>
            </a:r>
            <a:r>
              <a:rPr lang="tr-TR" b="1" dirty="0"/>
              <a:t>) ve Uygulama Katmanı</a:t>
            </a:r>
          </a:p>
          <a:p>
            <a:pPr lvl="1"/>
            <a:r>
              <a:rPr lang="tr-TR" dirty="0"/>
              <a:t>Aynı anda </a:t>
            </a:r>
            <a:r>
              <a:rPr lang="tr-TR" b="1" dirty="0"/>
              <a:t>çoklu istekleri</a:t>
            </a:r>
            <a:r>
              <a:rPr lang="tr-TR" dirty="0"/>
              <a:t> işler.</a:t>
            </a:r>
          </a:p>
          <a:p>
            <a:pPr lvl="1"/>
            <a:r>
              <a:rPr lang="tr-TR" b="1" dirty="0"/>
              <a:t>Zeki veri işleme</a:t>
            </a:r>
            <a:r>
              <a:rPr lang="tr-TR" dirty="0"/>
              <a:t>, karar verme ve </a:t>
            </a:r>
            <a:r>
              <a:rPr lang="tr-TR" dirty="0" err="1"/>
              <a:t>veritabanı</a:t>
            </a:r>
            <a:r>
              <a:rPr lang="tr-TR" dirty="0"/>
              <a:t> güvenliği sağlar.</a:t>
            </a:r>
          </a:p>
          <a:p>
            <a:pPr lvl="1"/>
            <a:r>
              <a:rPr lang="tr-TR" b="1" dirty="0"/>
              <a:t>Kullanıcıya uygulama hizmeti sunar</a:t>
            </a:r>
            <a:r>
              <a:rPr lang="tr-TR" dirty="0"/>
              <a:t>, ancak:</a:t>
            </a:r>
          </a:p>
          <a:p>
            <a:pPr marL="1200150" lvl="2" indent="-285750"/>
            <a:r>
              <a:rPr lang="tr-TR" b="1" dirty="0"/>
              <a:t>Konum ve kişisel veri gizliliği riski taşır</a:t>
            </a:r>
            <a:endParaRPr lang="tr-TR" dirty="0"/>
          </a:p>
          <a:p>
            <a:pPr marL="1200150" lvl="2" indent="-285750"/>
            <a:r>
              <a:rPr lang="tr-TR" dirty="0"/>
              <a:t>Konum verisinin sızması → </a:t>
            </a:r>
            <a:r>
              <a:rPr lang="tr-TR" b="1" dirty="0"/>
              <a:t>kişisel güvenliğe tehdit</a:t>
            </a:r>
            <a:r>
              <a:rPr lang="tr-TR" dirty="0"/>
              <a:t> olabilir</a:t>
            </a:r>
          </a:p>
          <a:p>
            <a:pPr marL="1200150" lvl="2" indent="-285750"/>
            <a:r>
              <a:rPr lang="tr-TR" dirty="0"/>
              <a:t>Ev adresi gibi bilgiler → </a:t>
            </a:r>
            <a:r>
              <a:rPr lang="tr-TR" b="1" dirty="0"/>
              <a:t>spam ya da fiziksel tehdit</a:t>
            </a:r>
            <a:r>
              <a:rPr lang="tr-TR" dirty="0"/>
              <a:t> oluşturabilir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391370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8.13 </a:t>
            </a:r>
            <a:r>
              <a:rPr lang="en-US" dirty="0"/>
              <a:t>IoT Veri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ğ</a:t>
            </a:r>
            <a:r>
              <a:rPr lang="tr-TR" dirty="0"/>
              <a:t>i</a:t>
            </a:r>
            <a:r>
              <a:rPr lang="en-US" dirty="0"/>
              <a:t>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  <a:r>
              <a:rPr lang="en-US" dirty="0"/>
              <a:t> (Architecture of IoT Data Security)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🔍 Kültürel Farklılıklar ve Gizlilik</a:t>
            </a:r>
          </a:p>
          <a:p>
            <a:pPr lvl="1"/>
            <a:r>
              <a:rPr lang="tr-TR" dirty="0"/>
              <a:t>Gizliliğin kapsamı kültürden kültüre farklılık gösterir.</a:t>
            </a:r>
          </a:p>
          <a:p>
            <a:pPr lvl="1"/>
            <a:r>
              <a:rPr lang="tr-TR" dirty="0"/>
              <a:t>Genel olarak:</a:t>
            </a:r>
          </a:p>
          <a:p>
            <a:pPr marL="1200150" lvl="2" indent="-285750"/>
            <a:r>
              <a:rPr lang="tr-TR" b="1" dirty="0"/>
              <a:t>Kişisel bilgiler</a:t>
            </a:r>
            <a:endParaRPr lang="tr-TR" dirty="0"/>
          </a:p>
          <a:p>
            <a:pPr marL="1200150" lvl="2" indent="-285750"/>
            <a:r>
              <a:rPr lang="tr-TR" b="1" dirty="0"/>
              <a:t>Sağlık durumu</a:t>
            </a:r>
            <a:endParaRPr lang="tr-TR" dirty="0"/>
          </a:p>
          <a:p>
            <a:pPr marL="1200150" lvl="2" indent="-285750"/>
            <a:r>
              <a:rPr lang="tr-TR" b="1" dirty="0"/>
              <a:t>Mülkiyet bilgileri</a:t>
            </a:r>
            <a:r>
              <a:rPr lang="tr-TR" dirty="0"/>
              <a:t> gibi unsurlar gizliliğe dahildir.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822826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8.14 </a:t>
            </a:r>
            <a:r>
              <a:rPr lang="tr-TR" dirty="0" err="1"/>
              <a:t>IoT’nin</a:t>
            </a:r>
            <a:r>
              <a:rPr lang="tr-TR" dirty="0"/>
              <a:t> Veri Güvenliği Teknolojileri (</a:t>
            </a:r>
            <a:r>
              <a:rPr lang="tr-TR" dirty="0" err="1"/>
              <a:t>IoT’s</a:t>
            </a:r>
            <a:r>
              <a:rPr lang="tr-TR" dirty="0"/>
              <a:t> Data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Technologıes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🔒 Ağ Güvenliği ve Gizliliğin Rolü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IoT'nin</a:t>
            </a:r>
            <a:r>
              <a:rPr lang="tr-TR" dirty="0"/>
              <a:t> </a:t>
            </a:r>
            <a:r>
              <a:rPr lang="tr-TR" b="1" dirty="0"/>
              <a:t>yaygınlaşabilmesi için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Ağ iletişiminin güvenliği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Kullanıcı gizliliğinin korunması</a:t>
            </a:r>
            <a:r>
              <a:rPr lang="tr-TR" dirty="0"/>
              <a:t> şarttır.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Güvenli olmayan bir sistem, </a:t>
            </a:r>
            <a:r>
              <a:rPr lang="tr-TR" dirty="0" err="1"/>
              <a:t>IoT’nin</a:t>
            </a:r>
            <a:r>
              <a:rPr lang="tr-TR" dirty="0"/>
              <a:t> günlük hayata entegre olmasını </a:t>
            </a:r>
            <a:r>
              <a:rPr lang="tr-TR" b="1" dirty="0"/>
              <a:t>zorlaştırır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Uygulama protokollerinin güvenliği</a:t>
            </a:r>
            <a:r>
              <a:rPr lang="tr-TR" dirty="0"/>
              <a:t>, </a:t>
            </a:r>
            <a:r>
              <a:rPr lang="tr-TR" dirty="0" err="1"/>
              <a:t>IoT’nin</a:t>
            </a:r>
            <a:r>
              <a:rPr lang="tr-TR" dirty="0"/>
              <a:t> gelişiminde </a:t>
            </a:r>
            <a:r>
              <a:rPr lang="tr-TR" b="1" dirty="0"/>
              <a:t>kilit rol</a:t>
            </a:r>
            <a:r>
              <a:rPr lang="tr-TR" dirty="0"/>
              <a:t> oynar.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53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8.14 </a:t>
            </a:r>
            <a:r>
              <a:rPr lang="tr-TR" dirty="0" err="1"/>
              <a:t>IoT’nin</a:t>
            </a:r>
            <a:r>
              <a:rPr lang="tr-TR" dirty="0"/>
              <a:t> Veri Güvenliği Teknolojileri (</a:t>
            </a:r>
            <a:r>
              <a:rPr lang="tr-TR" dirty="0" err="1"/>
              <a:t>IoT’s</a:t>
            </a:r>
            <a:r>
              <a:rPr lang="tr-TR" dirty="0"/>
              <a:t> Data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Technologıes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🧠 Akıllı Servis Güvenlik Uygulama Protokolü (ISSAP)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USPIOT</a:t>
            </a:r>
            <a:r>
              <a:rPr lang="tr-TR" dirty="0"/>
              <a:t> platformunu temel alır.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Amaç: </a:t>
            </a:r>
            <a:r>
              <a:rPr lang="tr-TR" b="1" dirty="0"/>
              <a:t>İstemci–sunucu</a:t>
            </a:r>
            <a:r>
              <a:rPr lang="tr-TR" dirty="0"/>
              <a:t> tabanlı güvenli iletişim altyapısı kurmak.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Heterojen cihazlar</a:t>
            </a:r>
            <a:r>
              <a:rPr lang="tr-TR" dirty="0"/>
              <a:t> arası veri işleme ve iletişim </a:t>
            </a:r>
            <a:r>
              <a:rPr lang="tr-TR" b="1" dirty="0"/>
              <a:t>standartlaştırılmış veri formatları</a:t>
            </a:r>
            <a:r>
              <a:rPr lang="tr-TR" dirty="0"/>
              <a:t> ile sağlanır.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Farklı sistem arayüzleri arasında </a:t>
            </a:r>
            <a:r>
              <a:rPr lang="tr-TR" b="1" dirty="0"/>
              <a:t>verimli etkileşim</a:t>
            </a:r>
            <a:r>
              <a:rPr lang="tr-TR" dirty="0"/>
              <a:t> hedeflenir.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91149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8.14 </a:t>
            </a:r>
            <a:r>
              <a:rPr lang="tr-TR" dirty="0" err="1"/>
              <a:t>IoT’nin</a:t>
            </a:r>
            <a:r>
              <a:rPr lang="tr-TR" dirty="0"/>
              <a:t> Veri Güvenliği Teknolojileri (</a:t>
            </a:r>
            <a:r>
              <a:rPr lang="tr-TR" dirty="0" err="1"/>
              <a:t>IoT’s</a:t>
            </a:r>
            <a:r>
              <a:rPr lang="tr-TR" dirty="0"/>
              <a:t> Data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Technologıes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🌐 Açık USPIOT İş Platformu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Kullanıcılara </a:t>
            </a:r>
            <a:r>
              <a:rPr lang="tr-TR" b="1" dirty="0"/>
              <a:t>şeffaf bir şekilde</a:t>
            </a:r>
            <a:r>
              <a:rPr lang="tr-TR" dirty="0"/>
              <a:t> kaliteli servis (</a:t>
            </a:r>
            <a:r>
              <a:rPr lang="tr-TR" dirty="0" err="1"/>
              <a:t>QoS</a:t>
            </a:r>
            <a:r>
              <a:rPr lang="tr-TR" dirty="0"/>
              <a:t>) garantisi sunar.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Akıllı iş uygulamaları</a:t>
            </a:r>
            <a:r>
              <a:rPr lang="tr-TR" dirty="0"/>
              <a:t> için güvenli temel oluşturur.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450003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61228"/>
          </a:xfrm>
        </p:spPr>
        <p:txBody>
          <a:bodyPr>
            <a:normAutofit fontScale="90000"/>
          </a:bodyPr>
          <a:lstStyle/>
          <a:p>
            <a:r>
              <a:rPr lang="tr-TR" dirty="0"/>
              <a:t>8.14 </a:t>
            </a:r>
            <a:r>
              <a:rPr lang="tr-TR" dirty="0" err="1"/>
              <a:t>IoT’nin</a:t>
            </a:r>
            <a:r>
              <a:rPr lang="tr-TR" dirty="0"/>
              <a:t> Veri Güvenliği Teknolojileri (</a:t>
            </a:r>
            <a:r>
              <a:rPr lang="tr-TR" dirty="0" err="1"/>
              <a:t>IoT’s</a:t>
            </a:r>
            <a:r>
              <a:rPr lang="tr-TR" dirty="0"/>
              <a:t> Data </a:t>
            </a:r>
            <a:r>
              <a:rPr lang="tr-TR" dirty="0" err="1"/>
              <a:t>Securıty</a:t>
            </a:r>
            <a:r>
              <a:rPr lang="tr-TR" dirty="0"/>
              <a:t> </a:t>
            </a:r>
            <a:r>
              <a:rPr lang="tr-TR" dirty="0" err="1"/>
              <a:t>Technologıes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🧩 TLV (</a:t>
            </a:r>
            <a:r>
              <a:rPr lang="tr-TR" b="1" dirty="0" err="1"/>
              <a:t>Tag</a:t>
            </a:r>
            <a:r>
              <a:rPr lang="tr-TR" b="1" dirty="0"/>
              <a:t>-</a:t>
            </a:r>
            <a:r>
              <a:rPr lang="tr-TR" b="1" dirty="0" err="1"/>
              <a:t>Length</a:t>
            </a:r>
            <a:r>
              <a:rPr lang="tr-TR" b="1" dirty="0"/>
              <a:t>-Value) Kodlama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 paketlerini</a:t>
            </a:r>
            <a:r>
              <a:rPr lang="tr-TR" dirty="0"/>
              <a:t> tanımlamak için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paket: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Etiket (</a:t>
            </a:r>
            <a:r>
              <a:rPr lang="tr-TR" b="1" dirty="0" err="1"/>
              <a:t>Tag</a:t>
            </a:r>
            <a:r>
              <a:rPr lang="tr-TR" b="1" dirty="0"/>
              <a:t>)</a:t>
            </a:r>
            <a:r>
              <a:rPr lang="tr-TR" dirty="0"/>
              <a:t> – veri türünü belirtir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Uzunluk (</a:t>
            </a:r>
            <a:r>
              <a:rPr lang="tr-TR" b="1" dirty="0" err="1"/>
              <a:t>Length</a:t>
            </a:r>
            <a:r>
              <a:rPr lang="tr-TR" b="1" dirty="0"/>
              <a:t>)</a:t>
            </a:r>
            <a:r>
              <a:rPr lang="tr-TR" dirty="0"/>
              <a:t> – veri uzunluğunu belirtir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Değer (Value)</a:t>
            </a:r>
            <a:r>
              <a:rPr lang="tr-TR" dirty="0"/>
              <a:t> – gerçek veri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Kodlama</a:t>
            </a:r>
            <a:r>
              <a:rPr lang="tr-TR" dirty="0"/>
              <a:t> ve </a:t>
            </a:r>
            <a:r>
              <a:rPr lang="tr-TR" b="1" dirty="0"/>
              <a:t>çözümleme (</a:t>
            </a:r>
            <a:r>
              <a:rPr lang="tr-TR" b="1" dirty="0" err="1"/>
              <a:t>decoding</a:t>
            </a:r>
            <a:r>
              <a:rPr lang="tr-TR" b="1" dirty="0"/>
              <a:t>)</a:t>
            </a:r>
            <a:r>
              <a:rPr lang="tr-TR" dirty="0"/>
              <a:t> işlemleriyle veri güvenli şekilde iletilir.</a:t>
            </a:r>
          </a:p>
          <a:p>
            <a:pPr lvl="1"/>
            <a:endParaRPr lang="tr-TR" sz="1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131058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 fontScale="90000"/>
          </a:bodyPr>
          <a:lstStyle/>
          <a:p>
            <a:r>
              <a:rPr lang="tr-TR" dirty="0"/>
              <a:t>8.15 Veri Minimizasyonu (Data </a:t>
            </a:r>
            <a:r>
              <a:rPr lang="tr-TR" dirty="0" err="1"/>
              <a:t>Mınımızatıon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📉 </a:t>
            </a:r>
            <a:r>
              <a:rPr lang="tr-TR" b="1" dirty="0">
                <a:cs typeface="Times New Roman" panose="02020603050405020304" pitchFamily="18" charset="0"/>
              </a:rPr>
              <a:t>Veri Minimizasyonu Nedir?</a:t>
            </a:r>
          </a:p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- Kurumların </a:t>
            </a:r>
            <a:r>
              <a:rPr lang="tr-TR" b="1" dirty="0">
                <a:cs typeface="Times New Roman" panose="02020603050405020304" pitchFamily="18" charset="0"/>
              </a:rPr>
              <a:t>veri güvenliği ve gizliliği </a:t>
            </a:r>
            <a:r>
              <a:rPr lang="tr-TR" dirty="0">
                <a:cs typeface="Times New Roman" panose="02020603050405020304" pitchFamily="18" charset="0"/>
              </a:rPr>
              <a:t>için kullandığı bir stratejidir.</a:t>
            </a:r>
          </a:p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- Temel ilke: </a:t>
            </a:r>
            <a:r>
              <a:rPr lang="tr-TR" b="1" dirty="0">
                <a:cs typeface="Times New Roman" panose="02020603050405020304" pitchFamily="18" charset="0"/>
              </a:rPr>
              <a:t>Gerektiğinden fazla veri toplama</a:t>
            </a:r>
            <a:r>
              <a:rPr lang="tr-TR" dirty="0"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400425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38679"/>
          </a:xfrm>
        </p:spPr>
        <p:txBody>
          <a:bodyPr>
            <a:normAutofit fontScale="90000"/>
          </a:bodyPr>
          <a:lstStyle/>
          <a:p>
            <a:r>
              <a:rPr lang="tr-TR" dirty="0"/>
              <a:t>8.2 </a:t>
            </a:r>
            <a:r>
              <a:rPr lang="tr-TR" dirty="0" err="1"/>
              <a:t>IoT’de</a:t>
            </a:r>
            <a:r>
              <a:rPr lang="tr-TR" dirty="0"/>
              <a:t> Güven Özellikleri ve Yönetim Amaçları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3845890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🏷️ Güvenin Özellikleri: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Nesnel Özellikler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Cihazın güvenliği, güvenilirliği, geçmiş performansa dayalı itibarı.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Öznel Özellikler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Dürüstlük, iyilik, güvenilirlik, güvenme isteği.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Politikalar/Kriterler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Güven kararlarını etkileyen açık kurallar.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Bağlam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Amaç, ortam (zaman, konum, cihaz tipi), risk seviyesi.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55935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 fontScale="90000"/>
          </a:bodyPr>
          <a:lstStyle/>
          <a:p>
            <a:r>
              <a:rPr lang="tr-TR" dirty="0"/>
              <a:t>8.15 Veri Minimizasyonu (Data </a:t>
            </a:r>
            <a:r>
              <a:rPr lang="tr-TR" dirty="0" err="1"/>
              <a:t>Mınımızatıon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>
                <a:cs typeface="Times New Roman" panose="02020603050405020304" pitchFamily="18" charset="0"/>
              </a:rPr>
              <a:t>🛡️ Güvenlik ve Gizlilik Açısından Önemi</a:t>
            </a:r>
          </a:p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- Sadece belirli bir amaç için gerekli olan veriler toplanmalı.</a:t>
            </a:r>
          </a:p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- Gerekli süre dolduğunda veriler güvenli bir şekilde imha edilmeli.</a:t>
            </a:r>
          </a:p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- Gereksiz büyük veri havuzları, veri ihlali riskini artırır.</a:t>
            </a:r>
          </a:p>
          <a:p>
            <a:pPr marL="0" indent="0">
              <a:buNone/>
            </a:pPr>
            <a:endParaRPr lang="tr-TR" dirty="0"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560090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93873"/>
          </a:xfrm>
        </p:spPr>
        <p:txBody>
          <a:bodyPr>
            <a:normAutofit fontScale="90000"/>
          </a:bodyPr>
          <a:lstStyle/>
          <a:p>
            <a:r>
              <a:rPr lang="tr-TR" dirty="0"/>
              <a:t>8.15 Veri Minimizasyonu (Data </a:t>
            </a:r>
            <a:r>
              <a:rPr lang="tr-TR" dirty="0" err="1"/>
              <a:t>Mınımızatıon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📁 </a:t>
            </a:r>
            <a:r>
              <a:rPr lang="tr-TR" b="1" dirty="0">
                <a:cs typeface="Times New Roman" panose="02020603050405020304" pitchFamily="18" charset="0"/>
              </a:rPr>
              <a:t>Uygulama Önerileri- </a:t>
            </a:r>
          </a:p>
          <a:p>
            <a:pPr marL="457200" lvl="1" indent="0">
              <a:buNone/>
            </a:pPr>
            <a:r>
              <a:rPr lang="tr-TR" b="1" dirty="0">
                <a:cs typeface="Times New Roman" panose="02020603050405020304" pitchFamily="18" charset="0"/>
              </a:rPr>
              <a:t>Veri toplarken:</a:t>
            </a:r>
          </a:p>
          <a:p>
            <a:pPr marL="457200" lvl="1" indent="0">
              <a:buNone/>
            </a:pPr>
            <a:r>
              <a:rPr lang="tr-TR" dirty="0">
                <a:cs typeface="Times New Roman" panose="02020603050405020304" pitchFamily="18" charset="0"/>
              </a:rPr>
              <a:t>  - Amaç belirlenmeli</a:t>
            </a:r>
          </a:p>
          <a:p>
            <a:pPr marL="457200" lvl="1" indent="0">
              <a:buNone/>
            </a:pPr>
            <a:r>
              <a:rPr lang="tr-TR" dirty="0">
                <a:cs typeface="Times New Roman" panose="02020603050405020304" pitchFamily="18" charset="0"/>
              </a:rPr>
              <a:t>  - Minimum veri alınmalı</a:t>
            </a:r>
          </a:p>
          <a:p>
            <a:pPr marL="457200" lvl="1" indent="0">
              <a:buNone/>
            </a:pPr>
            <a:r>
              <a:rPr lang="tr-TR" dirty="0">
                <a:cs typeface="Times New Roman" panose="02020603050405020304" pitchFamily="18" charset="0"/>
              </a:rPr>
              <a:t>  - Süre dolduğunda silme politikası uygulanmalı</a:t>
            </a:r>
          </a:p>
          <a:p>
            <a:pPr marL="0" indent="0">
              <a:buNone/>
            </a:pPr>
            <a:r>
              <a:rPr lang="tr-TR" dirty="0">
                <a:cs typeface="Times New Roman" panose="02020603050405020304" pitchFamily="18" charset="0"/>
              </a:rPr>
              <a:t>- Örnek: Bir </a:t>
            </a:r>
            <a:r>
              <a:rPr lang="tr-TR" dirty="0" err="1">
                <a:cs typeface="Times New Roman" panose="02020603050405020304" pitchFamily="18" charset="0"/>
              </a:rPr>
              <a:t>IoT</a:t>
            </a:r>
            <a:r>
              <a:rPr lang="tr-TR" dirty="0">
                <a:cs typeface="Times New Roman" panose="02020603050405020304" pitchFamily="18" charset="0"/>
              </a:rPr>
              <a:t> cihazı kullanıcı lokasyonuna ihtiyaç duyuyorsa, sadece geçici ve gerekli süre boyunca lokasyon verisi tutulmalı.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58808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8.16 Güvenlik Duvarı (</a:t>
            </a:r>
            <a:r>
              <a:rPr lang="tr-TR" sz="3600" dirty="0" err="1"/>
              <a:t>Fırewall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🧱 Güvenlik Duvarı Nedir?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İlk savunma hattı</a:t>
            </a:r>
            <a:r>
              <a:rPr lang="tr-TR" dirty="0"/>
              <a:t> olarak ağ giriş noktalarını korur.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IP adresi</a:t>
            </a:r>
            <a:r>
              <a:rPr lang="tr-TR" dirty="0"/>
              <a:t>, </a:t>
            </a:r>
            <a:r>
              <a:rPr lang="tr-TR" b="1" dirty="0"/>
              <a:t>port</a:t>
            </a:r>
            <a:r>
              <a:rPr lang="tr-TR" dirty="0"/>
              <a:t> ve </a:t>
            </a:r>
            <a:r>
              <a:rPr lang="tr-TR" b="1" dirty="0"/>
              <a:t>protokol</a:t>
            </a:r>
            <a:r>
              <a:rPr lang="tr-TR" dirty="0"/>
              <a:t> bazlı erişim kontrolü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 trafiği, </a:t>
            </a:r>
            <a:r>
              <a:rPr lang="tr-TR" b="1" dirty="0"/>
              <a:t>önceden tanımlanmış kurallara göre</a:t>
            </a:r>
            <a:r>
              <a:rPr lang="tr-TR" dirty="0"/>
              <a:t> kabul eder veya reddeder.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3831955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8.16 Güvenlik Duvarı (</a:t>
            </a:r>
            <a:r>
              <a:rPr lang="tr-TR" sz="3600" dirty="0" err="1"/>
              <a:t>Fırewall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🔐 </a:t>
            </a:r>
            <a:r>
              <a:rPr lang="tr-TR" b="1" dirty="0" err="1"/>
              <a:t>IoT</a:t>
            </a:r>
            <a:r>
              <a:rPr lang="tr-TR" b="1" dirty="0"/>
              <a:t> Cihazlarında Neden Gereklidir?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Gömülü sistemler, standart dışı ve özel protokoller kullanır.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cihazlar için </a:t>
            </a:r>
            <a:r>
              <a:rPr lang="tr-TR" b="1" dirty="0"/>
              <a:t>özel veri filtreleme</a:t>
            </a:r>
            <a:r>
              <a:rPr lang="tr-TR" dirty="0"/>
              <a:t> yapılmalıdır.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Amaç: Cihazı durdurabilecek kötü amaçlı veriyi engellemek.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36256704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8.16 Güvenlik Duvarı (</a:t>
            </a:r>
            <a:r>
              <a:rPr lang="tr-TR" sz="3600" dirty="0" err="1"/>
              <a:t>Fırewall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🧠 Geleneksel Güvenlik Duvarlarının Sınırlamaları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İç saldırıları</a:t>
            </a:r>
            <a:r>
              <a:rPr lang="tr-TR" dirty="0"/>
              <a:t> (</a:t>
            </a:r>
            <a:r>
              <a:rPr lang="tr-TR" dirty="0" err="1"/>
              <a:t>insider</a:t>
            </a:r>
            <a:r>
              <a:rPr lang="tr-TR" dirty="0"/>
              <a:t> </a:t>
            </a:r>
            <a:r>
              <a:rPr lang="tr-TR" dirty="0" err="1"/>
              <a:t>attack</a:t>
            </a:r>
            <a:r>
              <a:rPr lang="tr-TR" dirty="0"/>
              <a:t>) tespit edemezler.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DoS</a:t>
            </a:r>
            <a:r>
              <a:rPr lang="tr-TR" b="1" dirty="0"/>
              <a:t>/</a:t>
            </a:r>
            <a:r>
              <a:rPr lang="tr-TR" b="1" dirty="0" err="1"/>
              <a:t>DDoS</a:t>
            </a:r>
            <a:r>
              <a:rPr lang="tr-TR" b="1" dirty="0"/>
              <a:t> saldırılarını</a:t>
            </a:r>
            <a:r>
              <a:rPr lang="tr-TR" dirty="0"/>
              <a:t> ayırt etmekte zorlanırlar.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Örn</a:t>
            </a:r>
            <a:r>
              <a:rPr lang="tr-TR" dirty="0"/>
              <a:t>: Web portu (80) üzerinden gelen saldırı, normal trafik gibi algılanabilir.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yüzden </a:t>
            </a:r>
            <a:r>
              <a:rPr lang="tr-TR" dirty="0" err="1"/>
              <a:t>IoT</a:t>
            </a:r>
            <a:r>
              <a:rPr lang="tr-TR" dirty="0"/>
              <a:t> cihazlarında daha derinlemesine ve </a:t>
            </a:r>
            <a:r>
              <a:rPr lang="tr-TR" b="1" dirty="0"/>
              <a:t>protokol bazlı filtreleme</a:t>
            </a:r>
            <a:r>
              <a:rPr lang="tr-TR" dirty="0"/>
              <a:t> gereklidir.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589123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8.16 Güvenlik Duvarı (</a:t>
            </a:r>
            <a:r>
              <a:rPr lang="tr-TR" sz="3600" dirty="0" err="1"/>
              <a:t>Fırewall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🖧 Güvenlik Duvarı Yerleşimi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Genellikle </a:t>
            </a:r>
            <a:r>
              <a:rPr lang="tr-TR" b="1" dirty="0"/>
              <a:t>sunucu giriş noktasında</a:t>
            </a:r>
            <a:r>
              <a:rPr lang="tr-TR" dirty="0"/>
              <a:t> konumlandırılır.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Ağın kenarında çalışır ve paketleri inceler.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106262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8.17 </a:t>
            </a:r>
            <a:r>
              <a:rPr lang="tr-TR" sz="3600" dirty="0" err="1"/>
              <a:t>IoT’de</a:t>
            </a:r>
            <a:r>
              <a:rPr lang="tr-TR" sz="3600" dirty="0"/>
              <a:t> Adli Bilişim (</a:t>
            </a:r>
            <a:r>
              <a:rPr lang="tr-TR" sz="3600" dirty="0" err="1"/>
              <a:t>Forensıcs</a:t>
            </a:r>
            <a:r>
              <a:rPr lang="tr-TR" sz="3600" dirty="0"/>
              <a:t> </a:t>
            </a:r>
            <a:r>
              <a:rPr lang="tr-TR" sz="3600" dirty="0" err="1"/>
              <a:t>ın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🔍 </a:t>
            </a:r>
            <a:r>
              <a:rPr lang="tr-TR" b="1" dirty="0" err="1"/>
              <a:t>IoT</a:t>
            </a:r>
            <a:r>
              <a:rPr lang="tr-TR" b="1" dirty="0"/>
              <a:t> Suçları Nelerdir?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cihazları, hizmetleri veya iletişim kanalları: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Suçun nesnesi</a:t>
            </a:r>
            <a:r>
              <a:rPr lang="tr-TR" dirty="0"/>
              <a:t>, </a:t>
            </a:r>
            <a:r>
              <a:rPr lang="tr-TR" b="1" dirty="0"/>
              <a:t>aracı</a:t>
            </a:r>
            <a:r>
              <a:rPr lang="tr-TR" dirty="0"/>
              <a:t> veya </a:t>
            </a:r>
            <a:r>
              <a:rPr lang="tr-TR" b="1" dirty="0"/>
              <a:t>hedefi</a:t>
            </a:r>
            <a:r>
              <a:rPr lang="tr-TR" dirty="0"/>
              <a:t>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tür durumlar, </a:t>
            </a:r>
            <a:r>
              <a:rPr lang="tr-TR" b="1" dirty="0"/>
              <a:t>bilgisayar suçları</a:t>
            </a:r>
            <a:r>
              <a:rPr lang="tr-TR" dirty="0"/>
              <a:t> ve </a:t>
            </a:r>
            <a:r>
              <a:rPr lang="tr-TR" b="1" dirty="0"/>
              <a:t>bulut suçları</a:t>
            </a:r>
            <a:r>
              <a:rPr lang="tr-TR" dirty="0"/>
              <a:t> kapsamında değerlendirilir.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40261309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8.17 </a:t>
            </a:r>
            <a:r>
              <a:rPr lang="tr-TR" sz="3600" dirty="0" err="1"/>
              <a:t>IoT’de</a:t>
            </a:r>
            <a:r>
              <a:rPr lang="tr-TR" sz="3600" dirty="0"/>
              <a:t> Adli Bilişim (</a:t>
            </a:r>
            <a:r>
              <a:rPr lang="tr-TR" sz="3600" dirty="0" err="1"/>
              <a:t>Forensıcs</a:t>
            </a:r>
            <a:r>
              <a:rPr lang="tr-TR" sz="3600" dirty="0"/>
              <a:t> </a:t>
            </a:r>
            <a:r>
              <a:rPr lang="tr-TR" sz="3600" dirty="0" err="1"/>
              <a:t>ın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🧪 Neden Adli Bilişim Gereklidir?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Olayların aydınlatılması için </a:t>
            </a:r>
            <a:r>
              <a:rPr lang="tr-TR" b="1" dirty="0"/>
              <a:t>dijital adli analiz yöntemleri</a:t>
            </a:r>
            <a:r>
              <a:rPr lang="tr-TR" dirty="0"/>
              <a:t> uygulanmalıdır.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Amaç: Olayların </a:t>
            </a:r>
            <a:r>
              <a:rPr lang="tr-TR" b="1" dirty="0"/>
              <a:t>kanıtlarını toplamak</a:t>
            </a:r>
            <a:r>
              <a:rPr lang="tr-TR" dirty="0"/>
              <a:t>, </a:t>
            </a:r>
            <a:r>
              <a:rPr lang="tr-TR" b="1" dirty="0"/>
              <a:t>analiz etmek</a:t>
            </a:r>
            <a:r>
              <a:rPr lang="tr-TR" dirty="0"/>
              <a:t> ve </a:t>
            </a:r>
            <a:r>
              <a:rPr lang="tr-TR" b="1" dirty="0"/>
              <a:t>raporlamaktır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423625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8.17 </a:t>
            </a:r>
            <a:r>
              <a:rPr lang="tr-TR" sz="3600" dirty="0" err="1"/>
              <a:t>IoT’de</a:t>
            </a:r>
            <a:r>
              <a:rPr lang="tr-TR" sz="3600" dirty="0"/>
              <a:t> Adli Bilişim (</a:t>
            </a:r>
            <a:r>
              <a:rPr lang="tr-TR" sz="3600" dirty="0" err="1"/>
              <a:t>Forensıcs</a:t>
            </a:r>
            <a:r>
              <a:rPr lang="tr-TR" sz="3600" dirty="0"/>
              <a:t> </a:t>
            </a:r>
            <a:r>
              <a:rPr lang="tr-TR" sz="3600" dirty="0" err="1"/>
              <a:t>ın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🌐 </a:t>
            </a:r>
            <a:r>
              <a:rPr lang="tr-TR" b="1" dirty="0" err="1"/>
              <a:t>IoT'nin</a:t>
            </a:r>
            <a:r>
              <a:rPr lang="tr-TR" b="1" dirty="0"/>
              <a:t> Yaygınlaşması ve Adli Zorluklar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yakında her alanı kapsayacak: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Akıllı ev sistemleri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Sürücüsüz arabalar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Akıllı şehir uygulamaları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Gelecekte insanlar: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"Akıllı cihazı yanlış kullandın!"</a:t>
            </a:r>
            <a:r>
              <a:rPr lang="tr-TR" dirty="0"/>
              <a:t> diye birbirine dava açabilir.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315100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sz="3600" dirty="0"/>
              <a:t>8.17 </a:t>
            </a:r>
            <a:r>
              <a:rPr lang="tr-TR" sz="3600" dirty="0" err="1"/>
              <a:t>IoT’de</a:t>
            </a:r>
            <a:r>
              <a:rPr lang="tr-TR" sz="3600" dirty="0"/>
              <a:t> Adli Bilişim (</a:t>
            </a:r>
            <a:r>
              <a:rPr lang="tr-TR" sz="3600" dirty="0" err="1"/>
              <a:t>Forensıcs</a:t>
            </a:r>
            <a:r>
              <a:rPr lang="tr-TR" sz="3600" dirty="0"/>
              <a:t> </a:t>
            </a:r>
            <a:r>
              <a:rPr lang="tr-TR" sz="3600" dirty="0" err="1"/>
              <a:t>ın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Autofit/>
          </a:bodyPr>
          <a:lstStyle/>
          <a:p>
            <a:r>
              <a:rPr lang="tr-TR" b="1" dirty="0"/>
              <a:t>⚠️ </a:t>
            </a:r>
            <a:r>
              <a:rPr lang="tr-TR" b="1" dirty="0" err="1"/>
              <a:t>IoT</a:t>
            </a:r>
            <a:r>
              <a:rPr lang="tr-TR" b="1" dirty="0"/>
              <a:t> Adli Analizindeki Zorluklar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Büyük miktarda </a:t>
            </a:r>
            <a:r>
              <a:rPr lang="tr-TR" b="1" dirty="0"/>
              <a:t>dağınık veri</a:t>
            </a:r>
            <a:r>
              <a:rPr lang="tr-TR" dirty="0"/>
              <a:t> (</a:t>
            </a:r>
            <a:r>
              <a:rPr lang="tr-TR" dirty="0" err="1"/>
              <a:t>haystack</a:t>
            </a:r>
            <a:r>
              <a:rPr lang="tr-TR" dirty="0"/>
              <a:t>) içinde değerli kanıtlar gizli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Zorluklar: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Kanıtları </a:t>
            </a:r>
            <a:r>
              <a:rPr lang="tr-TR" b="1" dirty="0"/>
              <a:t>tanımlamak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Toplamak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Korumak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Raporlamak</a:t>
            </a:r>
            <a:r>
              <a:rPr lang="tr-TR" dirty="0"/>
              <a:t> ve saldırıyı ilişkilendirmek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56671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57533"/>
          </a:xfrm>
        </p:spPr>
        <p:txBody>
          <a:bodyPr>
            <a:normAutofit fontScale="90000"/>
          </a:bodyPr>
          <a:lstStyle/>
          <a:p>
            <a:r>
              <a:rPr lang="tr-TR" dirty="0"/>
              <a:t>8.2 </a:t>
            </a:r>
            <a:r>
              <a:rPr lang="tr-TR" dirty="0" err="1"/>
              <a:t>IoT’de</a:t>
            </a:r>
            <a:r>
              <a:rPr lang="tr-TR" dirty="0"/>
              <a:t> Güven Özellikleri ve Yönetim Amaçları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37846"/>
            <a:ext cx="10691265" cy="3591367"/>
          </a:xfrm>
        </p:spPr>
        <p:txBody>
          <a:bodyPr>
            <a:normAutofit/>
          </a:bodyPr>
          <a:lstStyle/>
          <a:p>
            <a:r>
              <a:rPr lang="tr-TR" b="1" dirty="0"/>
              <a:t>📊 </a:t>
            </a:r>
            <a:r>
              <a:rPr lang="tr-TR" b="1" dirty="0" err="1"/>
              <a:t>IoT’de</a:t>
            </a:r>
            <a:r>
              <a:rPr lang="tr-TR" b="1" dirty="0"/>
              <a:t> Güven Yönetimi: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Güven, farklı amaçlar için farklı bağlamlarda değerlendirilmelidir.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Bütüncül güven yönetimi için tüm özellikler dikkate alınmalıdır.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34478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8.17.1 Kanıtların Tanımlanması, Toplanması ve Korunması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🔍 Arama ve El Koyma Zorlukları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</a:t>
            </a:r>
            <a:r>
              <a:rPr lang="tr-TR" b="1" dirty="0"/>
              <a:t>pasif</a:t>
            </a:r>
            <a:r>
              <a:rPr lang="tr-TR" dirty="0"/>
              <a:t> ve </a:t>
            </a:r>
            <a:r>
              <a:rPr lang="tr-TR" b="1" dirty="0"/>
              <a:t>bağımsız</a:t>
            </a:r>
            <a:r>
              <a:rPr lang="tr-TR" dirty="0"/>
              <a:t> çalıştığı için varlıklarını tespit etmek zor.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Çoğu zaman bu cihazlardan </a:t>
            </a:r>
            <a:r>
              <a:rPr lang="tr-TR" b="1" dirty="0"/>
              <a:t>güvenli ve adli geçerliliği olan</a:t>
            </a:r>
            <a:r>
              <a:rPr lang="tr-TR" dirty="0"/>
              <a:t> kanıt toplama aracı </a:t>
            </a:r>
            <a:r>
              <a:rPr lang="tr-TR" b="1" dirty="0"/>
              <a:t>bulunmamakta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Çok kullanıcılı (</a:t>
            </a:r>
            <a:r>
              <a:rPr lang="tr-TR" b="1" dirty="0" err="1"/>
              <a:t>multi-tenant</a:t>
            </a:r>
            <a:r>
              <a:rPr lang="tr-TR" b="1" dirty="0"/>
              <a:t>)</a:t>
            </a:r>
            <a:r>
              <a:rPr lang="tr-TR" dirty="0"/>
              <a:t> sistemlerde etik sorunlar ortaya çıkabiliyor.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0733973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8.17.1 Kanıtların Tanımlanması, Toplanması ve Korunması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🧊 Olay Yeri Koruma Zorlukları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yöntemlerle (</a:t>
            </a:r>
            <a:r>
              <a:rPr lang="tr-TR" dirty="0" err="1"/>
              <a:t>örn</a:t>
            </a:r>
            <a:r>
              <a:rPr lang="tr-TR" dirty="0"/>
              <a:t>. </a:t>
            </a:r>
            <a:r>
              <a:rPr lang="tr-TR" dirty="0" err="1"/>
              <a:t>hashing</a:t>
            </a:r>
            <a:r>
              <a:rPr lang="tr-TR" dirty="0"/>
              <a:t>) veri korunabilirken: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ortamında </a:t>
            </a:r>
            <a:r>
              <a:rPr lang="tr-TR" b="1" dirty="0"/>
              <a:t>olay yerinin sınırlarını belirlemek çok zor</a:t>
            </a:r>
            <a:r>
              <a:rPr lang="tr-T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Gerçek zamanlı</a:t>
            </a:r>
            <a:r>
              <a:rPr lang="tr-TR" dirty="0"/>
              <a:t> ve </a:t>
            </a:r>
            <a:r>
              <a:rPr lang="tr-TR" b="1" dirty="0"/>
              <a:t>otonom etkileşimler</a:t>
            </a:r>
            <a:r>
              <a:rPr lang="tr-TR" dirty="0"/>
              <a:t> bu zorluğu daha da artırıyor.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2014337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8.17.2 Kanıt Analizi ve İlişkilendirme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⛓️ Zaman Bilgisinin Eksikliği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çoğunlukla </a:t>
            </a:r>
            <a:r>
              <a:rPr lang="tr-TR" b="1" dirty="0"/>
              <a:t>geçici veri</a:t>
            </a:r>
            <a:r>
              <a:rPr lang="tr-TR" dirty="0"/>
              <a:t> ya da </a:t>
            </a:r>
            <a:r>
              <a:rPr lang="tr-TR" b="1" dirty="0"/>
              <a:t>zaman damgası (</a:t>
            </a:r>
            <a:r>
              <a:rPr lang="tr-TR" b="1" dirty="0" err="1"/>
              <a:t>timestamp</a:t>
            </a:r>
            <a:r>
              <a:rPr lang="tr-TR" b="1" dirty="0"/>
              <a:t>)</a:t>
            </a:r>
            <a:r>
              <a:rPr lang="tr-TR" dirty="0"/>
              <a:t> saklamaz.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da kanıtların </a:t>
            </a:r>
            <a:r>
              <a:rPr lang="tr-TR" b="1" dirty="0"/>
              <a:t>birbiriyle ilişkilendirilmesini</a:t>
            </a:r>
            <a:r>
              <a:rPr lang="tr-TR" dirty="0"/>
              <a:t> zorlaştırır.</a:t>
            </a:r>
          </a:p>
          <a:p>
            <a:r>
              <a:rPr lang="tr-TR" b="1" dirty="0"/>
              <a:t>🛡️ Gizlilik Sorunları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sensörleri genellikle </a:t>
            </a:r>
            <a:r>
              <a:rPr lang="tr-TR" b="1" dirty="0"/>
              <a:t>kişisel veri</a:t>
            </a:r>
            <a:r>
              <a:rPr lang="tr-TR" dirty="0"/>
              <a:t> toplar.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Analiz sırasında </a:t>
            </a:r>
            <a:r>
              <a:rPr lang="tr-TR" b="1" dirty="0"/>
              <a:t>gizlilik ihlali</a:t>
            </a:r>
            <a:r>
              <a:rPr lang="tr-TR" dirty="0"/>
              <a:t> riski yüksektir.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605759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8.17.2 Kanıt Analizi ve İlişkilendirme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🌀 Veri Miktarı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Heterojen </a:t>
            </a:r>
            <a:r>
              <a:rPr lang="tr-TR" dirty="0" err="1"/>
              <a:t>IoT</a:t>
            </a:r>
            <a:r>
              <a:rPr lang="tr-TR" dirty="0"/>
              <a:t> sistemlerinde </a:t>
            </a:r>
            <a:r>
              <a:rPr lang="tr-TR" b="1" dirty="0"/>
              <a:t>devasa miktarda veri</a:t>
            </a:r>
            <a:r>
              <a:rPr lang="tr-TR" dirty="0"/>
              <a:t> toplanır.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da </a:t>
            </a:r>
            <a:r>
              <a:rPr lang="tr-TR" b="1" dirty="0"/>
              <a:t>uçtan uca analiz</a:t>
            </a:r>
            <a:r>
              <a:rPr lang="tr-TR" dirty="0"/>
              <a:t> yapmayı neredeyse imkânsız hale getirir.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517350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8.17.3 Saldırı veya Eksiklik İlişkilendirmesi (</a:t>
            </a:r>
            <a:r>
              <a:rPr lang="tr-TR" sz="3600" dirty="0" err="1"/>
              <a:t>Attrıbutıon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🎯 Sorumluluk Belirleme Zorlukları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Otonom araçlar gibi sistemlerde: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Kazadan sürücü mü sorumlu?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Yoksa araç mı?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Cevaplamak için </a:t>
            </a:r>
            <a:r>
              <a:rPr lang="tr-TR" b="1" dirty="0"/>
              <a:t>belgelenmiş adli yöntemler</a:t>
            </a:r>
            <a:r>
              <a:rPr lang="tr-TR" dirty="0"/>
              <a:t> eksik.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540425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8.17.3 Saldırı veya Eksiklik İlişkilendirmesi (</a:t>
            </a:r>
            <a:r>
              <a:rPr lang="tr-TR" sz="3600" dirty="0" err="1"/>
              <a:t>Attrıbutıon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🔐 Kimlik Doğrulama ve İzleme Eksikliği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Güvenli bir </a:t>
            </a:r>
            <a:r>
              <a:rPr lang="tr-TR" b="1" dirty="0"/>
              <a:t>kimlik doğrulama sistemi</a:t>
            </a:r>
            <a:r>
              <a:rPr lang="tr-TR" dirty="0"/>
              <a:t> yoksa: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Sisteme erişen kişilerin sorumluluğu </a:t>
            </a:r>
            <a:r>
              <a:rPr lang="tr-TR" b="1" dirty="0"/>
              <a:t>belirlenemez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Adli geçerliğe sahip kayıt ve izleme altyapısı</a:t>
            </a:r>
            <a:r>
              <a:rPr lang="tr-TR" dirty="0"/>
              <a:t> olmadan: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Kanıt bulunsa bile </a:t>
            </a:r>
            <a:r>
              <a:rPr lang="tr-TR" b="1" dirty="0"/>
              <a:t>faile ulaşmak zordur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66093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8.18 </a:t>
            </a:r>
            <a:r>
              <a:rPr lang="tr-TR" sz="3600" dirty="0" err="1"/>
              <a:t>IoT</a:t>
            </a:r>
            <a:r>
              <a:rPr lang="tr-TR" sz="3600" dirty="0"/>
              <a:t> Güvenliğinde Makine Öğrenmesi (ML)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0202"/>
            <a:ext cx="10691265" cy="4189832"/>
          </a:xfrm>
        </p:spPr>
        <p:txBody>
          <a:bodyPr>
            <a:noAutofit/>
          </a:bodyPr>
          <a:lstStyle/>
          <a:p>
            <a:r>
              <a:rPr lang="tr-TR" b="1" dirty="0"/>
              <a:t>🤖 Makine Öğrenmesi Neden Kullanılır?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verilerini analiz etmek için yaygın olarak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Temel güvenlik görevleri: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📈 Veri desenlerini keşfetme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🚨 Anormal durumları tespit etme (</a:t>
            </a:r>
            <a:r>
              <a:rPr lang="tr-TR" dirty="0" err="1"/>
              <a:t>outlier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🔮 Değer tahmini (</a:t>
            </a:r>
            <a:r>
              <a:rPr lang="tr-TR" dirty="0" err="1"/>
              <a:t>prediction</a:t>
            </a:r>
            <a:r>
              <a:rPr lang="tr-T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🧠 Fonksiyon çıkarımı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4075685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8.18 </a:t>
            </a:r>
            <a:r>
              <a:rPr lang="tr-TR" sz="3600" dirty="0" err="1"/>
              <a:t>IoT</a:t>
            </a:r>
            <a:r>
              <a:rPr lang="tr-TR" sz="3600" dirty="0"/>
              <a:t> Güvenliğinde Makine Öğrenmesi (ML)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072"/>
            <a:ext cx="10691265" cy="4374498"/>
          </a:xfrm>
        </p:spPr>
        <p:txBody>
          <a:bodyPr>
            <a:noAutofit/>
          </a:bodyPr>
          <a:lstStyle/>
          <a:p>
            <a:r>
              <a:rPr lang="tr-TR" b="1" dirty="0"/>
              <a:t>🎯 Makine Öğrenmesinin Güvenlik Odaklı Amaçları</a:t>
            </a:r>
          </a:p>
          <a:p>
            <a:r>
              <a:rPr lang="tr-TR" b="1" dirty="0"/>
              <a:t>🔍 En Yaygın Uygulama Alanları: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Kötü Amaçlı Yazılım Tespiti (</a:t>
            </a:r>
            <a:r>
              <a:rPr lang="tr-TR" dirty="0" err="1"/>
              <a:t>Malware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Saldırı Tespiti (</a:t>
            </a:r>
            <a:r>
              <a:rPr lang="tr-TR" dirty="0" err="1"/>
              <a:t>Intrusion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Veri Anomalisi Tespiti (Data </a:t>
            </a:r>
            <a:r>
              <a:rPr lang="tr-TR" dirty="0" err="1"/>
              <a:t>Anomaly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)</a:t>
            </a:r>
          </a:p>
          <a:p>
            <a:pPr marL="914400" lvl="2" indent="0">
              <a:buNone/>
            </a:pPr>
            <a:endParaRPr lang="tr-TR" b="1" dirty="0"/>
          </a:p>
          <a:p>
            <a:pPr marL="457200" lvl="1" indent="0">
              <a:buNone/>
            </a:pPr>
            <a:r>
              <a:rPr lang="tr-TR" b="1" dirty="0"/>
              <a:t>Bu üç alan da anormallik tespiti (</a:t>
            </a:r>
            <a:r>
              <a:rPr lang="tr-TR" b="1" dirty="0" err="1"/>
              <a:t>anomaly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b="1" dirty="0"/>
              <a:t>) odaklıdır ve genellikle sınıflandırma problemi (</a:t>
            </a:r>
            <a:r>
              <a:rPr lang="tr-TR" b="1" dirty="0" err="1"/>
              <a:t>classification</a:t>
            </a:r>
            <a:r>
              <a:rPr lang="tr-TR" b="1" dirty="0"/>
              <a:t> problem) olarak ele alınır.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515631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8.18 </a:t>
            </a:r>
            <a:r>
              <a:rPr lang="tr-TR" sz="3600" dirty="0" err="1"/>
              <a:t>IoT</a:t>
            </a:r>
            <a:r>
              <a:rPr lang="tr-TR" sz="3600" dirty="0"/>
              <a:t> Güvenliğinde Makine Öğrenmesi (ML)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072"/>
            <a:ext cx="10691265" cy="4374498"/>
          </a:xfrm>
        </p:spPr>
        <p:txBody>
          <a:bodyPr>
            <a:noAutofit/>
          </a:bodyPr>
          <a:lstStyle/>
          <a:p>
            <a:r>
              <a:rPr lang="tr-TR" b="1" dirty="0"/>
              <a:t>🧠 Kullanılan ML Algoritmaları</a:t>
            </a:r>
          </a:p>
          <a:p>
            <a:pPr lvl="1"/>
            <a:r>
              <a:rPr lang="tr-TR" b="1" dirty="0"/>
              <a:t>✅ En Yaygın Yöntemler:</a:t>
            </a:r>
          </a:p>
          <a:p>
            <a:pPr lvl="2"/>
            <a:r>
              <a:rPr lang="tr-TR" b="1" dirty="0"/>
              <a:t>Karar Ağaçları (</a:t>
            </a:r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Tree</a:t>
            </a:r>
            <a:r>
              <a:rPr lang="tr-TR" b="1" dirty="0"/>
              <a:t>)</a:t>
            </a:r>
            <a:endParaRPr lang="tr-TR" dirty="0"/>
          </a:p>
          <a:p>
            <a:pPr lvl="2"/>
            <a:r>
              <a:rPr lang="tr-TR" b="1" dirty="0" err="1"/>
              <a:t>Bayes</a:t>
            </a:r>
            <a:r>
              <a:rPr lang="tr-TR" b="1" dirty="0"/>
              <a:t> Ağları (</a:t>
            </a:r>
            <a:r>
              <a:rPr lang="tr-TR" b="1" dirty="0" err="1"/>
              <a:t>Bayesian</a:t>
            </a:r>
            <a:r>
              <a:rPr lang="tr-TR" b="1" dirty="0"/>
              <a:t> Networks)</a:t>
            </a:r>
            <a:endParaRPr lang="tr-TR" dirty="0"/>
          </a:p>
          <a:p>
            <a:pPr lvl="2"/>
            <a:r>
              <a:rPr lang="tr-TR" b="1" dirty="0" err="1"/>
              <a:t>Naive</a:t>
            </a:r>
            <a:r>
              <a:rPr lang="tr-TR" b="1" dirty="0"/>
              <a:t> </a:t>
            </a:r>
            <a:r>
              <a:rPr lang="tr-TR" b="1" dirty="0" err="1"/>
              <a:t>Bayes</a:t>
            </a:r>
            <a:endParaRPr lang="tr-TR" dirty="0"/>
          </a:p>
          <a:p>
            <a:pPr lvl="2"/>
            <a:r>
              <a:rPr lang="tr-TR" b="1" dirty="0"/>
              <a:t>Rastgele Orman (</a:t>
            </a:r>
            <a:r>
              <a:rPr lang="tr-TR" b="1" dirty="0" err="1"/>
              <a:t>Random</a:t>
            </a:r>
            <a:r>
              <a:rPr lang="tr-TR" b="1" dirty="0"/>
              <a:t> </a:t>
            </a:r>
            <a:r>
              <a:rPr lang="tr-TR" b="1" dirty="0" err="1"/>
              <a:t>Forest</a:t>
            </a:r>
            <a:r>
              <a:rPr lang="tr-TR" b="1" dirty="0"/>
              <a:t>)</a:t>
            </a:r>
            <a:endParaRPr lang="tr-TR" dirty="0"/>
          </a:p>
          <a:p>
            <a:pPr lvl="2"/>
            <a:r>
              <a:rPr lang="tr-TR" b="1" dirty="0"/>
              <a:t>Destek Vektör Makineleri (SVM)</a:t>
            </a:r>
            <a:endParaRPr lang="tr-TR" dirty="0"/>
          </a:p>
          <a:p>
            <a:r>
              <a:rPr lang="tr-TR" b="1" dirty="0"/>
              <a:t>🧬 Yeni Yaklaşımlar:</a:t>
            </a:r>
          </a:p>
          <a:p>
            <a:pPr lvl="1"/>
            <a:r>
              <a:rPr lang="tr-TR" b="1" dirty="0"/>
              <a:t>Yapay Sinir Ağları (ANN):</a:t>
            </a:r>
            <a:endParaRPr lang="tr-TR" dirty="0"/>
          </a:p>
          <a:p>
            <a:pPr marL="1200150" lvl="2" indent="-285750"/>
            <a:r>
              <a:rPr lang="tr-TR" dirty="0"/>
              <a:t>Bazı durumlarda kullanılır.</a:t>
            </a:r>
          </a:p>
          <a:p>
            <a:pPr marL="1200150" lvl="2" indent="-285750"/>
            <a:r>
              <a:rPr lang="tr-TR" dirty="0"/>
              <a:t>Ancak, </a:t>
            </a:r>
            <a:r>
              <a:rPr lang="tr-TR" b="1" dirty="0"/>
              <a:t>eğitim süresi uzun</a:t>
            </a:r>
            <a:r>
              <a:rPr lang="tr-TR" dirty="0"/>
              <a:t> olduğu için kötü amaçlı yazılım tespitinde genellikle tercih edilmez.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630436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8.19 </a:t>
            </a:r>
            <a:r>
              <a:rPr lang="tr-TR" sz="3600" dirty="0" err="1"/>
              <a:t>IoT</a:t>
            </a:r>
            <a:r>
              <a:rPr lang="tr-TR" sz="3600" dirty="0"/>
              <a:t> Mimarisi Güvenlik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072"/>
            <a:ext cx="10691265" cy="4374498"/>
          </a:xfrm>
        </p:spPr>
        <p:txBody>
          <a:bodyPr>
            <a:noAutofit/>
          </a:bodyPr>
          <a:lstStyle/>
          <a:p>
            <a:r>
              <a:rPr lang="tr-TR" b="1" dirty="0"/>
              <a:t>🛡️ </a:t>
            </a:r>
            <a:r>
              <a:rPr lang="tr-TR" b="1" dirty="0" err="1"/>
              <a:t>IoT’de</a:t>
            </a:r>
            <a:r>
              <a:rPr lang="tr-TR" b="1" dirty="0"/>
              <a:t> Güvenlik Neden Zor?</a:t>
            </a:r>
          </a:p>
          <a:p>
            <a:pPr lvl="1"/>
            <a:r>
              <a:rPr lang="tr-TR" dirty="0" err="1"/>
              <a:t>IoT</a:t>
            </a:r>
            <a:r>
              <a:rPr lang="tr-TR" dirty="0"/>
              <a:t> uygulamalarında güvenlik gereksinimlerini karşılamak oldukça zordur.</a:t>
            </a:r>
          </a:p>
          <a:p>
            <a:pPr lvl="1"/>
            <a:r>
              <a:rPr lang="tr-TR" dirty="0"/>
              <a:t>Yüksek güvenlik seviyeleri için </a:t>
            </a:r>
            <a:r>
              <a:rPr lang="tr-TR" b="1" dirty="0"/>
              <a:t>yeni güvenlik yönergeleri</a:t>
            </a:r>
            <a:r>
              <a:rPr lang="tr-TR" dirty="0"/>
              <a:t> gereklidir.</a:t>
            </a:r>
          </a:p>
          <a:p>
            <a:r>
              <a:rPr lang="tr-TR" b="1" dirty="0"/>
              <a:t>⚙️ Gereken Güvenlik Unsurları:</a:t>
            </a:r>
          </a:p>
          <a:p>
            <a:pPr lvl="1"/>
            <a:r>
              <a:rPr lang="tr-TR" dirty="0"/>
              <a:t>Hafif (</a:t>
            </a:r>
            <a:r>
              <a:rPr lang="tr-TR" dirty="0" err="1"/>
              <a:t>lightweight</a:t>
            </a:r>
            <a:r>
              <a:rPr lang="tr-TR" dirty="0"/>
              <a:t>) güvenlik algoritmaları</a:t>
            </a:r>
          </a:p>
          <a:p>
            <a:pPr lvl="1"/>
            <a:r>
              <a:rPr lang="tr-TR" dirty="0"/>
              <a:t>Etkili veri koruma protokolleri</a:t>
            </a:r>
          </a:p>
          <a:p>
            <a:pPr lvl="1"/>
            <a:r>
              <a:rPr lang="tr-TR" dirty="0"/>
              <a:t>Fiziksel sistem güvenlik mekanizmaları</a:t>
            </a:r>
          </a:p>
          <a:p>
            <a:pPr lvl="1"/>
            <a:r>
              <a:rPr lang="tr-TR" dirty="0"/>
              <a:t>Otomatik sistem yönetimi ve konfigürasyon yaklaşımları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33112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8.3 </a:t>
            </a:r>
            <a:r>
              <a:rPr lang="tr-TR" dirty="0" err="1"/>
              <a:t>IoT’de</a:t>
            </a:r>
            <a:r>
              <a:rPr lang="tr-TR" dirty="0"/>
              <a:t> Güvenin Kurulması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/>
              <a:t>📌</a:t>
            </a:r>
            <a:r>
              <a:rPr lang="tr-TR" b="1" dirty="0"/>
              <a:t>Neden Güven Kurulmalı?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arasında </a:t>
            </a:r>
            <a:r>
              <a:rPr lang="tr-TR" b="1" dirty="0"/>
              <a:t>güvenli iletişim</a:t>
            </a:r>
            <a:r>
              <a:rPr lang="tr-TR" dirty="0"/>
              <a:t> ve </a:t>
            </a:r>
            <a:r>
              <a:rPr lang="tr-TR" b="1" dirty="0"/>
              <a:t>birlikte çalışabilirlik</a:t>
            </a:r>
            <a:r>
              <a:rPr lang="tr-TR" dirty="0"/>
              <a:t> için güven şarttır.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Kullanıcı bilgileri</a:t>
            </a:r>
            <a:r>
              <a:rPr lang="tr-TR" dirty="0"/>
              <a:t> kötü niyetli kişilerce taklit edilebilir, bu yüzden güven mekanizmaları gereklidir.</a:t>
            </a:r>
          </a:p>
          <a:p>
            <a:r>
              <a:rPr lang="tr-TR" b="1" dirty="0"/>
              <a:t>📱 Fiziksel ve Mobil Cihazlar Arası Güven: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</a:t>
            </a:r>
            <a:r>
              <a:rPr lang="tr-TR" b="1" dirty="0"/>
              <a:t>taşınabilir</a:t>
            </a:r>
            <a:r>
              <a:rPr lang="tr-TR" dirty="0"/>
              <a:t> olduğundan, sahip değiştikçe </a:t>
            </a:r>
            <a:r>
              <a:rPr lang="tr-TR" b="1" dirty="0"/>
              <a:t>yeni güven ilişkileri</a:t>
            </a:r>
            <a:r>
              <a:rPr lang="tr-TR" dirty="0"/>
              <a:t> kurulmalıdır.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Güven, </a:t>
            </a:r>
            <a:r>
              <a:rPr lang="tr-TR" b="1" dirty="0"/>
              <a:t>erişim kontrolü</a:t>
            </a:r>
            <a:r>
              <a:rPr lang="tr-TR" dirty="0"/>
              <a:t> ve </a:t>
            </a:r>
            <a:r>
              <a:rPr lang="tr-TR" b="1" dirty="0"/>
              <a:t>yetkilendirme</a:t>
            </a:r>
            <a:r>
              <a:rPr lang="tr-TR" dirty="0"/>
              <a:t> ile desteklenmelidir.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29209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8.19 </a:t>
            </a:r>
            <a:r>
              <a:rPr lang="tr-TR" sz="3600" dirty="0" err="1"/>
              <a:t>IoT</a:t>
            </a:r>
            <a:r>
              <a:rPr lang="tr-TR" sz="3600" dirty="0"/>
              <a:t> Mimarisi Güvenlik Tasarımı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072"/>
            <a:ext cx="10691265" cy="4374498"/>
          </a:xfrm>
        </p:spPr>
        <p:txBody>
          <a:bodyPr>
            <a:noAutofit/>
          </a:bodyPr>
          <a:lstStyle/>
          <a:p>
            <a:r>
              <a:rPr lang="tr-TR" b="1" dirty="0"/>
              <a:t>📐 Mimari Güvenlik Tasarımı:</a:t>
            </a:r>
          </a:p>
          <a:p>
            <a:pPr lvl="1"/>
            <a:r>
              <a:rPr lang="tr-TR" dirty="0" err="1"/>
              <a:t>IoT</a:t>
            </a:r>
            <a:r>
              <a:rPr lang="tr-TR" dirty="0"/>
              <a:t> sistemlerine özel olarak tasarlanmalı</a:t>
            </a:r>
          </a:p>
          <a:p>
            <a:pPr lvl="1"/>
            <a:r>
              <a:rPr lang="tr-TR" dirty="0"/>
              <a:t>Mevcut internet tabanlı sistemlerden ve kablosuz sensör ağlarından (WSN) farklıdır</a:t>
            </a:r>
          </a:p>
          <a:p>
            <a:pPr lvl="1"/>
            <a:r>
              <a:rPr lang="tr-TR" dirty="0"/>
              <a:t>Diğer güvenlik çözümlerini yönlendiren temel yapı taşını oluşturur</a:t>
            </a:r>
          </a:p>
          <a:p>
            <a:r>
              <a:rPr lang="tr-TR" b="1" dirty="0"/>
              <a:t>🔒 Tipik Mimari Güvenlik Modelleri: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Uçtan uca güvenlik (End-</a:t>
            </a:r>
            <a:r>
              <a:rPr lang="tr-TR" b="1" dirty="0" err="1"/>
              <a:t>to</a:t>
            </a:r>
            <a:r>
              <a:rPr lang="tr-TR" b="1" dirty="0"/>
              <a:t>-End Security)</a:t>
            </a:r>
            <a:endParaRPr lang="tr-TR" dirty="0"/>
          </a:p>
          <a:p>
            <a:pPr lvl="1">
              <a:buFont typeface="+mj-lt"/>
              <a:buAutoNum type="arabicPeriod"/>
            </a:pPr>
            <a:r>
              <a:rPr lang="tr-TR" b="1" dirty="0"/>
              <a:t>Güncel güvenlik (</a:t>
            </a:r>
            <a:r>
              <a:rPr lang="tr-TR" b="1" dirty="0" err="1"/>
              <a:t>Up-to-Date</a:t>
            </a:r>
            <a:r>
              <a:rPr lang="tr-TR" b="1" dirty="0"/>
              <a:t> Security)</a:t>
            </a:r>
            <a:endParaRPr lang="tr-TR" dirty="0"/>
          </a:p>
          <a:p>
            <a:pPr lvl="1">
              <a:buFont typeface="+mj-lt"/>
              <a:buAutoNum type="arabicPeriod"/>
            </a:pPr>
            <a:r>
              <a:rPr lang="tr-TR" b="1" dirty="0"/>
              <a:t>Dağıtık güvenlik modeli (Distributed Security Model)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585969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8.20 </a:t>
            </a:r>
            <a:r>
              <a:rPr lang="tr-TR" sz="3600" dirty="0" err="1"/>
              <a:t>Fog</a:t>
            </a:r>
            <a:r>
              <a:rPr lang="tr-TR" sz="3600" dirty="0"/>
              <a:t>/</a:t>
            </a:r>
            <a:r>
              <a:rPr lang="tr-TR" sz="3600" dirty="0" err="1"/>
              <a:t>Edge</a:t>
            </a:r>
            <a:r>
              <a:rPr lang="tr-TR" sz="3600" dirty="0"/>
              <a:t> Bilişim Tabanlı </a:t>
            </a:r>
            <a:r>
              <a:rPr lang="tr-TR" sz="3600" dirty="0" err="1"/>
              <a:t>IoT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072"/>
            <a:ext cx="10691265" cy="4374498"/>
          </a:xfrm>
        </p:spPr>
        <p:txBody>
          <a:bodyPr>
            <a:noAutofit/>
          </a:bodyPr>
          <a:lstStyle/>
          <a:p>
            <a:r>
              <a:rPr lang="tr-TR" b="1" dirty="0"/>
              <a:t>☁️ Bulut Bilişim (Cloud Computing):</a:t>
            </a:r>
          </a:p>
          <a:p>
            <a:pPr lvl="1"/>
            <a:r>
              <a:rPr lang="tr-TR" dirty="0"/>
              <a:t>Amazon, IBM, Google gibi büyük firmalar tarafından yaygın şekilde kullanılır.</a:t>
            </a:r>
          </a:p>
          <a:p>
            <a:pPr lvl="1"/>
            <a:r>
              <a:rPr lang="tr-TR" dirty="0"/>
              <a:t>Avantajları: </a:t>
            </a:r>
            <a:r>
              <a:rPr lang="tr-TR" b="1" dirty="0"/>
              <a:t>Esneklik, verimlilik, veri saklama ve işleme kapasitesi</a:t>
            </a:r>
            <a:endParaRPr lang="tr-TR" dirty="0"/>
          </a:p>
          <a:p>
            <a:r>
              <a:rPr lang="tr-TR" b="1" dirty="0"/>
              <a:t>⚠️ </a:t>
            </a:r>
            <a:r>
              <a:rPr lang="tr-TR" b="1" dirty="0" err="1"/>
              <a:t>IoT’de</a:t>
            </a:r>
            <a:r>
              <a:rPr lang="tr-TR" b="1" dirty="0"/>
              <a:t> Bulutun Zorlukları:</a:t>
            </a:r>
          </a:p>
          <a:p>
            <a:pPr lvl="1"/>
            <a:r>
              <a:rPr lang="tr-TR" dirty="0"/>
              <a:t>Tüm işlemleri bulutta yapmak gecikmelere neden olur.</a:t>
            </a:r>
          </a:p>
          <a:p>
            <a:pPr lvl="1"/>
            <a:r>
              <a:rPr lang="tr-TR" dirty="0"/>
              <a:t>Gerçek zamanlı tepkiler ve cihaz yakınlığı gerekir.</a:t>
            </a:r>
          </a:p>
          <a:p>
            <a:r>
              <a:rPr lang="tr-TR" b="1" dirty="0"/>
              <a:t>🌫️ </a:t>
            </a:r>
            <a:r>
              <a:rPr lang="tr-TR" b="1" dirty="0" err="1"/>
              <a:t>Fog</a:t>
            </a:r>
            <a:r>
              <a:rPr lang="tr-TR" b="1" dirty="0"/>
              <a:t>/</a:t>
            </a:r>
            <a:r>
              <a:rPr lang="tr-TR" b="1" dirty="0" err="1"/>
              <a:t>Edge</a:t>
            </a:r>
            <a:r>
              <a:rPr lang="tr-TR" b="1" dirty="0"/>
              <a:t> Bilişim:</a:t>
            </a:r>
          </a:p>
          <a:p>
            <a:pPr lvl="1"/>
            <a:r>
              <a:rPr lang="tr-TR" b="1" dirty="0"/>
              <a:t>Cloud’un uzantısı gibi çalışır</a:t>
            </a:r>
            <a:r>
              <a:rPr lang="tr-TR" dirty="0"/>
              <a:t>, ağın kenarındaki (</a:t>
            </a:r>
            <a:r>
              <a:rPr lang="tr-TR" dirty="0" err="1"/>
              <a:t>edge</a:t>
            </a:r>
            <a:r>
              <a:rPr lang="tr-TR" dirty="0"/>
              <a:t>) cihazlara daha yakın hizmet sağlar.</a:t>
            </a:r>
          </a:p>
          <a:p>
            <a:pPr lvl="1"/>
            <a:r>
              <a:rPr lang="tr-TR" dirty="0"/>
              <a:t>Cihazların kendi çevresinde </a:t>
            </a:r>
            <a:r>
              <a:rPr lang="tr-TR" b="1" dirty="0"/>
              <a:t>hesaplama ve veri depolama</a:t>
            </a:r>
            <a:r>
              <a:rPr lang="tr-TR" dirty="0"/>
              <a:t> yapılabilir.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866839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rmAutofit/>
          </a:bodyPr>
          <a:lstStyle/>
          <a:p>
            <a:r>
              <a:rPr lang="tr-TR" sz="3600" dirty="0"/>
              <a:t>8.20 </a:t>
            </a:r>
            <a:r>
              <a:rPr lang="tr-TR" sz="3600" dirty="0" err="1"/>
              <a:t>Fog</a:t>
            </a:r>
            <a:r>
              <a:rPr lang="tr-TR" sz="3600" dirty="0"/>
              <a:t>/</a:t>
            </a:r>
            <a:r>
              <a:rPr lang="tr-TR" sz="3600" dirty="0" err="1"/>
              <a:t>Edge</a:t>
            </a:r>
            <a:r>
              <a:rPr lang="tr-TR" sz="3600" dirty="0"/>
              <a:t> Bilişim Tabanlı </a:t>
            </a:r>
            <a:r>
              <a:rPr lang="tr-TR" sz="3600" dirty="0" err="1"/>
              <a:t>IoT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6072"/>
            <a:ext cx="10691265" cy="4374498"/>
          </a:xfrm>
        </p:spPr>
        <p:txBody>
          <a:bodyPr>
            <a:noAutofit/>
          </a:bodyPr>
          <a:lstStyle/>
          <a:p>
            <a:r>
              <a:rPr lang="tr-TR" b="1" dirty="0"/>
              <a:t>🧩 Dikkat Edilmesi Gerekenler:</a:t>
            </a:r>
          </a:p>
          <a:p>
            <a:pPr lvl="1"/>
            <a:r>
              <a:rPr lang="tr-TR" dirty="0"/>
              <a:t>Servis sürekliliği (</a:t>
            </a:r>
            <a:r>
              <a:rPr lang="tr-TR" dirty="0" err="1"/>
              <a:t>availability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Enerji tüketimi</a:t>
            </a:r>
          </a:p>
          <a:p>
            <a:pPr lvl="1"/>
            <a:r>
              <a:rPr lang="tr-TR" dirty="0"/>
              <a:t>Kaynak tahsisi (</a:t>
            </a:r>
            <a:r>
              <a:rPr lang="tr-TR" dirty="0" err="1"/>
              <a:t>allocation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Güvenlik ve gizlilik: kimlik doğrulama, erişim kontrolü, saldırı tespiti, güven yönetimi</a:t>
            </a:r>
          </a:p>
          <a:p>
            <a:r>
              <a:rPr lang="tr-TR" b="1" dirty="0"/>
              <a:t>🛠️ Amaç:</a:t>
            </a:r>
          </a:p>
          <a:p>
            <a:pPr lvl="1"/>
            <a:r>
              <a:rPr lang="tr-TR" dirty="0" err="1"/>
              <a:t>Fog</a:t>
            </a:r>
            <a:r>
              <a:rPr lang="tr-TR" dirty="0"/>
              <a:t>/</a:t>
            </a:r>
            <a:r>
              <a:rPr lang="tr-TR" dirty="0" err="1"/>
              <a:t>Edge</a:t>
            </a:r>
            <a:r>
              <a:rPr lang="tr-TR" dirty="0"/>
              <a:t> düğümlerinin </a:t>
            </a:r>
            <a:r>
              <a:rPr lang="tr-TR" dirty="0" err="1"/>
              <a:t>IoT</a:t>
            </a:r>
            <a:r>
              <a:rPr lang="tr-TR" dirty="0"/>
              <a:t> cihazlarına </a:t>
            </a:r>
            <a:r>
              <a:rPr lang="tr-TR" b="1" dirty="0"/>
              <a:t>optimum şekilde atanması</a:t>
            </a:r>
            <a:endParaRPr lang="tr-TR" dirty="0"/>
          </a:p>
          <a:p>
            <a:pPr lvl="1"/>
            <a:r>
              <a:rPr lang="tr-TR" dirty="0" err="1"/>
              <a:t>IoT</a:t>
            </a:r>
            <a:r>
              <a:rPr lang="tr-TR" dirty="0"/>
              <a:t> uygulamalarının performansını ve güvenliğini arttırmak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991123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8.21 </a:t>
            </a:r>
            <a:r>
              <a:rPr lang="en-US" sz="3600" dirty="0" err="1"/>
              <a:t>Uçtan</a:t>
            </a:r>
            <a:r>
              <a:rPr lang="en-US" sz="3600" dirty="0"/>
              <a:t> Uca </a:t>
            </a:r>
            <a:r>
              <a:rPr lang="en-US" sz="3600" dirty="0" err="1"/>
              <a:t>Nesneler</a:t>
            </a:r>
            <a:r>
              <a:rPr lang="en-US" sz="3600" dirty="0"/>
              <a:t> </a:t>
            </a:r>
            <a:r>
              <a:rPr lang="en-US" sz="3600" dirty="0" err="1"/>
              <a:t>Güvenliği</a:t>
            </a:r>
            <a:r>
              <a:rPr lang="en-US" sz="3600" dirty="0"/>
              <a:t> (End-to-End Security)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🔗 Uçtan Uca İletişim Nedir?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internet ve </a:t>
            </a:r>
            <a:r>
              <a:rPr lang="tr-TR" dirty="0" err="1"/>
              <a:t>IoT</a:t>
            </a:r>
            <a:r>
              <a:rPr lang="tr-TR" dirty="0"/>
              <a:t> sistemlerinde temel bir iletişim modelidir.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için özel olarak </a:t>
            </a:r>
            <a:r>
              <a:rPr lang="tr-TR" b="1" dirty="0"/>
              <a:t>IPv6</a:t>
            </a:r>
            <a:r>
              <a:rPr lang="tr-TR" dirty="0"/>
              <a:t> ve </a:t>
            </a:r>
            <a:r>
              <a:rPr lang="tr-TR" b="1" dirty="0"/>
              <a:t>6LoWPAN</a:t>
            </a:r>
            <a:r>
              <a:rPr lang="tr-TR" dirty="0"/>
              <a:t> protokolleri geliştirilmiştir.</a:t>
            </a:r>
          </a:p>
          <a:p>
            <a:r>
              <a:rPr lang="tr-TR" b="1" dirty="0"/>
              <a:t>🛡️ </a:t>
            </a:r>
            <a:r>
              <a:rPr lang="tr-TR" b="1" dirty="0" err="1"/>
              <a:t>IoT'de</a:t>
            </a:r>
            <a:r>
              <a:rPr lang="tr-TR" b="1" dirty="0"/>
              <a:t> Uçtan Uca Güvenlik Neden Önemli?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 cihazlar (end </a:t>
            </a:r>
            <a:r>
              <a:rPr lang="tr-TR" dirty="0" err="1"/>
              <a:t>devices</a:t>
            </a:r>
            <a:r>
              <a:rPr lang="tr-TR" dirty="0"/>
              <a:t>) genellikle kaynak açısından kısıtlıdır.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Buna rağmen cihazlar arasında doğrudan ve güvenli iletişim gerekir.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 yönetimi</a:t>
            </a:r>
            <a:r>
              <a:rPr lang="tr-TR" dirty="0"/>
              <a:t> için cihazların güvenliği kendi başına sağlayabilmesi idealdir.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1232729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8.21 </a:t>
            </a:r>
            <a:r>
              <a:rPr lang="en-US" sz="3600" dirty="0" err="1"/>
              <a:t>Uçtan</a:t>
            </a:r>
            <a:r>
              <a:rPr lang="en-US" sz="3600" dirty="0"/>
              <a:t> Uca </a:t>
            </a:r>
            <a:r>
              <a:rPr lang="en-US" sz="3600" dirty="0" err="1"/>
              <a:t>Nesneler</a:t>
            </a:r>
            <a:r>
              <a:rPr lang="en-US" sz="3600" dirty="0"/>
              <a:t> </a:t>
            </a:r>
            <a:r>
              <a:rPr lang="en-US" sz="3600" dirty="0" err="1"/>
              <a:t>Güvenliği</a:t>
            </a:r>
            <a:r>
              <a:rPr lang="en-US" sz="3600" dirty="0"/>
              <a:t> (End-to-End Security)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🚗 Örnek Uygulama: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Araç ağı uygulamaları</a:t>
            </a:r>
            <a:r>
              <a:rPr lang="tr-TR" dirty="0"/>
              <a:t>: Araçların birlikte çalışarak güvenliği artırması için uçtan uca güvenlik şarttır.</a:t>
            </a:r>
          </a:p>
          <a:p>
            <a:r>
              <a:rPr lang="tr-TR" b="1" dirty="0"/>
              <a:t>💡 Yaklaşımlar: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Kaynak Arttırımı</a:t>
            </a:r>
            <a:r>
              <a:rPr lang="tr-TR" dirty="0"/>
              <a:t>: </a:t>
            </a:r>
            <a:r>
              <a:rPr lang="tr-TR" dirty="0" err="1"/>
              <a:t>IoT</a:t>
            </a:r>
            <a:r>
              <a:rPr lang="tr-TR" dirty="0"/>
              <a:t> cihazlarında bellek ve işlem gücü artırılarak klasik güvenlik çözümlerinin uygulanması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Ek Donanım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b="1" dirty="0"/>
              <a:t>PUF (</a:t>
            </a:r>
            <a:r>
              <a:rPr lang="tr-TR" b="1" dirty="0" err="1"/>
              <a:t>Physically</a:t>
            </a:r>
            <a:r>
              <a:rPr lang="tr-TR" b="1" dirty="0"/>
              <a:t> </a:t>
            </a:r>
            <a:r>
              <a:rPr lang="tr-TR" b="1" dirty="0" err="1"/>
              <a:t>Unclonable</a:t>
            </a:r>
            <a:r>
              <a:rPr lang="tr-TR" b="1" dirty="0"/>
              <a:t> </a:t>
            </a:r>
            <a:r>
              <a:rPr lang="tr-TR" b="1" dirty="0" err="1"/>
              <a:t>Function</a:t>
            </a:r>
            <a:r>
              <a:rPr lang="tr-TR" b="1" dirty="0"/>
              <a:t>)</a:t>
            </a:r>
            <a:r>
              <a:rPr lang="tr-TR" dirty="0"/>
              <a:t> gibi donanım tabanlı çözümler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Dijital parmak izi gibi çalışır, kimlik doğrulamada kullanılır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3656432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8.21 </a:t>
            </a:r>
            <a:r>
              <a:rPr lang="en-US" sz="3600" dirty="0" err="1"/>
              <a:t>Uçtan</a:t>
            </a:r>
            <a:r>
              <a:rPr lang="en-US" sz="3600" dirty="0"/>
              <a:t> Uca </a:t>
            </a:r>
            <a:r>
              <a:rPr lang="en-US" sz="3600" dirty="0" err="1"/>
              <a:t>Nesneler</a:t>
            </a:r>
            <a:r>
              <a:rPr lang="en-US" sz="3600" dirty="0"/>
              <a:t> </a:t>
            </a:r>
            <a:r>
              <a:rPr lang="en-US" sz="3600" dirty="0" err="1"/>
              <a:t>Güvenliği</a:t>
            </a:r>
            <a:r>
              <a:rPr lang="en-US" sz="3600" dirty="0"/>
              <a:t> (End-to-End Security)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🔐 PUF Teknolojisinin Özellikleri: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MD5, SHA ve AES gibi algoritmalarla benzer donanım büyüklüğüne sahiptir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Hafif, hızlı ve donanımsal olarak güvenlidir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Dezavantajları: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Tüm cihazlarda bulunmayabilir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Soru-cevap çiftlerinin saklanması için </a:t>
            </a:r>
            <a:r>
              <a:rPr lang="tr-TR" b="1" dirty="0"/>
              <a:t>fazladan bellek</a:t>
            </a:r>
            <a:r>
              <a:rPr lang="tr-TR" dirty="0"/>
              <a:t> gerekebilir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Maliyet artırıcı</a:t>
            </a:r>
            <a:r>
              <a:rPr lang="tr-TR" dirty="0"/>
              <a:t> etkisi olabilir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5100781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8.21 </a:t>
            </a:r>
            <a:r>
              <a:rPr lang="en-US" sz="3600" dirty="0" err="1"/>
              <a:t>Uçtan</a:t>
            </a:r>
            <a:r>
              <a:rPr lang="en-US" sz="3600" dirty="0"/>
              <a:t> Uca </a:t>
            </a:r>
            <a:r>
              <a:rPr lang="en-US" sz="3600" dirty="0" err="1"/>
              <a:t>Nesneler</a:t>
            </a:r>
            <a:r>
              <a:rPr lang="en-US" sz="3600" dirty="0"/>
              <a:t> </a:t>
            </a:r>
            <a:r>
              <a:rPr lang="en-US" sz="3600" dirty="0" err="1"/>
              <a:t>Güvenliği</a:t>
            </a:r>
            <a:r>
              <a:rPr lang="en-US" sz="3600" dirty="0"/>
              <a:t> (End-to-End Security)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🌐 IP Tabanlı Güvenlik Protokolleri: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IPv6 ve 6LoWPAN gibi protokollerin güvenlik uzantıları kullanılır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Eğer son cihazlar IP destekliyorsa, bu protokoller doğrudan uygulanabilir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Ancak bu çözümler kaynak tüketimi açısından </a:t>
            </a:r>
            <a:r>
              <a:rPr lang="tr-TR" b="1" dirty="0"/>
              <a:t>hala ağır</a:t>
            </a:r>
            <a:r>
              <a:rPr lang="tr-TR" dirty="0"/>
              <a:t> olabilir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yüzden </a:t>
            </a:r>
            <a:r>
              <a:rPr lang="tr-TR" b="1" dirty="0"/>
              <a:t>hafifletilmiş (</a:t>
            </a:r>
            <a:r>
              <a:rPr lang="tr-TR" b="1" dirty="0" err="1"/>
              <a:t>lightweight</a:t>
            </a:r>
            <a:r>
              <a:rPr lang="tr-TR" b="1" dirty="0"/>
              <a:t>) IP tabanlı güvenlik protokolleri</a:t>
            </a:r>
            <a:r>
              <a:rPr lang="tr-TR" dirty="0"/>
              <a:t> üzerine çalışmalar </a:t>
            </a:r>
            <a:r>
              <a:rPr lang="tr-TR" dirty="0" err="1"/>
              <a:t>yapılmaktad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1063034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🏗️ </a:t>
            </a:r>
            <a:r>
              <a:rPr lang="tr-TR" b="1" dirty="0" err="1"/>
              <a:t>Edge</a:t>
            </a:r>
            <a:r>
              <a:rPr lang="tr-TR" b="1" dirty="0"/>
              <a:t> Katmanı Güvenliği Nedir?</a:t>
            </a:r>
          </a:p>
          <a:p>
            <a:pPr lvl="1"/>
            <a:r>
              <a:rPr lang="tr-TR" dirty="0"/>
              <a:t>Son cihazların güvenlik yönetimi, daha güçlü </a:t>
            </a:r>
            <a:r>
              <a:rPr lang="tr-TR" b="1" dirty="0" err="1"/>
              <a:t>edge</a:t>
            </a:r>
            <a:r>
              <a:rPr lang="tr-TR" b="1" dirty="0"/>
              <a:t> cihazlarına</a:t>
            </a:r>
            <a:r>
              <a:rPr lang="tr-TR" dirty="0"/>
              <a:t> (kenar cihazları) devredilebilir.</a:t>
            </a:r>
          </a:p>
          <a:p>
            <a:pPr lvl="1"/>
            <a:r>
              <a:rPr lang="tr-TR" dirty="0" err="1"/>
              <a:t>Edge</a:t>
            </a:r>
            <a:r>
              <a:rPr lang="tr-TR" dirty="0"/>
              <a:t> cihazı, son cihazlar için güvenlik ajansı gibi çalışarak, güvenlik yönetim görevlerini üstlenir.</a:t>
            </a:r>
          </a:p>
          <a:p>
            <a:r>
              <a:rPr lang="tr-TR" b="1" dirty="0"/>
              <a:t>🛡️ </a:t>
            </a:r>
            <a:r>
              <a:rPr lang="tr-TR" b="1" dirty="0" err="1"/>
              <a:t>Edge</a:t>
            </a:r>
            <a:r>
              <a:rPr lang="tr-TR" b="1" dirty="0"/>
              <a:t> Katmanında Güvenlik Yönetimi:</a:t>
            </a:r>
          </a:p>
          <a:p>
            <a:pPr lvl="1"/>
            <a:r>
              <a:rPr lang="tr-TR" b="1" dirty="0"/>
              <a:t>Kimlik Doğrulama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cihazı, son cihazın kimliğini doğrulamak için bir kimlik doğrulama protokolü kullanır.</a:t>
            </a:r>
          </a:p>
          <a:p>
            <a:pPr lvl="1"/>
            <a:r>
              <a:rPr lang="tr-TR" b="1" dirty="0"/>
              <a:t>Yetkilendirme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cihazı, hangi cihazların son cihazın verilerine erişebileceğini veya kontrol komutları gönderebileceğini belirler.</a:t>
            </a:r>
          </a:p>
          <a:p>
            <a:pPr lvl="1"/>
            <a:r>
              <a:rPr lang="tr-TR" b="1" dirty="0"/>
              <a:t>İzinsiz Giriş Tespiti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cihazı, saldırıları tespit etmek ve mümkün olan en kısa sürede müdahale etmek için </a:t>
            </a:r>
            <a:r>
              <a:rPr lang="tr-TR" b="1" dirty="0"/>
              <a:t>izinsiz giriş tespiti algoritmaları</a:t>
            </a:r>
            <a:r>
              <a:rPr lang="tr-TR" dirty="0"/>
              <a:t> çalıştırabilir.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31409241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🏗️ </a:t>
            </a:r>
            <a:r>
              <a:rPr lang="tr-TR" b="1" dirty="0" err="1"/>
              <a:t>Edge</a:t>
            </a:r>
            <a:r>
              <a:rPr lang="tr-TR" b="1" dirty="0"/>
              <a:t> Katmanı Güvenliği Nedir?</a:t>
            </a:r>
          </a:p>
          <a:p>
            <a:pPr lvl="1"/>
            <a:r>
              <a:rPr lang="tr-TR" dirty="0"/>
              <a:t>Son cihazların güvenlik yönetimi, daha güçlü </a:t>
            </a:r>
            <a:r>
              <a:rPr lang="tr-TR" b="1" dirty="0" err="1"/>
              <a:t>edge</a:t>
            </a:r>
            <a:r>
              <a:rPr lang="tr-TR" b="1" dirty="0"/>
              <a:t> cihazlarına</a:t>
            </a:r>
            <a:r>
              <a:rPr lang="tr-TR" dirty="0"/>
              <a:t> (kenar cihazları) devredilebilir.</a:t>
            </a:r>
          </a:p>
          <a:p>
            <a:pPr lvl="1"/>
            <a:r>
              <a:rPr lang="tr-TR" dirty="0" err="1"/>
              <a:t>Edge</a:t>
            </a:r>
            <a:r>
              <a:rPr lang="tr-TR" dirty="0"/>
              <a:t> cihazı, son cihazlar için güvenlik ajansı gibi çalışarak, güvenlik yönetim görevlerini üstlenir.</a:t>
            </a:r>
          </a:p>
          <a:p>
            <a:r>
              <a:rPr lang="tr-TR" b="1" dirty="0"/>
              <a:t>🛡️ </a:t>
            </a:r>
            <a:r>
              <a:rPr lang="tr-TR" b="1" dirty="0" err="1"/>
              <a:t>Edge</a:t>
            </a:r>
            <a:r>
              <a:rPr lang="tr-TR" b="1" dirty="0"/>
              <a:t> Katmanında Güvenlik Yönetimi:</a:t>
            </a:r>
          </a:p>
          <a:p>
            <a:pPr lvl="1"/>
            <a:r>
              <a:rPr lang="tr-TR" b="1" dirty="0"/>
              <a:t>Kimlik Doğrulama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cihazı, son cihazın kimliğini doğrulamak için bir kimlik doğrulama protokolü kullanır.</a:t>
            </a:r>
          </a:p>
          <a:p>
            <a:pPr lvl="1"/>
            <a:r>
              <a:rPr lang="tr-TR" b="1" dirty="0"/>
              <a:t>Yetkilendirme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cihazı, hangi cihazların son cihazın verilerine erişebileceğini veya kontrol komutları gönderebileceğini belirler.</a:t>
            </a:r>
          </a:p>
          <a:p>
            <a:pPr lvl="1"/>
            <a:r>
              <a:rPr lang="tr-TR" b="1" dirty="0"/>
              <a:t>İzinsiz Giriş Tespiti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cihazı, saldırıları tespit etmek ve mümkün olan en kısa sürede müdahale etmek için </a:t>
            </a:r>
            <a:r>
              <a:rPr lang="tr-TR" b="1" dirty="0"/>
              <a:t>izinsiz giriş tespiti algoritmaları</a:t>
            </a:r>
            <a:r>
              <a:rPr lang="tr-TR" dirty="0"/>
              <a:t> çalıştırabilir.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264298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🖥️ </a:t>
            </a:r>
            <a:r>
              <a:rPr lang="tr-TR" b="1" dirty="0" err="1"/>
              <a:t>EdgeSec</a:t>
            </a:r>
            <a:r>
              <a:rPr lang="tr-TR" b="1" dirty="0"/>
              <a:t> Mimarisi:</a:t>
            </a:r>
          </a:p>
          <a:p>
            <a:pPr lvl="1"/>
            <a:r>
              <a:rPr lang="tr-TR" b="1" dirty="0"/>
              <a:t>Yedi Temel Bileşen</a:t>
            </a:r>
            <a:r>
              <a:rPr lang="tr-TR" dirty="0"/>
              <a:t>:</a:t>
            </a:r>
          </a:p>
          <a:p>
            <a:pPr marL="1200150" lvl="2" indent="-285750"/>
            <a:r>
              <a:rPr lang="tr-TR" b="1" dirty="0"/>
              <a:t>Güvenlik Profil Yöneticisi</a:t>
            </a:r>
            <a:r>
              <a:rPr lang="tr-TR" dirty="0"/>
              <a:t>: Son cihazların güvenlik profillerini kaydeder ve güvenlik gereksinimlerini toplar.</a:t>
            </a:r>
          </a:p>
          <a:p>
            <a:pPr marL="1200150" lvl="2" indent="-285750"/>
            <a:r>
              <a:rPr lang="tr-TR" b="1" dirty="0"/>
              <a:t>Güvenlik Analiz Modülü</a:t>
            </a:r>
            <a:r>
              <a:rPr lang="tr-TR" dirty="0"/>
              <a:t>: Güvenlik fonksiyonlarının </a:t>
            </a:r>
            <a:r>
              <a:rPr lang="tr-TR" dirty="0" err="1"/>
              <a:t>edge</a:t>
            </a:r>
            <a:r>
              <a:rPr lang="tr-TR" dirty="0"/>
              <a:t> katmanına yerleştirilip yerleştirilmeyeceğine karar verir.</a:t>
            </a:r>
          </a:p>
          <a:p>
            <a:pPr marL="1200150" lvl="2" indent="-285750"/>
            <a:r>
              <a:rPr lang="tr-TR" b="1" dirty="0"/>
              <a:t>Protokol Eşleştirme</a:t>
            </a:r>
            <a:r>
              <a:rPr lang="tr-TR" dirty="0"/>
              <a:t>: Güvenlik gereksinimlerini karşılamak için uygun protokolleri seçer.</a:t>
            </a:r>
          </a:p>
          <a:p>
            <a:pPr marL="1200150" lvl="2" indent="-285750"/>
            <a:r>
              <a:rPr lang="tr-TR" b="1" dirty="0"/>
              <a:t>Arayüz Yöneticisi</a:t>
            </a:r>
            <a:r>
              <a:rPr lang="tr-TR" dirty="0"/>
              <a:t>: End cihazlar arasındaki heterojenliği maskeleyerek iletişimi düzenler.</a:t>
            </a:r>
          </a:p>
          <a:p>
            <a:pPr marL="1200150" lvl="2" indent="-285750"/>
            <a:r>
              <a:rPr lang="tr-TR" b="1" dirty="0"/>
              <a:t>Güvenlik Simülasyon Modülü</a:t>
            </a:r>
            <a:r>
              <a:rPr lang="tr-TR" dirty="0"/>
              <a:t>: Kritik isteklerin güvenli bir şekilde simüle edilmesini sağlar.</a:t>
            </a:r>
          </a:p>
          <a:p>
            <a:pPr marL="1200150" lvl="2" indent="-285750"/>
            <a:r>
              <a:rPr lang="tr-TR" b="1" dirty="0"/>
              <a:t>İstek Yöneticisi</a:t>
            </a:r>
            <a:r>
              <a:rPr lang="tr-TR" dirty="0"/>
              <a:t>: End cihazlara erişim isteklerini işler ve güvenlik analizine yönlendirir.</a:t>
            </a:r>
          </a:p>
          <a:p>
            <a:pPr marL="1200150" lvl="2" indent="-285750"/>
            <a:r>
              <a:rPr lang="tr-TR" b="1" dirty="0"/>
              <a:t>Kullanıcı Arayüzü (UI)</a:t>
            </a:r>
            <a:r>
              <a:rPr lang="tr-TR" dirty="0"/>
              <a:t>: Yöneticiler ve kullanıcı bileşenlerinin </a:t>
            </a:r>
            <a:r>
              <a:rPr lang="tr-TR" dirty="0" err="1"/>
              <a:t>EdgeSec'i</a:t>
            </a:r>
            <a:r>
              <a:rPr lang="tr-TR" dirty="0"/>
              <a:t> kullanmalarını sağlar.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34718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8.3 </a:t>
            </a:r>
            <a:r>
              <a:rPr lang="tr-TR" dirty="0" err="1"/>
              <a:t>IoT’de</a:t>
            </a:r>
            <a:r>
              <a:rPr lang="tr-TR" dirty="0"/>
              <a:t> Güvenin Kurulması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🛡️ Güven Oluşturma Mekanizmaları: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Cihaz Doğrulama</a:t>
            </a:r>
            <a:r>
              <a:rPr lang="tr-TR" dirty="0"/>
              <a:t> mevcut; fakat </a:t>
            </a:r>
            <a:r>
              <a:rPr lang="tr-TR" b="1" dirty="0"/>
              <a:t>uygulama düzeyinde güven doğrulama</a:t>
            </a:r>
            <a:r>
              <a:rPr lang="tr-TR" dirty="0"/>
              <a:t> eksiktir.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Anahtar ve Jeton (</a:t>
            </a:r>
            <a:r>
              <a:rPr lang="tr-TR" b="1" dirty="0" err="1"/>
              <a:t>Token</a:t>
            </a:r>
            <a:r>
              <a:rPr lang="tr-TR" b="1" dirty="0"/>
              <a:t>)</a:t>
            </a:r>
            <a:r>
              <a:rPr lang="tr-TR" dirty="0"/>
              <a:t> sistemleri kullanılarak, cihazlar arasında yetkilendirme sağlanabilir.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Atzori’nin</a:t>
            </a:r>
            <a:r>
              <a:rPr lang="tr-TR" b="1" dirty="0"/>
              <a:t> Modeli (2010)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Cihazlar arasında </a:t>
            </a:r>
            <a:r>
              <a:rPr lang="tr-TR" b="1" dirty="0"/>
              <a:t>karşılıklı güven</a:t>
            </a:r>
            <a:r>
              <a:rPr lang="tr-TR" dirty="0"/>
              <a:t> kuran bir erişim kontrol modeli.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Veri iletiminde güven, cihazlara özel oluşturulan </a:t>
            </a:r>
            <a:r>
              <a:rPr lang="tr-TR" b="1" dirty="0"/>
              <a:t>anahtarlar ve jetonlar</a:t>
            </a:r>
            <a:r>
              <a:rPr lang="tr-TR" dirty="0"/>
              <a:t> ile sağlanır.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881358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🌟 </a:t>
            </a:r>
            <a:r>
              <a:rPr lang="tr-TR" b="1" dirty="0" err="1"/>
              <a:t>Edge</a:t>
            </a:r>
            <a:r>
              <a:rPr lang="tr-TR" b="1" dirty="0"/>
              <a:t> Katmanında Güvenliğin Avantajları: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Yüksek Kapasiteli Görevler</a:t>
            </a:r>
            <a:r>
              <a:rPr lang="tr-TR" dirty="0"/>
              <a:t>: End cihazlardan </a:t>
            </a:r>
            <a:r>
              <a:rPr lang="tr-TR" b="1" dirty="0"/>
              <a:t>veri şifreleme, anahtar üretimi, izinsiz giriş tespiti</a:t>
            </a:r>
            <a:r>
              <a:rPr lang="tr-TR" dirty="0"/>
              <a:t> gibi bilgisayar yoğun görevler </a:t>
            </a:r>
            <a:r>
              <a:rPr lang="tr-TR" dirty="0" err="1"/>
              <a:t>edge</a:t>
            </a:r>
            <a:r>
              <a:rPr lang="tr-TR" dirty="0"/>
              <a:t> cihazlarına devredilebilir.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Fiziksel Yakınlık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cihazları son cihazlara yakın olduğundan, iletişim maliyetlerini </a:t>
            </a:r>
            <a:r>
              <a:rPr lang="tr-TR" b="1" dirty="0"/>
              <a:t>azaltır</a:t>
            </a:r>
            <a:r>
              <a:rPr lang="tr-TR" dirty="0"/>
              <a:t> ve </a:t>
            </a:r>
            <a:r>
              <a:rPr lang="tr-TR" b="1" dirty="0"/>
              <a:t>gerçek zamanlı performansı</a:t>
            </a:r>
            <a:r>
              <a:rPr lang="tr-TR" dirty="0"/>
              <a:t> artırır.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Sistem Görünürlüğü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katmanı, tüm sistem hakkında daha fazla bilgiye sahip olduğu için daha </a:t>
            </a:r>
            <a:r>
              <a:rPr lang="tr-TR" b="1" dirty="0"/>
              <a:t>optimize edilmiş güvenlik yönetimi</a:t>
            </a:r>
            <a:r>
              <a:rPr lang="tr-TR" dirty="0"/>
              <a:t> sağlar.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Güven ve Gizlilik</a:t>
            </a:r>
            <a:r>
              <a:rPr lang="tr-TR" dirty="0"/>
              <a:t>: </a:t>
            </a:r>
            <a:r>
              <a:rPr lang="tr-TR" b="1" dirty="0"/>
              <a:t>Yeni güven modelleri</a:t>
            </a:r>
            <a:r>
              <a:rPr lang="tr-TR" dirty="0"/>
              <a:t> geliştirilerek güven oluşturulabilir ve </a:t>
            </a:r>
            <a:r>
              <a:rPr lang="tr-TR" b="1" dirty="0"/>
              <a:t>gizliliği koruyan algoritmalar</a:t>
            </a:r>
            <a:r>
              <a:rPr lang="tr-TR" dirty="0"/>
              <a:t> (k-anonimlik) kullanılabilir.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Bulut Desteği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katmanı, bulut ile </a:t>
            </a:r>
            <a:r>
              <a:rPr lang="tr-TR" b="1" dirty="0"/>
              <a:t>yüksek hızda bağlantıya</a:t>
            </a:r>
            <a:r>
              <a:rPr lang="tr-TR" dirty="0"/>
              <a:t> sahip olup, gerektiğinde bulut güvenlik desteği alabilir.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825813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⚠️ Sınırlamalar: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 Güveni</a:t>
            </a:r>
            <a:r>
              <a:rPr lang="tr-TR" dirty="0"/>
              <a:t>: End cihazlarının </a:t>
            </a:r>
            <a:r>
              <a:rPr lang="tr-TR" dirty="0" err="1"/>
              <a:t>edge</a:t>
            </a:r>
            <a:r>
              <a:rPr lang="tr-TR" dirty="0"/>
              <a:t> cihazına tamamen güvenmesi gerekir.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Yeni Güvenlik Çözümleri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katmanındaki güvenliği artırmak için yeni çözümler gereklidir.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İletişim Zorlukları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cihazları ve end cihazları arasındaki iletişimin güvenliğini sağlamak hala bir </a:t>
            </a:r>
            <a:r>
              <a:rPr lang="tr-TR" b="1" dirty="0"/>
              <a:t>zorluktur</a:t>
            </a:r>
            <a:r>
              <a:rPr lang="tr-TR" dirty="0"/>
              <a:t>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7790657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🔍 Araştırma Konuları: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 </a:t>
            </a:r>
            <a:r>
              <a:rPr lang="tr-TR" b="1" dirty="0" err="1"/>
              <a:t>Edge</a:t>
            </a:r>
            <a:r>
              <a:rPr lang="tr-TR" b="1" dirty="0"/>
              <a:t> Katmanı</a:t>
            </a:r>
            <a:r>
              <a:rPr lang="tr-TR" dirty="0"/>
              <a:t> tasarımı ve </a:t>
            </a:r>
            <a:r>
              <a:rPr lang="tr-TR" dirty="0" err="1"/>
              <a:t>edge</a:t>
            </a:r>
            <a:r>
              <a:rPr lang="tr-TR" dirty="0"/>
              <a:t> cihazlarının güvenliği.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Hafif Protokoller</a:t>
            </a:r>
            <a:r>
              <a:rPr lang="tr-TR" dirty="0"/>
              <a:t> kullanarak </a:t>
            </a:r>
            <a:r>
              <a:rPr lang="tr-TR" dirty="0" err="1"/>
              <a:t>edge</a:t>
            </a:r>
            <a:r>
              <a:rPr lang="tr-TR" dirty="0"/>
              <a:t> katmanını end cihazlarla güvenli bir şekilde bağlamak.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Edge</a:t>
            </a:r>
            <a:r>
              <a:rPr lang="tr-TR" b="1" dirty="0"/>
              <a:t> cihazlarının işbirliği yaparak güvenlik işlevlerini yerine getirmesi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Yeni güven modelleri</a:t>
            </a:r>
            <a:r>
              <a:rPr lang="tr-TR" dirty="0"/>
              <a:t> geliştirilmesi.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461188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8.22 </a:t>
            </a:r>
            <a:r>
              <a:rPr lang="en-US" sz="3600" dirty="0"/>
              <a:t>Edge </a:t>
            </a:r>
            <a:r>
              <a:rPr lang="en-US" sz="3600" dirty="0" err="1"/>
              <a:t>Güvenlik</a:t>
            </a:r>
            <a:r>
              <a:rPr lang="en-US" sz="3600" dirty="0"/>
              <a:t> </a:t>
            </a:r>
            <a:r>
              <a:rPr lang="en-US" sz="3600" dirty="0" err="1"/>
              <a:t>Katmanı</a:t>
            </a:r>
            <a:r>
              <a:rPr lang="en-US" sz="3600" dirty="0"/>
              <a:t> </a:t>
            </a:r>
            <a:r>
              <a:rPr lang="en-US" sz="3600" dirty="0" err="1"/>
              <a:t>Hizmeti</a:t>
            </a:r>
            <a:r>
              <a:rPr lang="en-US" sz="3600" dirty="0"/>
              <a:t> (Edge Security Layer Service)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🔍 Araştırma Konuları: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 </a:t>
            </a:r>
            <a:r>
              <a:rPr lang="tr-TR" b="1" dirty="0" err="1"/>
              <a:t>Edge</a:t>
            </a:r>
            <a:r>
              <a:rPr lang="tr-TR" b="1" dirty="0"/>
              <a:t> Katmanı</a:t>
            </a:r>
            <a:r>
              <a:rPr lang="tr-TR" dirty="0"/>
              <a:t> tasarımı ve </a:t>
            </a:r>
            <a:r>
              <a:rPr lang="tr-TR" dirty="0" err="1"/>
              <a:t>edge</a:t>
            </a:r>
            <a:r>
              <a:rPr lang="tr-TR" dirty="0"/>
              <a:t> cihazlarının güvenliği.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Hafif Protokoller</a:t>
            </a:r>
            <a:r>
              <a:rPr lang="tr-TR" dirty="0"/>
              <a:t> kullanarak </a:t>
            </a:r>
            <a:r>
              <a:rPr lang="tr-TR" dirty="0" err="1"/>
              <a:t>edge</a:t>
            </a:r>
            <a:r>
              <a:rPr lang="tr-TR" dirty="0"/>
              <a:t> katmanını end cihazlarla güvenli bir şekilde bağlamak.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Edge</a:t>
            </a:r>
            <a:r>
              <a:rPr lang="tr-TR" b="1" dirty="0"/>
              <a:t> cihazlarının işbirliği yaparak güvenlik işlevlerini yerine getirmesi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Yeni güven modelleri</a:t>
            </a:r>
            <a:r>
              <a:rPr lang="tr-TR" dirty="0"/>
              <a:t> geliştirilmesi.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19637972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🏢 Güvenlik Yapısı ve Güven Oluşumu: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Edge</a:t>
            </a:r>
            <a:r>
              <a:rPr lang="tr-TR" b="1" dirty="0"/>
              <a:t> Cihazlarının Güvenliği</a:t>
            </a:r>
            <a:r>
              <a:rPr lang="tr-TR" dirty="0"/>
              <a:t>: End cihazlarının </a:t>
            </a:r>
            <a:r>
              <a:rPr lang="tr-TR" dirty="0" err="1"/>
              <a:t>edge</a:t>
            </a:r>
            <a:r>
              <a:rPr lang="tr-TR" dirty="0"/>
              <a:t> cihazlarına güvenmesi gereklidir. Bu güveni sağlamak için </a:t>
            </a:r>
            <a:r>
              <a:rPr lang="tr-TR" b="1" dirty="0"/>
              <a:t>kimlik doğrulama</a:t>
            </a:r>
            <a:r>
              <a:rPr lang="tr-TR" dirty="0"/>
              <a:t> protokolleri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Bulut Desteği</a:t>
            </a:r>
            <a:r>
              <a:rPr lang="tr-TR" dirty="0"/>
              <a:t>: Bulut, </a:t>
            </a:r>
            <a:r>
              <a:rPr lang="tr-TR" dirty="0" err="1"/>
              <a:t>edge</a:t>
            </a:r>
            <a:r>
              <a:rPr lang="tr-TR" dirty="0"/>
              <a:t> cihazlarına </a:t>
            </a:r>
            <a:r>
              <a:rPr lang="tr-TR" b="1" dirty="0"/>
              <a:t>kimlik bilgileri</a:t>
            </a:r>
            <a:r>
              <a:rPr lang="tr-TR" dirty="0"/>
              <a:t> sağlar ve </a:t>
            </a:r>
            <a:r>
              <a:rPr lang="tr-TR" b="1" dirty="0"/>
              <a:t>güven puanı</a:t>
            </a:r>
            <a:r>
              <a:rPr lang="tr-TR" dirty="0"/>
              <a:t> hesaplayarak </a:t>
            </a:r>
            <a:r>
              <a:rPr lang="tr-TR" dirty="0" err="1"/>
              <a:t>edge</a:t>
            </a:r>
            <a:r>
              <a:rPr lang="tr-TR" dirty="0"/>
              <a:t> cihazının güvenilirliğini doğrular.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38245593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🔐 İki Aşamalı Kimlik Doğrulama Protokolü: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Örnek: Akıllı Sayaç Güvenliği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Birinci Aşama</a:t>
            </a:r>
            <a:r>
              <a:rPr lang="tr-TR" dirty="0"/>
              <a:t>: Bulut, akıllı okuyucu cihazını dijital imza ile doğrular.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İkinci Aşama</a:t>
            </a:r>
            <a:r>
              <a:rPr lang="tr-TR" dirty="0"/>
              <a:t>: Akıllı okuyucu, karşılıklı güvenliği sağlamak için bir </a:t>
            </a:r>
            <a:r>
              <a:rPr lang="tr-TR" b="1" dirty="0"/>
              <a:t>paylaşılan anahtar</a:t>
            </a:r>
            <a:r>
              <a:rPr lang="tr-TR" dirty="0"/>
              <a:t> kullanarak kimlik doğrulama yapar.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14907264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☁️ Bulut ve </a:t>
            </a:r>
            <a:r>
              <a:rPr lang="tr-TR" b="1" dirty="0" err="1"/>
              <a:t>Edge</a:t>
            </a:r>
            <a:r>
              <a:rPr lang="tr-TR" b="1" dirty="0"/>
              <a:t> Cihazları Arasındaki İşbirliği: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Bulutun Yardımı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İzinsiz Giriş Tespiti</a:t>
            </a:r>
            <a:r>
              <a:rPr lang="tr-TR" dirty="0"/>
              <a:t>: Bulut, büyük veri analiziyle daha hızlı ve güçlü </a:t>
            </a:r>
            <a:r>
              <a:rPr lang="tr-TR" b="1" dirty="0"/>
              <a:t>saldırı tespiti</a:t>
            </a:r>
            <a:r>
              <a:rPr lang="tr-TR" dirty="0"/>
              <a:t> yapabilir.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Anahtar Dağıtımı</a:t>
            </a:r>
            <a:r>
              <a:rPr lang="tr-TR" dirty="0"/>
              <a:t>: Bulut, </a:t>
            </a:r>
            <a:r>
              <a:rPr lang="tr-TR" b="1" dirty="0"/>
              <a:t>güvenlik anahtarlarının dağıtımını</a:t>
            </a:r>
            <a:r>
              <a:rPr lang="tr-TR" dirty="0"/>
              <a:t> yönetebilir.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Edge</a:t>
            </a:r>
            <a:r>
              <a:rPr lang="tr-TR" b="1" dirty="0"/>
              <a:t> Cihazlarının Güvenliği</a:t>
            </a:r>
            <a:r>
              <a:rPr lang="tr-TR" dirty="0"/>
              <a:t>: </a:t>
            </a:r>
            <a:r>
              <a:rPr lang="tr-TR" dirty="0" err="1"/>
              <a:t>Edge</a:t>
            </a:r>
            <a:r>
              <a:rPr lang="tr-TR" dirty="0"/>
              <a:t> cihazları güçlüdür ancak bazı </a:t>
            </a:r>
            <a:r>
              <a:rPr lang="tr-TR" b="1" dirty="0"/>
              <a:t>güvenlik görevlerini</a:t>
            </a:r>
            <a:r>
              <a:rPr lang="tr-TR" dirty="0"/>
              <a:t> buluta devredebilirler.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2821744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🏗️ Dağıtılmış </a:t>
            </a:r>
            <a:r>
              <a:rPr lang="tr-TR" b="1" dirty="0" err="1"/>
              <a:t>IoT</a:t>
            </a:r>
            <a:r>
              <a:rPr lang="tr-TR" b="1" dirty="0"/>
              <a:t> Güvenlik Modelinin Üç Temel Unsuru: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Bulut Katmanının Güvenilirliği</a:t>
            </a:r>
            <a:r>
              <a:rPr lang="tr-TR" dirty="0"/>
              <a:t>: Bulut, </a:t>
            </a:r>
            <a:r>
              <a:rPr lang="tr-TR" dirty="0" err="1"/>
              <a:t>edge</a:t>
            </a:r>
            <a:r>
              <a:rPr lang="tr-TR" dirty="0"/>
              <a:t> katmanına göre daha güvenilirdir, bu da </a:t>
            </a:r>
            <a:r>
              <a:rPr lang="tr-TR" b="1" dirty="0"/>
              <a:t>güven riskini azaltır</a:t>
            </a:r>
            <a:r>
              <a:rPr lang="tr-TR" dirty="0"/>
              <a:t>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Bulut Kaynaklarının Kullanımı</a:t>
            </a:r>
            <a:r>
              <a:rPr lang="tr-TR" dirty="0"/>
              <a:t>: Bulut, karmaşık güvenlik çözümlerinin gerçekleştirilmesinde </a:t>
            </a:r>
            <a:r>
              <a:rPr lang="tr-TR" b="1" dirty="0"/>
              <a:t>destek sağlar</a:t>
            </a:r>
            <a:r>
              <a:rPr lang="tr-TR" dirty="0"/>
              <a:t>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Güvenlik Yükünün Dağıtılması</a:t>
            </a:r>
            <a:r>
              <a:rPr lang="tr-TR" dirty="0"/>
              <a:t>: Güvenlik yükünün </a:t>
            </a:r>
            <a:r>
              <a:rPr lang="tr-TR" b="1" dirty="0"/>
              <a:t>farklı katmanlara</a:t>
            </a:r>
            <a:r>
              <a:rPr lang="tr-TR" dirty="0"/>
              <a:t> dağıtılması, daha yüksek güvenlik sağlar.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22962163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⚠️ Bulutun Kullanımındaki Zorluklar: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Performans Gereksinimleri</a:t>
            </a:r>
            <a:r>
              <a:rPr lang="tr-TR" dirty="0"/>
              <a:t>: Bulut, end cihazlarına uzak olduğundan </a:t>
            </a:r>
            <a:r>
              <a:rPr lang="tr-TR" b="1" dirty="0"/>
              <a:t>gerçek zamanlı</a:t>
            </a:r>
            <a:r>
              <a:rPr lang="tr-TR" dirty="0"/>
              <a:t> gereksinimlerle uyumsuz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Tasarım Karmaşıklığı</a:t>
            </a:r>
            <a:r>
              <a:rPr lang="tr-TR" dirty="0"/>
              <a:t>: Bulutun güvenlik sağlamak için kullanılması, tasarımda </a:t>
            </a:r>
            <a:r>
              <a:rPr lang="tr-TR" b="1" dirty="0"/>
              <a:t>karmaşıklık</a:t>
            </a:r>
            <a:r>
              <a:rPr lang="tr-TR" dirty="0"/>
              <a:t> yaratabilir.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5188581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🧑‍💻 Araştırma Konuları: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Güvenlik Fonksiyonlarının Dağıtımı</a:t>
            </a:r>
            <a:r>
              <a:rPr lang="tr-TR" dirty="0"/>
              <a:t>: Güvenlik fonksiyonları her katmana nasıl dağıtılabilir?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Karmaşıklığın Azaltılması</a:t>
            </a:r>
            <a:r>
              <a:rPr lang="tr-TR" dirty="0"/>
              <a:t>: Üç katmanlı güvenlik çözümünün tasarımındaki karmaşıklık nasıl azaltılabilir?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Gizliliğin Korunması</a:t>
            </a:r>
            <a:r>
              <a:rPr lang="tr-TR" dirty="0"/>
              <a:t>: Üç katmanlı güvenlik çözümünde </a:t>
            </a:r>
            <a:r>
              <a:rPr lang="tr-TR" b="1" dirty="0"/>
              <a:t>gizlilik</a:t>
            </a:r>
            <a:r>
              <a:rPr lang="tr-TR" dirty="0"/>
              <a:t> nasıl korunur?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Dağıtılmış Günlük Dosyaları ve Güvenlik Analizi</a:t>
            </a:r>
            <a:r>
              <a:rPr lang="tr-TR" dirty="0"/>
              <a:t>: Katmanlar arasında dağıtılmış günlük dosyaları nasıl yönetilebilir?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239827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8.4 </a:t>
            </a:r>
            <a:r>
              <a:rPr lang="tr-TR" dirty="0" err="1"/>
              <a:t>IoT'de</a:t>
            </a:r>
            <a:r>
              <a:rPr lang="tr-TR" dirty="0"/>
              <a:t> Güvenin Değerlendirilmesi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🔍 Amaç: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Dijital ortamda </a:t>
            </a:r>
            <a:r>
              <a:rPr lang="tr-TR" b="1" dirty="0"/>
              <a:t>güven ilişkilerini analiz etmek</a:t>
            </a:r>
            <a:r>
              <a:rPr lang="tr-TR" dirty="0"/>
              <a:t> ve değerlendirmek.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Sosyal güven</a:t>
            </a:r>
            <a:r>
              <a:rPr lang="tr-TR" dirty="0"/>
              <a:t> + </a:t>
            </a:r>
            <a:r>
              <a:rPr lang="tr-TR" b="1" dirty="0"/>
              <a:t>Hizmet Kalitesi (</a:t>
            </a:r>
            <a:r>
              <a:rPr lang="tr-TR" b="1" dirty="0" err="1"/>
              <a:t>QoS</a:t>
            </a:r>
            <a:r>
              <a:rPr lang="tr-TR" b="1" dirty="0"/>
              <a:t>)</a:t>
            </a:r>
            <a:r>
              <a:rPr lang="tr-TR" dirty="0"/>
              <a:t> metrikleri dikkate alınır.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Doğrudan ve dolaylı gözlemler</a:t>
            </a:r>
            <a:r>
              <a:rPr lang="tr-TR" dirty="0"/>
              <a:t> ile güven güncellenir.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233946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8.23 Dağıtılmış </a:t>
            </a:r>
            <a:r>
              <a:rPr lang="tr-TR" sz="3600" dirty="0" err="1"/>
              <a:t>IoT</a:t>
            </a:r>
            <a:r>
              <a:rPr lang="tr-TR" sz="3600" dirty="0"/>
              <a:t> Güvenlik Modeli (</a:t>
            </a:r>
            <a:r>
              <a:rPr lang="tr-TR" sz="3600" dirty="0" err="1"/>
              <a:t>Dıstrıbuted</a:t>
            </a:r>
            <a:r>
              <a:rPr lang="tr-TR" sz="3600" dirty="0"/>
              <a:t> </a:t>
            </a:r>
            <a:r>
              <a:rPr lang="tr-TR" sz="3600" dirty="0" err="1"/>
              <a:t>IoT</a:t>
            </a:r>
            <a:r>
              <a:rPr lang="tr-TR" sz="3600" dirty="0"/>
              <a:t> </a:t>
            </a:r>
            <a:r>
              <a:rPr lang="tr-TR" sz="3600" dirty="0" err="1"/>
              <a:t>Securıty</a:t>
            </a:r>
            <a:r>
              <a:rPr lang="tr-TR" sz="3600" dirty="0"/>
              <a:t> Model)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💡 Güvenlik Tasarım Seçenekleri: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End-</a:t>
            </a:r>
            <a:r>
              <a:rPr lang="tr-TR" b="1" dirty="0" err="1"/>
              <a:t>to</a:t>
            </a:r>
            <a:r>
              <a:rPr lang="tr-TR" b="1" dirty="0"/>
              <a:t>-End Güvenlik</a:t>
            </a:r>
            <a:r>
              <a:rPr lang="tr-TR" dirty="0"/>
              <a:t>: Eğer son cihazlar gerekli güvenlik işlevlerini destekliyorsa, doğrudan güvenlik tercih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Edge</a:t>
            </a:r>
            <a:r>
              <a:rPr lang="tr-TR" b="1" dirty="0"/>
              <a:t> ve Bulut Katmanına Güvenme</a:t>
            </a:r>
            <a:r>
              <a:rPr lang="tr-TR" dirty="0"/>
              <a:t>: Eğer son cihazlar yeterli kapasiteye sahip değilse, güvenlik görevleri </a:t>
            </a:r>
            <a:r>
              <a:rPr lang="tr-TR" b="1" dirty="0" err="1"/>
              <a:t>edge</a:t>
            </a:r>
            <a:r>
              <a:rPr lang="tr-TR" dirty="0"/>
              <a:t> ve </a:t>
            </a:r>
            <a:r>
              <a:rPr lang="tr-TR" b="1" dirty="0"/>
              <a:t>bulut</a:t>
            </a:r>
            <a:r>
              <a:rPr lang="tr-TR" dirty="0"/>
              <a:t> cihazlarına devredilir.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32568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8.24 Güvenli Mimari (</a:t>
            </a:r>
            <a:r>
              <a:rPr lang="tr-TR" sz="3600" dirty="0" err="1"/>
              <a:t>Secure</a:t>
            </a:r>
            <a:r>
              <a:rPr lang="tr-TR" sz="3600" dirty="0"/>
              <a:t> </a:t>
            </a:r>
            <a:r>
              <a:rPr lang="tr-TR" sz="3600" dirty="0" err="1"/>
              <a:t>Archıtecture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🏗️ </a:t>
            </a:r>
            <a:r>
              <a:rPr lang="tr-TR" b="1" dirty="0" err="1"/>
              <a:t>IoT</a:t>
            </a:r>
            <a:r>
              <a:rPr lang="tr-TR" b="1" dirty="0"/>
              <a:t> Güvenliği ve Mimari Zorluklar: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Mimari Tasarım Zorlukları</a:t>
            </a:r>
            <a:r>
              <a:rPr lang="tr-TR" dirty="0"/>
              <a:t>: </a:t>
            </a:r>
            <a:r>
              <a:rPr lang="tr-TR" dirty="0" err="1"/>
              <a:t>IoT</a:t>
            </a:r>
            <a:r>
              <a:rPr lang="tr-TR" dirty="0"/>
              <a:t> ortamlarında güvenliği sağlamak için uygun bir mimari oluşturmak kolay değildir.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Güvenlik Gereksinimleri</a:t>
            </a:r>
            <a:r>
              <a:rPr lang="tr-TR" dirty="0"/>
              <a:t>: Mimari, </a:t>
            </a:r>
            <a:r>
              <a:rPr lang="tr-TR" dirty="0" err="1"/>
              <a:t>IoT</a:t>
            </a:r>
            <a:r>
              <a:rPr lang="tr-TR" dirty="0"/>
              <a:t> güvenlik sorunlarının yanı sıra </a:t>
            </a:r>
            <a:r>
              <a:rPr lang="tr-TR" b="1" dirty="0"/>
              <a:t>SDN</a:t>
            </a:r>
            <a:r>
              <a:rPr lang="tr-TR" dirty="0"/>
              <a:t> (Yazılım Tanımlı Ağlar) ve </a:t>
            </a:r>
            <a:r>
              <a:rPr lang="tr-TR" b="1" dirty="0"/>
              <a:t>bulut altyapısı</a:t>
            </a:r>
            <a:r>
              <a:rPr lang="tr-TR" dirty="0"/>
              <a:t> ile ilgili güvenlik sorunlarını da ele almalıdır.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5074102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8.24 Güvenli Mimari (</a:t>
            </a:r>
            <a:r>
              <a:rPr lang="tr-TR" sz="3600" dirty="0" err="1"/>
              <a:t>Secure</a:t>
            </a:r>
            <a:r>
              <a:rPr lang="tr-TR" sz="3600" dirty="0"/>
              <a:t> </a:t>
            </a:r>
            <a:r>
              <a:rPr lang="tr-TR" sz="3600" dirty="0" err="1"/>
              <a:t>Archıtecture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🌐 SDN ve Bulut Altyapısındaki Güvenlik Sorunları: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SDN ve Bulut Güvenlik Sorunları</a:t>
            </a:r>
            <a:r>
              <a:rPr lang="tr-TR" dirty="0"/>
              <a:t>: SDN ve bulut altyapılarındaki güvenlik sorunları, </a:t>
            </a:r>
            <a:r>
              <a:rPr lang="tr-TR" dirty="0" err="1"/>
              <a:t>IoT</a:t>
            </a:r>
            <a:r>
              <a:rPr lang="tr-TR" dirty="0"/>
              <a:t> sensörlerinden miras alınır.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IoT</a:t>
            </a:r>
            <a:r>
              <a:rPr lang="tr-TR" b="1" dirty="0"/>
              <a:t> Bağlantıları ve Bulut</a:t>
            </a:r>
            <a:r>
              <a:rPr lang="tr-TR" dirty="0"/>
              <a:t>: Nesne tabanlı </a:t>
            </a:r>
            <a:r>
              <a:rPr lang="tr-TR" dirty="0" err="1"/>
              <a:t>IoT</a:t>
            </a:r>
            <a:r>
              <a:rPr lang="tr-TR" dirty="0"/>
              <a:t> ağlarının </a:t>
            </a:r>
            <a:r>
              <a:rPr lang="tr-TR" b="1" dirty="0"/>
              <a:t>veri tabanlı bulut altyapıları</a:t>
            </a:r>
            <a:r>
              <a:rPr lang="tr-TR" dirty="0"/>
              <a:t> ile güvenli bağlantı kurması, yeni güvenlik zorlukları ortaya çıkarır.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1284368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8.24 Güvenli Mimari (</a:t>
            </a:r>
            <a:r>
              <a:rPr lang="tr-TR" sz="3600" dirty="0" err="1"/>
              <a:t>Secure</a:t>
            </a:r>
            <a:r>
              <a:rPr lang="tr-TR" sz="3600" dirty="0"/>
              <a:t> </a:t>
            </a:r>
            <a:r>
              <a:rPr lang="tr-TR" sz="3600" dirty="0" err="1"/>
              <a:t>Archıtecture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🚨 Saldırı Tespiti ve Önleme Zorlukları: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Ağlar Üzerinden Saldırı Tespiti</a:t>
            </a:r>
            <a:r>
              <a:rPr lang="tr-TR" dirty="0"/>
              <a:t>: Mevcut </a:t>
            </a:r>
            <a:r>
              <a:rPr lang="tr-TR" b="1" dirty="0"/>
              <a:t>saldırı tespit ve engelleme sistemleri</a:t>
            </a:r>
            <a:r>
              <a:rPr lang="tr-TR" dirty="0"/>
              <a:t>, kötü niyetli trafiği farklı ağlar (SDN, Bulut ve </a:t>
            </a:r>
            <a:r>
              <a:rPr lang="tr-TR" dirty="0" err="1"/>
              <a:t>IoT</a:t>
            </a:r>
            <a:r>
              <a:rPr lang="tr-TR" dirty="0"/>
              <a:t>) üzerinden yönlendirilirken tespit etmekte zorluk çeker.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Kötü Niyetli Aktörlerin Takibi</a:t>
            </a:r>
            <a:r>
              <a:rPr lang="tr-TR" dirty="0"/>
              <a:t>: Kötü niyetli aktörleri takip etmek, farklı ağ türlerinin kullanıldığı durumlarda çok zorlaşır.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2565424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8.25 Ağ Güvenliği (Network </a:t>
            </a:r>
            <a:r>
              <a:rPr lang="tr-TR" sz="3600" dirty="0" err="1"/>
              <a:t>Securıty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🌐 </a:t>
            </a:r>
            <a:r>
              <a:rPr lang="tr-TR" b="1" dirty="0" err="1"/>
              <a:t>IoT</a:t>
            </a:r>
            <a:r>
              <a:rPr lang="tr-TR" b="1" dirty="0"/>
              <a:t> Ağ Yapısı ve Trafik Yönetimi: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sistemlerinde </a:t>
            </a:r>
            <a:r>
              <a:rPr lang="tr-TR" b="1" dirty="0"/>
              <a:t>farklı alt ağlar</a:t>
            </a:r>
            <a:r>
              <a:rPr lang="tr-TR" dirty="0"/>
              <a:t> ve </a:t>
            </a:r>
            <a:r>
              <a:rPr lang="tr-TR" b="1" dirty="0"/>
              <a:t>çeşitli iletişim protokolleri</a:t>
            </a:r>
            <a:r>
              <a:rPr lang="tr-TR" dirty="0"/>
              <a:t>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Ağda </a:t>
            </a:r>
            <a:r>
              <a:rPr lang="tr-TR" b="1" dirty="0"/>
              <a:t>çok büyük miktarda veri</a:t>
            </a:r>
            <a:r>
              <a:rPr lang="tr-TR" dirty="0"/>
              <a:t> akışı olur; bu da </a:t>
            </a:r>
            <a:r>
              <a:rPr lang="tr-TR" b="1" dirty="0"/>
              <a:t>ağ tıkanıklığına</a:t>
            </a:r>
            <a:r>
              <a:rPr lang="tr-TR" dirty="0"/>
              <a:t> yol açabilir.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Ana endişeler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Ağ trafiğini </a:t>
            </a:r>
            <a:r>
              <a:rPr lang="tr-TR" b="1" dirty="0"/>
              <a:t>tıkanıklık oluşturmadan</a:t>
            </a:r>
            <a:r>
              <a:rPr lang="tr-TR" dirty="0"/>
              <a:t> yönetmek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Farklı türdeki ağları</a:t>
            </a:r>
            <a:r>
              <a:rPr lang="tr-TR" dirty="0"/>
              <a:t> kontrol altında tutmak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Ağ güvenliğini</a:t>
            </a:r>
            <a:r>
              <a:rPr lang="tr-TR" dirty="0"/>
              <a:t> etkin şekilde uygulamak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6481196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8.25 Ağ Güvenliği (Network </a:t>
            </a:r>
            <a:r>
              <a:rPr lang="tr-TR" sz="3600" dirty="0" err="1"/>
              <a:t>Securıty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🧅 </a:t>
            </a:r>
            <a:r>
              <a:rPr lang="tr-TR" b="1" dirty="0" err="1"/>
              <a:t>Onion</a:t>
            </a:r>
            <a:r>
              <a:rPr lang="tr-TR" b="1" dirty="0"/>
              <a:t> Routing (Soğan Yönlendirme):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ağların yönetimi</a:t>
            </a:r>
            <a:r>
              <a:rPr lang="tr-TR" dirty="0"/>
              <a:t> için yardımcı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Verilerin çok katmanlı şekilde şifrelenerek aktarılmasını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İzlenebilirliği azaltır, </a:t>
            </a:r>
            <a:r>
              <a:rPr lang="tr-TR" b="1" dirty="0"/>
              <a:t>anonimlik</a:t>
            </a:r>
            <a:r>
              <a:rPr lang="tr-TR" dirty="0"/>
              <a:t> ve </a:t>
            </a:r>
            <a:r>
              <a:rPr lang="tr-TR" b="1" dirty="0"/>
              <a:t>gizlilik</a:t>
            </a:r>
            <a:r>
              <a:rPr lang="tr-TR" dirty="0"/>
              <a:t> sunar.</a:t>
            </a:r>
          </a:p>
          <a:p>
            <a:r>
              <a:rPr lang="tr-TR" b="1" dirty="0"/>
              <a:t>🔒 TLS (Transport </a:t>
            </a:r>
            <a:r>
              <a:rPr lang="tr-TR" b="1" dirty="0" err="1"/>
              <a:t>Layer</a:t>
            </a:r>
            <a:r>
              <a:rPr lang="tr-TR" b="1" dirty="0"/>
              <a:t> Security):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 arasında </a:t>
            </a:r>
            <a:r>
              <a:rPr lang="tr-TR" b="1" dirty="0"/>
              <a:t>gizlilik (</a:t>
            </a:r>
            <a:r>
              <a:rPr lang="tr-TR" b="1" dirty="0" err="1"/>
              <a:t>confidentiality</a:t>
            </a:r>
            <a:r>
              <a:rPr lang="tr-TR" b="1" dirty="0"/>
              <a:t>)</a:t>
            </a:r>
            <a:r>
              <a:rPr lang="tr-TR" dirty="0"/>
              <a:t> ve </a:t>
            </a:r>
            <a:r>
              <a:rPr lang="tr-TR" b="1" dirty="0"/>
              <a:t>bütünlük (</a:t>
            </a:r>
            <a:r>
              <a:rPr lang="tr-TR" b="1" dirty="0" err="1"/>
              <a:t>integrity</a:t>
            </a:r>
            <a:r>
              <a:rPr lang="tr-TR" b="1" dirty="0"/>
              <a:t>)</a:t>
            </a:r>
            <a:r>
              <a:rPr lang="tr-TR" dirty="0"/>
              <a:t> sağlamak için kullanılabilir.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Verilerin </a:t>
            </a:r>
            <a:r>
              <a:rPr lang="tr-TR" b="1" dirty="0"/>
              <a:t>güvenli iletişimini</a:t>
            </a:r>
            <a:r>
              <a:rPr lang="tr-TR" dirty="0"/>
              <a:t> garanti altına alır.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2984010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8.26 </a:t>
            </a:r>
            <a:r>
              <a:rPr lang="tr-TR" sz="3600" dirty="0" err="1"/>
              <a:t>IoT’de</a:t>
            </a:r>
            <a:r>
              <a:rPr lang="tr-TR" sz="3600" dirty="0"/>
              <a:t> Hata Toleransı (</a:t>
            </a:r>
            <a:r>
              <a:rPr lang="tr-TR" sz="3600" dirty="0" err="1"/>
              <a:t>Fault</a:t>
            </a:r>
            <a:r>
              <a:rPr lang="tr-TR" sz="3600" dirty="0"/>
              <a:t> </a:t>
            </a:r>
            <a:r>
              <a:rPr lang="tr-TR" sz="3600" dirty="0" err="1"/>
              <a:t>Tolerance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⚠️ Neden Gerekli?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, mevcut internetten </a:t>
            </a:r>
            <a:r>
              <a:rPr lang="tr-TR" b="1" dirty="0"/>
              <a:t>daha fazla saldırıya açık</a:t>
            </a:r>
            <a:r>
              <a:rPr lang="tr-TR" dirty="0"/>
              <a:t> olacak (milyarlarca cihaz).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Kaynakları kısıtlı cihazlar</a:t>
            </a:r>
            <a:r>
              <a:rPr lang="tr-TR" dirty="0"/>
              <a:t>, saldırılara en açık olanlardır.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Hizmet güvenilirliği</a:t>
            </a:r>
            <a:r>
              <a:rPr lang="tr-TR" dirty="0"/>
              <a:t> için hata toleransı kritik önemdedir.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Çözümler, </a:t>
            </a:r>
            <a:r>
              <a:rPr lang="tr-TR" dirty="0" err="1"/>
              <a:t>IoT</a:t>
            </a:r>
            <a:r>
              <a:rPr lang="tr-TR" dirty="0"/>
              <a:t> cihazlarının sınırlı kaynaklarına uygun </a:t>
            </a:r>
            <a:r>
              <a:rPr lang="tr-TR" b="1" dirty="0"/>
              <a:t>hafif yapılı ve özelleştirilmiş</a:t>
            </a:r>
            <a:r>
              <a:rPr lang="tr-TR" dirty="0"/>
              <a:t> olmalıdır.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2561945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8.26 </a:t>
            </a:r>
            <a:r>
              <a:rPr lang="tr-TR" sz="3600" dirty="0" err="1"/>
              <a:t>IoT’de</a:t>
            </a:r>
            <a:r>
              <a:rPr lang="tr-TR" sz="3600" dirty="0"/>
              <a:t> Hata Toleransı (</a:t>
            </a:r>
            <a:r>
              <a:rPr lang="tr-TR" sz="3600" dirty="0" err="1"/>
              <a:t>Fault</a:t>
            </a:r>
            <a:r>
              <a:rPr lang="tr-TR" sz="3600" dirty="0"/>
              <a:t> </a:t>
            </a:r>
            <a:r>
              <a:rPr lang="tr-TR" sz="3600" dirty="0" err="1"/>
              <a:t>Tolerance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🔧 Hata Toleransı İçin Üç Temel Adım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Tüm cihazların varsayılan olarak güvenli olması</a:t>
            </a:r>
            <a:endParaRPr lang="tr-TR" dirty="0"/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Güvenli protokoller ve mekanizmalar geliştirilmeli.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Yazılım kalitesi artırılmalı (milyarlarca cihazda </a:t>
            </a:r>
            <a:r>
              <a:rPr lang="tr-TR" b="1" dirty="0"/>
              <a:t>yama</a:t>
            </a:r>
            <a:r>
              <a:rPr lang="tr-TR" dirty="0"/>
              <a:t> yapmak zor olabilir).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Cihazların ağ durumunu ve hizmetleri algılayabilmesi</a:t>
            </a:r>
            <a:endParaRPr lang="tr-TR" dirty="0"/>
          </a:p>
          <a:p>
            <a:pPr marL="742950" lvl="1" indent="-285750">
              <a:buFont typeface="+mj-lt"/>
              <a:buAutoNum type="arabicPeriod"/>
            </a:pPr>
            <a:r>
              <a:rPr lang="tr-TR" b="1" dirty="0" err="1"/>
              <a:t>Watchdog</a:t>
            </a:r>
            <a:r>
              <a:rPr lang="tr-TR" b="1" dirty="0"/>
              <a:t> sistemleri</a:t>
            </a:r>
            <a:r>
              <a:rPr lang="tr-TR" dirty="0"/>
              <a:t> ile sürekli durum takibi yapılmalı.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b="1" dirty="0"/>
              <a:t>Geri bildirim</a:t>
            </a:r>
            <a:r>
              <a:rPr lang="tr-TR" dirty="0"/>
              <a:t> sağlayarak durum haritaları oluşturulmalı.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b="1" dirty="0"/>
              <a:t>Sorumluluk sistemi</a:t>
            </a:r>
            <a:r>
              <a:rPr lang="tr-TR" dirty="0"/>
              <a:t> ile ağ durumu izlenmeli.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18177754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8.26 </a:t>
            </a:r>
            <a:r>
              <a:rPr lang="tr-TR" sz="3600" dirty="0" err="1"/>
              <a:t>IoT’de</a:t>
            </a:r>
            <a:r>
              <a:rPr lang="tr-TR" sz="3600" dirty="0"/>
              <a:t> Hata Toleransı (</a:t>
            </a:r>
            <a:r>
              <a:rPr lang="tr-TR" sz="3600" dirty="0" err="1"/>
              <a:t>Fault</a:t>
            </a:r>
            <a:r>
              <a:rPr lang="tr-TR" sz="3600" dirty="0"/>
              <a:t> </a:t>
            </a:r>
            <a:r>
              <a:rPr lang="tr-TR" sz="3600" dirty="0" err="1"/>
              <a:t>Tolerance</a:t>
            </a:r>
            <a:r>
              <a:rPr lang="tr-TR" sz="36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b="1" dirty="0"/>
              <a:t>3. Cihazların kendini koruyabilmesi ve toparlanabilmesi</a:t>
            </a:r>
            <a:endParaRPr lang="tr-TR" dirty="0"/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Protokoller, anormal durumlara karşı </a:t>
            </a:r>
            <a:r>
              <a:rPr lang="tr-TR" b="1" dirty="0"/>
              <a:t>otomatik tepki</a:t>
            </a:r>
            <a:r>
              <a:rPr lang="tr-TR" dirty="0"/>
              <a:t> verebilmeli.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b="1" dirty="0"/>
              <a:t>Saldırı tespiti</a:t>
            </a:r>
            <a:r>
              <a:rPr lang="tr-TR" dirty="0"/>
              <a:t> ve </a:t>
            </a:r>
            <a:r>
              <a:rPr lang="tr-TR" b="1" dirty="0"/>
              <a:t>kendini savunma</a:t>
            </a:r>
            <a:r>
              <a:rPr lang="tr-TR" dirty="0"/>
              <a:t> mekanizmaları olmalı.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b="1" dirty="0"/>
              <a:t>Hızlı toparlanma (</a:t>
            </a:r>
            <a:r>
              <a:rPr lang="tr-TR" b="1" dirty="0" err="1"/>
              <a:t>recovery</a:t>
            </a:r>
            <a:r>
              <a:rPr lang="tr-TR" b="1" dirty="0"/>
              <a:t>)</a:t>
            </a:r>
            <a:r>
              <a:rPr lang="tr-TR" dirty="0"/>
              <a:t> için güvenli bölgelere erişim ve bakım yapılmalı.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dirty="0"/>
              <a:t>Güvenli ve güvensiz bölgeler haritalanarak bilgi paylaşımı sağlanmalı.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34833227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48106"/>
          </a:xfrm>
        </p:spPr>
        <p:txBody>
          <a:bodyPr>
            <a:noAutofit/>
          </a:bodyPr>
          <a:lstStyle/>
          <a:p>
            <a:r>
              <a:rPr lang="tr-TR" sz="3600" dirty="0"/>
              <a:t>8.27 Yeni Gelişen </a:t>
            </a:r>
            <a:r>
              <a:rPr lang="tr-TR" sz="3600" dirty="0" err="1"/>
              <a:t>IoT</a:t>
            </a:r>
            <a:r>
              <a:rPr lang="tr-TR" sz="3600" dirty="0"/>
              <a:t> Güvenlik Çözümleri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83324"/>
            <a:ext cx="10691265" cy="4037246"/>
          </a:xfrm>
        </p:spPr>
        <p:txBody>
          <a:bodyPr>
            <a:noAutofit/>
          </a:bodyPr>
          <a:lstStyle/>
          <a:p>
            <a:r>
              <a:rPr lang="tr-TR" b="1" dirty="0"/>
              <a:t>🆕 Kriptografi Dışındaki Güvenlik Yaklaşımları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Kriptografik araçlar dışında </a:t>
            </a:r>
            <a:r>
              <a:rPr lang="tr-TR" b="1" dirty="0"/>
              <a:t>yeni tekniklere</a:t>
            </a:r>
            <a:r>
              <a:rPr lang="tr-TR" dirty="0"/>
              <a:t> dayalı çözümler.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Merkezi olmayan (</a:t>
            </a:r>
            <a:r>
              <a:rPr lang="tr-TR" b="1" dirty="0" err="1"/>
              <a:t>decentralized</a:t>
            </a:r>
            <a:r>
              <a:rPr lang="tr-TR" b="1" dirty="0"/>
              <a:t>)</a:t>
            </a:r>
            <a:r>
              <a:rPr lang="tr-TR" dirty="0"/>
              <a:t> yapılar tercih ediliyor.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Özellikle </a:t>
            </a:r>
            <a:r>
              <a:rPr lang="tr-TR" b="1" dirty="0"/>
              <a:t>ölçeklenebilirlik sorunlarını</a:t>
            </a:r>
            <a:r>
              <a:rPr lang="tr-TR" dirty="0"/>
              <a:t> daha iyi yönetiyorlar.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741471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Nesnelerin İnterneti Bölüm 1</Template>
  <TotalTime>394</TotalTime>
  <Words>6071</Words>
  <Application>Microsoft Office PowerPoint</Application>
  <PresentationFormat>Geniş ekran</PresentationFormat>
  <Paragraphs>812</Paragraphs>
  <Slides>108</Slides>
  <Notes>44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108</vt:i4>
      </vt:variant>
    </vt:vector>
  </HeadingPairs>
  <TitlesOfParts>
    <vt:vector size="117" baseType="lpstr">
      <vt:lpstr>Microsoft YaHei</vt:lpstr>
      <vt:lpstr>Microsoft YaHei UI</vt:lpstr>
      <vt:lpstr>Arial</vt:lpstr>
      <vt:lpstr>Calibri</vt:lpstr>
      <vt:lpstr>Calisto MT</vt:lpstr>
      <vt:lpstr>Roboto</vt:lpstr>
      <vt:lpstr>Times New Roman</vt:lpstr>
      <vt:lpstr>Univers Condensed</vt:lpstr>
      <vt:lpstr>ChronicleVTI</vt:lpstr>
      <vt:lpstr>NESNELERİN İNTERNETİ  BÖLÜM 8 nesnelerin internetine giriş</vt:lpstr>
      <vt:lpstr>8.1 Trust – IoT’de Güven Kavramı</vt:lpstr>
      <vt:lpstr>8.1 Trust – IoT’de Güven Kavramı</vt:lpstr>
      <vt:lpstr>8.2 IoT’de Güven Özellikleri ve Yönetim Amaçları </vt:lpstr>
      <vt:lpstr>8.2 IoT’de Güven Özellikleri ve Yönetim Amaçları</vt:lpstr>
      <vt:lpstr>8.2 IoT’de Güven Özellikleri ve Yönetim Amaçları</vt:lpstr>
      <vt:lpstr>8.3 IoT’de Güvenin Kurulması</vt:lpstr>
      <vt:lpstr>8.3 IoT’de Güvenin Kurulması</vt:lpstr>
      <vt:lpstr>8.4 IoT'de Güvenin Değerlendirilmesi</vt:lpstr>
      <vt:lpstr>8.4 IoT'de Güvenin Değerlendirilmesi</vt:lpstr>
      <vt:lpstr>8.4 IoT'de Güvenin Değerlendirilmesi</vt:lpstr>
      <vt:lpstr>8.4 IoT'de Güvenin Değerlendirilmesi</vt:lpstr>
      <vt:lpstr>8.5 IoT’de Kullanıcıların Güveni Neden Önemlidir?</vt:lpstr>
      <vt:lpstr>8.5 IoT’de Kullanıcıların Güveni Neden Önemlidir?</vt:lpstr>
      <vt:lpstr>8.5 IoT’de Kullanıcıların Güveni Neden Önemlidir?</vt:lpstr>
      <vt:lpstr>8.6 Kimlik Doğrulama (Authentıcatıon)</vt:lpstr>
      <vt:lpstr>8.6 Kimlik Doğrulama (Authentıcatıon)</vt:lpstr>
      <vt:lpstr>8.6 Kimlik Doğrulama (Authentıcatıon)</vt:lpstr>
      <vt:lpstr>8.7 İş Katmanı Kimlik Doğrulama (BusIness AuthentIcatIon) </vt:lpstr>
      <vt:lpstr>8.7 İş Katmanı Kimlik Doğrulama (BusIness AuthentIcatIon) </vt:lpstr>
      <vt:lpstr>8.7 İş Katmanı Kimlik Doğrulama (BusIness AuthentIcatIon)</vt:lpstr>
      <vt:lpstr>8.8 Hafif Kimlik Doğrulama (LIghtweIght AuthentIcatIon)</vt:lpstr>
      <vt:lpstr>8.8 Hafif Kimlik Doğrulama (LIghtweIght AuthentIcatIon)</vt:lpstr>
      <vt:lpstr>8.8 Hafif Kimlik Doğrulama (LIghtweIght AuthentIcatIon)</vt:lpstr>
      <vt:lpstr>8.8 Hafif Kimlik Doğrulama (LIghtweIght AuthentIcatIon)</vt:lpstr>
      <vt:lpstr>8.9 IoT Kimlik Doğrulama Mimarisi (IoT AuthentIcatIon ArchItecture)</vt:lpstr>
      <vt:lpstr>8.9 IoT Kimlik Doğrulama Mimarisi (IoT AuthentIcatIon ArchItecture)</vt:lpstr>
      <vt:lpstr>8.9 IoT Kimlik Doğrulama Mimarisi (IoT AuthentIcatIon ArchItecture)</vt:lpstr>
      <vt:lpstr>8.10 Erişim Kontrolü (Access Control)</vt:lpstr>
      <vt:lpstr>8.10 Erişim Kontrolü (Access Control)</vt:lpstr>
      <vt:lpstr>8.10 Erişim Kontrolü (Access Control)</vt:lpstr>
      <vt:lpstr>8.10 Erişim Kontrolü (Access Control)</vt:lpstr>
      <vt:lpstr>8.10 Erişim Kontrolü (Access Control)</vt:lpstr>
      <vt:lpstr>8.10 Erişim Kontrolü (Access Control)</vt:lpstr>
      <vt:lpstr>8.11 Daha Az Güvenlik Hazırlığı (Less Securıty Preparatıon)</vt:lpstr>
      <vt:lpstr>8.11 Daha Az Güvenlik Hazırlığı (Less Securıty Preparatıon)</vt:lpstr>
      <vt:lpstr>8.11 Daha Az Güvenlik Hazırlığı (Less Securıty Preparatıon)</vt:lpstr>
      <vt:lpstr>8.11 Daha Az Güvenlik Hazırlığı (Less Securıty Preparatıon)</vt:lpstr>
      <vt:lpstr>8.11 Daha Az Güvenlik Hazırlığı (Less Securıty Preparatıon)</vt:lpstr>
      <vt:lpstr>8.12 IoT Veri Güvenliği (IoT Data Securıty)</vt:lpstr>
      <vt:lpstr>8.12 IoT Veri Güvenliği (IoT Data Securıty)</vt:lpstr>
      <vt:lpstr>8.13 IoT Veri Güvenliği Mimarisi (Architecture of IoT Data Security)</vt:lpstr>
      <vt:lpstr>8.13 IoT Veri Güvenliği Mimarisi (Architecture of IoT Data Security)</vt:lpstr>
      <vt:lpstr>8.13 IoT Veri Güvenliği Mimarisi (Architecture of IoT Data Security)</vt:lpstr>
      <vt:lpstr>8.14 IoT’nin Veri Güvenliği Teknolojileri (IoT’s Data Securıty Technologıes)</vt:lpstr>
      <vt:lpstr>8.14 IoT’nin Veri Güvenliği Teknolojileri (IoT’s Data Securıty Technologıes)</vt:lpstr>
      <vt:lpstr>8.14 IoT’nin Veri Güvenliği Teknolojileri (IoT’s Data Securıty Technologıes)</vt:lpstr>
      <vt:lpstr>8.14 IoT’nin Veri Güvenliği Teknolojileri (IoT’s Data Securıty Technologıes)</vt:lpstr>
      <vt:lpstr>8.15 Veri Minimizasyonu (Data Mınımızatıon)</vt:lpstr>
      <vt:lpstr>8.15 Veri Minimizasyonu (Data Mınımızatıon)</vt:lpstr>
      <vt:lpstr>8.15 Veri Minimizasyonu (Data Mınımızatıon)</vt:lpstr>
      <vt:lpstr>8.16 Güvenlik Duvarı (Fırewall)</vt:lpstr>
      <vt:lpstr>8.16 Güvenlik Duvarı (Fırewall)</vt:lpstr>
      <vt:lpstr>8.16 Güvenlik Duvarı (Fırewall)</vt:lpstr>
      <vt:lpstr>8.16 Güvenlik Duvarı (Fırewall)</vt:lpstr>
      <vt:lpstr>8.17 IoT’de Adli Bilişim (Forensıcs ın IoT)</vt:lpstr>
      <vt:lpstr>8.17 IoT’de Adli Bilişim (Forensıcs ın IoT)</vt:lpstr>
      <vt:lpstr>8.17 IoT’de Adli Bilişim (Forensıcs ın IoT)</vt:lpstr>
      <vt:lpstr>8.17 IoT’de Adli Bilişim (Forensıcs ın IoT)</vt:lpstr>
      <vt:lpstr>8.17.1 Kanıtların Tanımlanması, Toplanması ve Korunması</vt:lpstr>
      <vt:lpstr>8.17.1 Kanıtların Tanımlanması, Toplanması ve Korunması</vt:lpstr>
      <vt:lpstr>8.17.2 Kanıt Analizi ve İlişkilendirme</vt:lpstr>
      <vt:lpstr>8.17.2 Kanıt Analizi ve İlişkilendirme</vt:lpstr>
      <vt:lpstr>8.17.3 Saldırı veya Eksiklik İlişkilendirmesi (Attrıbutıon)</vt:lpstr>
      <vt:lpstr>8.17.3 Saldırı veya Eksiklik İlişkilendirmesi (Attrıbutıon)</vt:lpstr>
      <vt:lpstr>8.18 IoT Güvenliğinde Makine Öğrenmesi (ML)</vt:lpstr>
      <vt:lpstr>8.18 IoT Güvenliğinde Makine Öğrenmesi (ML)</vt:lpstr>
      <vt:lpstr>8.18 IoT Güvenliğinde Makine Öğrenmesi (ML)</vt:lpstr>
      <vt:lpstr>8.19 IoT Mimarisi Güvenlik Tasarımı</vt:lpstr>
      <vt:lpstr>8.19 IoT Mimarisi Güvenlik Tasarımı</vt:lpstr>
      <vt:lpstr>8.20 Fog/Edge Bilişim Tabanlı IoT</vt:lpstr>
      <vt:lpstr>8.20 Fog/Edge Bilişim Tabanlı IoT</vt:lpstr>
      <vt:lpstr>8.21 Uçtan Uca Nesneler Güvenliği (End-to-End Security)</vt:lpstr>
      <vt:lpstr>8.21 Uçtan Uca Nesneler Güvenliği (End-to-End Security)</vt:lpstr>
      <vt:lpstr>8.21 Uçtan Uca Nesneler Güvenliği (End-to-End Security)</vt:lpstr>
      <vt:lpstr>8.21 Uçtan Uca Nesneler Güvenliği (End-to-End Security)</vt:lpstr>
      <vt:lpstr>8.22 Edge Güvenlik Katmanı Hizmeti (Edge Security Layer Service)</vt:lpstr>
      <vt:lpstr>8.22 Edge Güvenlik Katmanı Hizmeti (Edge Security Layer Service)</vt:lpstr>
      <vt:lpstr>8.22 Edge Güvenlik Katmanı Hizmeti (Edge Security Layer Service)</vt:lpstr>
      <vt:lpstr>8.22 Edge Güvenlik Katmanı Hizmeti (Edge Security Layer Service)</vt:lpstr>
      <vt:lpstr>8.22 Edge Güvenlik Katmanı Hizmeti (Edge Security Layer Service)</vt:lpstr>
      <vt:lpstr>8.22 Edge Güvenlik Katmanı Hizmeti (Edge Security Layer Service)</vt:lpstr>
      <vt:lpstr>8.22 Edge Güvenlik Katmanı Hizmeti (Edge Security Layer Service)</vt:lpstr>
      <vt:lpstr>8.23 Dağıtılmış IoT Güvenlik Modeli (Dıstrıbuted IoT Securıty Model)</vt:lpstr>
      <vt:lpstr>8.23 Dağıtılmış IoT Güvenlik Modeli (Dıstrıbuted IoT Securıty Model)</vt:lpstr>
      <vt:lpstr>8.23 Dağıtılmış IoT Güvenlik Modeli (Dıstrıbuted IoT Securıty Model)</vt:lpstr>
      <vt:lpstr>8.23 Dağıtılmış IoT Güvenlik Modeli (Dıstrıbuted IoT Securıty Model)</vt:lpstr>
      <vt:lpstr>8.23 Dağıtılmış IoT Güvenlik Modeli (Dıstrıbuted IoT Securıty Model)</vt:lpstr>
      <vt:lpstr>8.23 Dağıtılmış IoT Güvenlik Modeli (Dıstrıbuted IoT Securıty Model)</vt:lpstr>
      <vt:lpstr>8.23 Dağıtılmış IoT Güvenlik Modeli (Dıstrıbuted IoT Securıty Model)</vt:lpstr>
      <vt:lpstr>8.24 Güvenli Mimari (Secure Archıtecture)</vt:lpstr>
      <vt:lpstr>8.24 Güvenli Mimari (Secure Archıtecture)</vt:lpstr>
      <vt:lpstr>8.24 Güvenli Mimari (Secure Archıtecture)</vt:lpstr>
      <vt:lpstr>8.25 Ağ Güvenliği (Network Securıty)</vt:lpstr>
      <vt:lpstr>8.25 Ağ Güvenliği (Network Securıty)</vt:lpstr>
      <vt:lpstr>8.26 IoT’de Hata Toleransı (Fault Tolerance)</vt:lpstr>
      <vt:lpstr>8.26 IoT’de Hata Toleransı (Fault Tolerance)</vt:lpstr>
      <vt:lpstr>8.26 IoT’de Hata Toleransı (Fault Tolerance)</vt:lpstr>
      <vt:lpstr>8.27 Yeni Gelişen IoT Güvenlik Çözümleri</vt:lpstr>
      <vt:lpstr>8.27 Yeni Gelişen IoT Güvenlik Çözümleri</vt:lpstr>
      <vt:lpstr>8.27 Yeni Gelişen IoT Güvenlik Çözümleri</vt:lpstr>
      <vt:lpstr>8.27.1 SDN Tabanlı IoT Güvenlik Yaklaşımındaki Başlıca Zorluklar</vt:lpstr>
      <vt:lpstr>8.27.1 SDN Tabanlı IoT Güvenlik Yaklaşımındaki Başlıca Zorluklar</vt:lpstr>
      <vt:lpstr>8.27.1 SDN Tabanlı IoT Güvenlik Yaklaşımındaki Başlıca Zorluklar</vt:lpstr>
      <vt:lpstr>8.28 Blockchaın’ın IoT’ye Katkıları</vt:lpstr>
      <vt:lpstr>8.28 Blockchaın’ın IoT’ye Katkıları</vt:lpstr>
      <vt:lpstr>8.29 IoT Büyük Veri Yönetiminde Güvenlik</vt:lpstr>
      <vt:lpstr>Sorular?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Tümay Işıldak</dc:creator>
  <cp:lastModifiedBy>Tümay Işıldak</cp:lastModifiedBy>
  <cp:revision>5</cp:revision>
  <dcterms:created xsi:type="dcterms:W3CDTF">2025-03-24T08:01:22Z</dcterms:created>
  <dcterms:modified xsi:type="dcterms:W3CDTF">2025-04-14T11:28:04Z</dcterms:modified>
</cp:coreProperties>
</file>