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8" r:id="rId6"/>
    <p:sldId id="261" r:id="rId7"/>
    <p:sldId id="265" r:id="rId8"/>
    <p:sldId id="262" r:id="rId9"/>
    <p:sldId id="264" r:id="rId10"/>
    <p:sldId id="263" r:id="rId11"/>
    <p:sldId id="259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32" y="3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aeccb9c2213036f/DITTP2/BFH/Semester%203%20HS/VGJ1%20-%20BTX8081%20-%20Software%20Engineering%20and%20Design/ch.bfh.btx8081.w2016.blue/doc/CS1/Task11/scrum_v02_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burndown-chart, blue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Rmaining Effort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BurndownChart!$B$3:$B$9</c:f>
              <c:numCache>
                <c:formatCode>General</c:formatCode>
                <c:ptCount val="7"/>
                <c:pt idx="0">
                  <c:v>48</c:v>
                </c:pt>
                <c:pt idx="1">
                  <c:v>49</c:v>
                </c:pt>
                <c:pt idx="2">
                  <c:v>50</c:v>
                </c:pt>
                <c:pt idx="3">
                  <c:v>51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cat>
          <c:val>
            <c:numRef>
              <c:f>BurndownChart!$C$3:$C$10</c:f>
              <c:numCache>
                <c:formatCode>General</c:formatCode>
                <c:ptCount val="8"/>
                <c:pt idx="0">
                  <c:v>210</c:v>
                </c:pt>
                <c:pt idx="1">
                  <c:v>178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A-4908-A40A-48AF744F6942}"/>
            </c:ext>
          </c:extLst>
        </c:ser>
        <c:ser>
          <c:idx val="0"/>
          <c:order val="1"/>
          <c:tx>
            <c:v>Remaining Ressources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BurndownChart!$B$3:$B$9</c:f>
              <c:numCache>
                <c:formatCode>General</c:formatCode>
                <c:ptCount val="7"/>
                <c:pt idx="0">
                  <c:v>48</c:v>
                </c:pt>
                <c:pt idx="1">
                  <c:v>49</c:v>
                </c:pt>
                <c:pt idx="2">
                  <c:v>50</c:v>
                </c:pt>
                <c:pt idx="3">
                  <c:v>51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cat>
          <c:val>
            <c:numRef>
              <c:f>BurndownChart!$D$3:$D$10</c:f>
              <c:numCache>
                <c:formatCode>General</c:formatCode>
                <c:ptCount val="8"/>
                <c:pt idx="0">
                  <c:v>210</c:v>
                </c:pt>
                <c:pt idx="1">
                  <c:v>168</c:v>
                </c:pt>
                <c:pt idx="2">
                  <c:v>126</c:v>
                </c:pt>
                <c:pt idx="3">
                  <c:v>84</c:v>
                </c:pt>
                <c:pt idx="4">
                  <c:v>42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5A-4908-A40A-48AF744F69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9207312"/>
        <c:axId val="549207640"/>
      </c:lineChart>
      <c:catAx>
        <c:axId val="549207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07640"/>
        <c:crosses val="autoZero"/>
        <c:auto val="1"/>
        <c:lblAlgn val="ctr"/>
        <c:lblOffset val="100"/>
        <c:noMultiLvlLbl val="0"/>
      </c:catAx>
      <c:valAx>
        <c:axId val="54920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Working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07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08.12.2016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08.12.2016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08.12.2016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>
                <a:latin typeface="Lucida Sans" pitchFamily="34" charset="0"/>
                <a:cs typeface="Lucida Sans Unicode" pitchFamily="34" charset="0"/>
              </a:rPr>
              <a:t>Results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CS1 Task 11 – Sprint 1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Presentation group blue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b="4340"/>
          <a:stretch/>
        </p:blipFill>
        <p:spPr>
          <a:xfrm>
            <a:off x="766067" y="1790573"/>
            <a:ext cx="6099866" cy="2709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Development Phase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with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Evaluation, </a:t>
            </a:r>
            <a:r>
              <a:rPr lang="en-GB"/>
              <a:t>GUI design </a:t>
            </a:r>
          </a:p>
        </p:txBody>
      </p:sp>
    </p:spTree>
    <p:extLst>
      <p:ext uri="{BB962C8B-B14F-4D97-AF65-F5344CB8AC3E}">
        <p14:creationId xmlns:p14="http://schemas.microsoft.com/office/powerpoint/2010/main" val="33883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Design</a:t>
            </a:r>
          </a:p>
        </p:txBody>
      </p:sp>
    </p:spTree>
    <p:extLst>
      <p:ext uri="{BB962C8B-B14F-4D97-AF65-F5344CB8AC3E}">
        <p14:creationId xmlns:p14="http://schemas.microsoft.com/office/powerpoint/2010/main" val="2805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03569" y="1242548"/>
            <a:ext cx="11249025" cy="1272052"/>
          </a:xfrm>
        </p:spPr>
        <p:txBody>
          <a:bodyPr/>
          <a:lstStyle/>
          <a:p>
            <a:r>
              <a:rPr lang="en-GB" dirty="0"/>
              <a:t>Sprint Review 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process – Sprint 1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863705"/>
            <a:ext cx="11249025" cy="1272052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Updated effort plan from 42h to 44h</a:t>
            </a:r>
          </a:p>
          <a:p>
            <a:r>
              <a:rPr lang="en-GB" dirty="0"/>
              <a:t>JPA – getter methods: deferred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00457"/>
              </p:ext>
            </p:extLst>
          </p:nvPr>
        </p:nvGraphicFramePr>
        <p:xfrm>
          <a:off x="457200" y="1725180"/>
          <a:ext cx="11249024" cy="2914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06">
                  <a:extLst>
                    <a:ext uri="{9D8B030D-6E8A-4147-A177-3AD203B41FA5}">
                      <a16:colId xmlns:a16="http://schemas.microsoft.com/office/drawing/2014/main" val="1581582854"/>
                    </a:ext>
                  </a:extLst>
                </a:gridCol>
                <a:gridCol w="370608">
                  <a:extLst>
                    <a:ext uri="{9D8B030D-6E8A-4147-A177-3AD203B41FA5}">
                      <a16:colId xmlns:a16="http://schemas.microsoft.com/office/drawing/2014/main" val="4228139250"/>
                    </a:ext>
                  </a:extLst>
                </a:gridCol>
                <a:gridCol w="1199024">
                  <a:extLst>
                    <a:ext uri="{9D8B030D-6E8A-4147-A177-3AD203B41FA5}">
                      <a16:colId xmlns:a16="http://schemas.microsoft.com/office/drawing/2014/main" val="50605441"/>
                    </a:ext>
                  </a:extLst>
                </a:gridCol>
                <a:gridCol w="3411768">
                  <a:extLst>
                    <a:ext uri="{9D8B030D-6E8A-4147-A177-3AD203B41FA5}">
                      <a16:colId xmlns:a16="http://schemas.microsoft.com/office/drawing/2014/main" val="2458272426"/>
                    </a:ext>
                  </a:extLst>
                </a:gridCol>
                <a:gridCol w="1635032">
                  <a:extLst>
                    <a:ext uri="{9D8B030D-6E8A-4147-A177-3AD203B41FA5}">
                      <a16:colId xmlns:a16="http://schemas.microsoft.com/office/drawing/2014/main" val="4087169654"/>
                    </a:ext>
                  </a:extLst>
                </a:gridCol>
                <a:gridCol w="872017">
                  <a:extLst>
                    <a:ext uri="{9D8B030D-6E8A-4147-A177-3AD203B41FA5}">
                      <a16:colId xmlns:a16="http://schemas.microsoft.com/office/drawing/2014/main" val="2272435237"/>
                    </a:ext>
                  </a:extLst>
                </a:gridCol>
                <a:gridCol w="588611">
                  <a:extLst>
                    <a:ext uri="{9D8B030D-6E8A-4147-A177-3AD203B41FA5}">
                      <a16:colId xmlns:a16="http://schemas.microsoft.com/office/drawing/2014/main" val="908593088"/>
                    </a:ext>
                  </a:extLst>
                </a:gridCol>
                <a:gridCol w="501411">
                  <a:extLst>
                    <a:ext uri="{9D8B030D-6E8A-4147-A177-3AD203B41FA5}">
                      <a16:colId xmlns:a16="http://schemas.microsoft.com/office/drawing/2014/main" val="2734885908"/>
                    </a:ext>
                  </a:extLst>
                </a:gridCol>
                <a:gridCol w="479610">
                  <a:extLst>
                    <a:ext uri="{9D8B030D-6E8A-4147-A177-3AD203B41FA5}">
                      <a16:colId xmlns:a16="http://schemas.microsoft.com/office/drawing/2014/main" val="2056390426"/>
                    </a:ext>
                  </a:extLst>
                </a:gridCol>
                <a:gridCol w="545010">
                  <a:extLst>
                    <a:ext uri="{9D8B030D-6E8A-4147-A177-3AD203B41FA5}">
                      <a16:colId xmlns:a16="http://schemas.microsoft.com/office/drawing/2014/main" val="2155317258"/>
                    </a:ext>
                  </a:extLst>
                </a:gridCol>
                <a:gridCol w="436009">
                  <a:extLst>
                    <a:ext uri="{9D8B030D-6E8A-4147-A177-3AD203B41FA5}">
                      <a16:colId xmlns:a16="http://schemas.microsoft.com/office/drawing/2014/main" val="2692237743"/>
                    </a:ext>
                  </a:extLst>
                </a:gridCol>
                <a:gridCol w="915618">
                  <a:extLst>
                    <a:ext uri="{9D8B030D-6E8A-4147-A177-3AD203B41FA5}">
                      <a16:colId xmlns:a16="http://schemas.microsoft.com/office/drawing/2014/main" val="752048790"/>
                    </a:ext>
                  </a:extLst>
                </a:gridCol>
              </a:tblGrid>
              <a:tr h="93475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testdatabase, based on the uml class diagramm, filled with exampledata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lamlr1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kammf1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completed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299307657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Schedule 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Schedule UI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UI, Controller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telec1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medium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 progress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576684137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Java Classes skeleton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Uml to Java classes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Controller, JPA Classes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sevib1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completed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813577196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Associations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Implementing Associations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Controller, JPA Classes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kammf1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 progress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3990546036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Getter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- getting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Classes, 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low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deferred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val="12212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0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39048"/>
          </a:xfrm>
        </p:spPr>
        <p:txBody>
          <a:bodyPr/>
          <a:lstStyle/>
          <a:p>
            <a:r>
              <a:rPr lang="en-GB" dirty="0"/>
              <a:t>Burndown chart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process – Sprint 1</a:t>
            </a:r>
            <a:endParaRPr lang="en-GB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5447898"/>
            <a:ext cx="11249025" cy="808523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Remaining Effort: 178</a:t>
            </a:r>
          </a:p>
          <a:p>
            <a:r>
              <a:rPr lang="en-GB" dirty="0"/>
              <a:t>Remaining Resources: 168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7255450-11E7-4F0C-93C8-00E68EF0B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917154"/>
              </p:ext>
            </p:extLst>
          </p:nvPr>
        </p:nvGraphicFramePr>
        <p:xfrm>
          <a:off x="1491916" y="1771048"/>
          <a:ext cx="8422105" cy="36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83" y="1944300"/>
            <a:ext cx="6249287" cy="31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Sprint 2 – Scrum Session</a:t>
            </a:r>
          </a:p>
          <a:p>
            <a:pPr lvl="1"/>
            <a:r>
              <a:rPr lang="en-GB" dirty="0"/>
              <a:t>2 weeks – a total of 84 working hours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process – Sprint 2 Planning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6321"/>
              </p:ext>
            </p:extLst>
          </p:nvPr>
        </p:nvGraphicFramePr>
        <p:xfrm>
          <a:off x="457200" y="2264196"/>
          <a:ext cx="11249025" cy="3029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06">
                  <a:extLst>
                    <a:ext uri="{9D8B030D-6E8A-4147-A177-3AD203B41FA5}">
                      <a16:colId xmlns:a16="http://schemas.microsoft.com/office/drawing/2014/main" val="475861390"/>
                    </a:ext>
                  </a:extLst>
                </a:gridCol>
                <a:gridCol w="370608">
                  <a:extLst>
                    <a:ext uri="{9D8B030D-6E8A-4147-A177-3AD203B41FA5}">
                      <a16:colId xmlns:a16="http://schemas.microsoft.com/office/drawing/2014/main" val="1769065204"/>
                    </a:ext>
                  </a:extLst>
                </a:gridCol>
                <a:gridCol w="854589">
                  <a:extLst>
                    <a:ext uri="{9D8B030D-6E8A-4147-A177-3AD203B41FA5}">
                      <a16:colId xmlns:a16="http://schemas.microsoft.com/office/drawing/2014/main" val="3743636707"/>
                    </a:ext>
                  </a:extLst>
                </a:gridCol>
                <a:gridCol w="3756203">
                  <a:extLst>
                    <a:ext uri="{9D8B030D-6E8A-4147-A177-3AD203B41FA5}">
                      <a16:colId xmlns:a16="http://schemas.microsoft.com/office/drawing/2014/main" val="2646478733"/>
                    </a:ext>
                  </a:extLst>
                </a:gridCol>
                <a:gridCol w="1635032">
                  <a:extLst>
                    <a:ext uri="{9D8B030D-6E8A-4147-A177-3AD203B41FA5}">
                      <a16:colId xmlns:a16="http://schemas.microsoft.com/office/drawing/2014/main" val="3805328897"/>
                    </a:ext>
                  </a:extLst>
                </a:gridCol>
                <a:gridCol w="872017">
                  <a:extLst>
                    <a:ext uri="{9D8B030D-6E8A-4147-A177-3AD203B41FA5}">
                      <a16:colId xmlns:a16="http://schemas.microsoft.com/office/drawing/2014/main" val="1477152197"/>
                    </a:ext>
                  </a:extLst>
                </a:gridCol>
                <a:gridCol w="588611">
                  <a:extLst>
                    <a:ext uri="{9D8B030D-6E8A-4147-A177-3AD203B41FA5}">
                      <a16:colId xmlns:a16="http://schemas.microsoft.com/office/drawing/2014/main" val="108243116"/>
                    </a:ext>
                  </a:extLst>
                </a:gridCol>
                <a:gridCol w="501410">
                  <a:extLst>
                    <a:ext uri="{9D8B030D-6E8A-4147-A177-3AD203B41FA5}">
                      <a16:colId xmlns:a16="http://schemas.microsoft.com/office/drawing/2014/main" val="835247576"/>
                    </a:ext>
                  </a:extLst>
                </a:gridCol>
                <a:gridCol w="479610">
                  <a:extLst>
                    <a:ext uri="{9D8B030D-6E8A-4147-A177-3AD203B41FA5}">
                      <a16:colId xmlns:a16="http://schemas.microsoft.com/office/drawing/2014/main" val="4250152116"/>
                    </a:ext>
                  </a:extLst>
                </a:gridCol>
                <a:gridCol w="545011">
                  <a:extLst>
                    <a:ext uri="{9D8B030D-6E8A-4147-A177-3AD203B41FA5}">
                      <a16:colId xmlns:a16="http://schemas.microsoft.com/office/drawing/2014/main" val="3902149122"/>
                    </a:ext>
                  </a:extLst>
                </a:gridCol>
                <a:gridCol w="436009">
                  <a:extLst>
                    <a:ext uri="{9D8B030D-6E8A-4147-A177-3AD203B41FA5}">
                      <a16:colId xmlns:a16="http://schemas.microsoft.com/office/drawing/2014/main" val="2723395586"/>
                    </a:ext>
                  </a:extLst>
                </a:gridCol>
                <a:gridCol w="915619">
                  <a:extLst>
                    <a:ext uri="{9D8B030D-6E8A-4147-A177-3AD203B41FA5}">
                      <a16:colId xmlns:a16="http://schemas.microsoft.com/office/drawing/2014/main" val="1003722045"/>
                    </a:ext>
                  </a:extLst>
                </a:gridCol>
              </a:tblGrid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Getter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- getting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Classes, 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231999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Patient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patient overview  information about patient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4202679"/>
                  </a:ext>
                </a:extLst>
              </a:tr>
              <a:tr h="81966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Medication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medication overview  information about medication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lamlr1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2129055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Disgnosis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disgnosis overview  information about disgnosis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telec1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medium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4135725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laboraty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laboraty overview  information about laboraty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kammf1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medium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6588445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schedule view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schedule overview  information about schedule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sevib1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lamlr1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in progress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5428816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5293894"/>
            <a:ext cx="11249025" cy="9785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 additional hours for Effort Plan Updated</a:t>
            </a:r>
          </a:p>
          <a:p>
            <a:pPr lvl="1"/>
            <a:r>
              <a:rPr lang="en-GB" dirty="0"/>
              <a:t>Experience from sprint 1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54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9E12DB-F876-4C59-A411-726D3126721E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238ac175-5152-443e-bf42-417a27926292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338</Words>
  <Application>Microsoft Office PowerPoint</Application>
  <PresentationFormat>Custom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Vorlage_Powerpoint-Praesentation_16-9</vt:lpstr>
      <vt:lpstr>Results CS1 Task 11 – Sprint 1</vt:lpstr>
      <vt:lpstr>Development Phase with Scrum</vt:lpstr>
      <vt:lpstr>Evaluation, GUI design </vt:lpstr>
      <vt:lpstr>Code Design</vt:lpstr>
      <vt:lpstr>Scrum process – Sprint 1</vt:lpstr>
      <vt:lpstr>Scrum process – Sprint 1</vt:lpstr>
      <vt:lpstr>Scrum process – Sprint 2 Planning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Pascal Dittli</cp:lastModifiedBy>
  <cp:revision>39</cp:revision>
  <cp:lastPrinted>2013-08-23T11:57:04Z</cp:lastPrinted>
  <dcterms:created xsi:type="dcterms:W3CDTF">2013-08-23T12:02:17Z</dcterms:created>
  <dcterms:modified xsi:type="dcterms:W3CDTF">2016-12-08T15:00:16Z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