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51F8A79D-DD15-4D61-91DE-D28372D5111D}"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337858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1F8A79D-DD15-4D61-91DE-D28372D5111D}"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231968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1F8A79D-DD15-4D61-91DE-D28372D5111D}"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168559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1F8A79D-DD15-4D61-91DE-D28372D5111D}"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246979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51F8A79D-DD15-4D61-91DE-D28372D5111D}"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30717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1F8A79D-DD15-4D61-91DE-D28372D5111D}"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190776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1F8A79D-DD15-4D61-91DE-D28372D5111D}" type="datetimeFigureOut">
              <a:rPr lang="tr-TR" smtClean="0"/>
              <a:t>12.10.2021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11397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1F8A79D-DD15-4D61-91DE-D28372D5111D}" type="datetimeFigureOut">
              <a:rPr lang="tr-TR" smtClean="0"/>
              <a:t>12.10.2021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229957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1F8A79D-DD15-4D61-91DE-D28372D5111D}" type="datetimeFigureOut">
              <a:rPr lang="tr-TR" smtClean="0"/>
              <a:t>12.10.2021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304079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1F8A79D-DD15-4D61-91DE-D28372D5111D}"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176556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1F8A79D-DD15-4D61-91DE-D28372D5111D}"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B34E2B-AA1A-44E3-90FD-A3A12D522A41}" type="slidenum">
              <a:rPr lang="tr-TR" smtClean="0"/>
              <a:t>‹#›</a:t>
            </a:fld>
            <a:endParaRPr lang="tr-TR"/>
          </a:p>
        </p:txBody>
      </p:sp>
    </p:spTree>
    <p:extLst>
      <p:ext uri="{BB962C8B-B14F-4D97-AF65-F5344CB8AC3E}">
        <p14:creationId xmlns:p14="http://schemas.microsoft.com/office/powerpoint/2010/main" val="88630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8A79D-DD15-4D61-91DE-D28372D5111D}" type="datetimeFigureOut">
              <a:rPr lang="tr-TR" smtClean="0"/>
              <a:t>12.10.2021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34E2B-AA1A-44E3-90FD-A3A12D522A41}" type="slidenum">
              <a:rPr lang="tr-TR" smtClean="0"/>
              <a:t>‹#›</a:t>
            </a:fld>
            <a:endParaRPr lang="tr-TR"/>
          </a:p>
        </p:txBody>
      </p:sp>
    </p:spTree>
    <p:extLst>
      <p:ext uri="{BB962C8B-B14F-4D97-AF65-F5344CB8AC3E}">
        <p14:creationId xmlns:p14="http://schemas.microsoft.com/office/powerpoint/2010/main" val="215963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Consortium/" TargetMode="External"/><Relationship Id="rId2" Type="http://schemas.openxmlformats.org/officeDocument/2006/relationships/hyperlink" Target="http://www.w3.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Web Design</a:t>
            </a:r>
            <a:endParaRPr lang="tr-TR" dirty="0"/>
          </a:p>
        </p:txBody>
      </p:sp>
      <p:sp>
        <p:nvSpPr>
          <p:cNvPr id="3" name="Alt Başlık 2"/>
          <p:cNvSpPr>
            <a:spLocks noGrp="1"/>
          </p:cNvSpPr>
          <p:nvPr>
            <p:ph type="subTitle" idx="1"/>
          </p:nvPr>
        </p:nvSpPr>
        <p:spPr/>
        <p:txBody>
          <a:bodyPr/>
          <a:lstStyle/>
          <a:p>
            <a:r>
              <a:rPr lang="tr-TR" dirty="0" smtClean="0"/>
              <a:t>Dr. Sevilay Bayatlı</a:t>
            </a:r>
            <a:endParaRPr lang="tr-TR" dirty="0"/>
          </a:p>
        </p:txBody>
      </p:sp>
    </p:spTree>
    <p:extLst>
      <p:ext uri="{BB962C8B-B14F-4D97-AF65-F5344CB8AC3E}">
        <p14:creationId xmlns:p14="http://schemas.microsoft.com/office/powerpoint/2010/main" val="220949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Visual (graphic) design</a:t>
            </a:r>
            <a:endParaRPr lang="tr-TR" dirty="0"/>
          </a:p>
        </p:txBody>
      </p:sp>
      <p:sp>
        <p:nvSpPr>
          <p:cNvPr id="3" name="İçerik Yer Tutucusu 2"/>
          <p:cNvSpPr>
            <a:spLocks noGrp="1"/>
          </p:cNvSpPr>
          <p:nvPr>
            <p:ph idx="1"/>
          </p:nvPr>
        </p:nvSpPr>
        <p:spPr/>
        <p:txBody>
          <a:bodyPr/>
          <a:lstStyle/>
          <a:p>
            <a:r>
              <a:rPr lang="en-US" dirty="0"/>
              <a:t>Visual designers typically generate sketches of the way the site might look</a:t>
            </a:r>
            <a:endParaRPr lang="tr-TR" dirty="0"/>
          </a:p>
        </p:txBody>
      </p:sp>
      <p:pic>
        <p:nvPicPr>
          <p:cNvPr id="4" name="Resim 3"/>
          <p:cNvPicPr>
            <a:picLocks noChangeAspect="1"/>
          </p:cNvPicPr>
          <p:nvPr/>
        </p:nvPicPr>
        <p:blipFill>
          <a:blip r:embed="rId2"/>
          <a:stretch>
            <a:fillRect/>
          </a:stretch>
        </p:blipFill>
        <p:spPr>
          <a:xfrm>
            <a:off x="6514964" y="2677342"/>
            <a:ext cx="5253347" cy="3079024"/>
          </a:xfrm>
          <a:prstGeom prst="rect">
            <a:avLst/>
          </a:prstGeom>
        </p:spPr>
      </p:pic>
      <p:pic>
        <p:nvPicPr>
          <p:cNvPr id="5" name="Resim 4"/>
          <p:cNvPicPr>
            <a:picLocks noChangeAspect="1"/>
          </p:cNvPicPr>
          <p:nvPr/>
        </p:nvPicPr>
        <p:blipFill>
          <a:blip r:embed="rId3"/>
          <a:stretch>
            <a:fillRect/>
          </a:stretch>
        </p:blipFill>
        <p:spPr>
          <a:xfrm>
            <a:off x="1238896" y="2677342"/>
            <a:ext cx="5171565" cy="3079024"/>
          </a:xfrm>
          <a:prstGeom prst="rect">
            <a:avLst/>
          </a:prstGeom>
        </p:spPr>
      </p:pic>
    </p:spTree>
    <p:extLst>
      <p:ext uri="{BB962C8B-B14F-4D97-AF65-F5344CB8AC3E}">
        <p14:creationId xmlns:p14="http://schemas.microsoft.com/office/powerpoint/2010/main" val="174598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Development</a:t>
            </a:r>
            <a:br>
              <a:rPr lang="tr-TR" b="1" dirty="0"/>
            </a:br>
            <a:endParaRPr lang="tr-TR" b="1" dirty="0"/>
          </a:p>
        </p:txBody>
      </p:sp>
      <p:sp>
        <p:nvSpPr>
          <p:cNvPr id="3" name="İçerik Yer Tutucusu 2"/>
          <p:cNvSpPr>
            <a:spLocks noGrp="1"/>
          </p:cNvSpPr>
          <p:nvPr>
            <p:ph idx="1"/>
          </p:nvPr>
        </p:nvSpPr>
        <p:spPr/>
        <p:txBody>
          <a:bodyPr/>
          <a:lstStyle/>
          <a:p>
            <a:r>
              <a:rPr lang="en-US" b="1" dirty="0"/>
              <a:t>A fair amount of the web design process </a:t>
            </a:r>
            <a:r>
              <a:rPr lang="en-US" dirty="0"/>
              <a:t>involves the creation and troubleshooting of the </a:t>
            </a:r>
            <a:r>
              <a:rPr lang="en-US" dirty="0">
                <a:solidFill>
                  <a:srgbClr val="FF0000"/>
                </a:solidFill>
              </a:rPr>
              <a:t>documents</a:t>
            </a:r>
            <a:r>
              <a:rPr lang="en-US" dirty="0"/>
              <a:t>, </a:t>
            </a:r>
            <a:r>
              <a:rPr lang="en-US" dirty="0">
                <a:solidFill>
                  <a:srgbClr val="FF0000"/>
                </a:solidFill>
              </a:rPr>
              <a:t>style sheets</a:t>
            </a:r>
            <a:r>
              <a:rPr lang="en-US" dirty="0"/>
              <a:t>, </a:t>
            </a:r>
            <a:r>
              <a:rPr lang="en-US" dirty="0">
                <a:solidFill>
                  <a:srgbClr val="FF0000"/>
                </a:solidFill>
              </a:rPr>
              <a:t>scripts</a:t>
            </a:r>
            <a:r>
              <a:rPr lang="en-US" dirty="0"/>
              <a:t>, </a:t>
            </a:r>
            <a:r>
              <a:rPr lang="en-US" dirty="0">
                <a:solidFill>
                  <a:srgbClr val="FF0000"/>
                </a:solidFill>
              </a:rPr>
              <a:t>and images </a:t>
            </a:r>
            <a:r>
              <a:rPr lang="en-US" dirty="0"/>
              <a:t>that </a:t>
            </a:r>
            <a:r>
              <a:rPr lang="en-US" b="1" dirty="0"/>
              <a:t>make up a site</a:t>
            </a:r>
            <a:r>
              <a:rPr lang="en-US" b="1" dirty="0" smtClean="0"/>
              <a:t>.</a:t>
            </a:r>
            <a:endParaRPr lang="tr-TR" b="1" dirty="0" smtClean="0"/>
          </a:p>
          <a:p>
            <a:r>
              <a:rPr lang="en-US" dirty="0">
                <a:solidFill>
                  <a:srgbClr val="FF0000"/>
                </a:solidFill>
              </a:rPr>
              <a:t>Web developers </a:t>
            </a:r>
            <a:r>
              <a:rPr lang="en-US" dirty="0"/>
              <a:t>may not design the look or structure of the site themselves, but they do need to communicate well with </a:t>
            </a:r>
            <a:r>
              <a:rPr lang="en-US" dirty="0">
                <a:solidFill>
                  <a:srgbClr val="FF0000"/>
                </a:solidFill>
              </a:rPr>
              <a:t>designers </a:t>
            </a:r>
            <a:r>
              <a:rPr lang="en-US" dirty="0"/>
              <a:t>and </a:t>
            </a:r>
            <a:r>
              <a:rPr lang="en-US" b="1" dirty="0"/>
              <a:t>understand the intended site goals so they may suggest solutions that meet those goals.</a:t>
            </a:r>
            <a:endParaRPr lang="tr-TR" b="1" dirty="0"/>
          </a:p>
        </p:txBody>
      </p:sp>
    </p:spTree>
    <p:extLst>
      <p:ext uri="{BB962C8B-B14F-4D97-AF65-F5344CB8AC3E}">
        <p14:creationId xmlns:p14="http://schemas.microsoft.com/office/powerpoint/2010/main" val="263621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Development</a:t>
            </a:r>
            <a:br>
              <a:rPr lang="tr-TR" b="1" dirty="0" smtClean="0"/>
            </a:br>
            <a:endParaRPr lang="tr-TR" dirty="0"/>
          </a:p>
        </p:txBody>
      </p:sp>
      <p:sp>
        <p:nvSpPr>
          <p:cNvPr id="3" name="İçerik Yer Tutucusu 2"/>
          <p:cNvSpPr>
            <a:spLocks noGrp="1"/>
          </p:cNvSpPr>
          <p:nvPr>
            <p:ph idx="1"/>
          </p:nvPr>
        </p:nvSpPr>
        <p:spPr/>
        <p:txBody>
          <a:bodyPr/>
          <a:lstStyle/>
          <a:p>
            <a:r>
              <a:rPr lang="en-US" dirty="0"/>
              <a:t>The </a:t>
            </a:r>
            <a:r>
              <a:rPr lang="en-US" dirty="0">
                <a:solidFill>
                  <a:srgbClr val="FF0000"/>
                </a:solidFill>
              </a:rPr>
              <a:t>broad disciplines </a:t>
            </a:r>
            <a:r>
              <a:rPr lang="en-US" dirty="0"/>
              <a:t>that fall under development </a:t>
            </a:r>
            <a:r>
              <a:rPr lang="en-US" dirty="0" smtClean="0"/>
              <a:t>are</a:t>
            </a:r>
            <a:endParaRPr lang="tr-TR" dirty="0" smtClean="0"/>
          </a:p>
          <a:p>
            <a:pPr>
              <a:buFont typeface="Wingdings" panose="05000000000000000000" pitchFamily="2" charset="2"/>
              <a:buChar char="ü"/>
            </a:pPr>
            <a:r>
              <a:rPr lang="en-US" dirty="0" smtClean="0"/>
              <a:t> </a:t>
            </a:r>
            <a:r>
              <a:rPr lang="en-US" dirty="0"/>
              <a:t>authoring, styling, </a:t>
            </a:r>
            <a:endParaRPr lang="tr-TR" dirty="0" smtClean="0"/>
          </a:p>
          <a:p>
            <a:pPr>
              <a:buFont typeface="Wingdings" panose="05000000000000000000" pitchFamily="2" charset="2"/>
              <a:buChar char="ü"/>
            </a:pPr>
            <a:r>
              <a:rPr lang="en-US" dirty="0" smtClean="0"/>
              <a:t>and </a:t>
            </a:r>
            <a:r>
              <a:rPr lang="en-US" dirty="0"/>
              <a:t>scripting/programming.</a:t>
            </a:r>
            <a:endParaRPr lang="tr-TR" dirty="0"/>
          </a:p>
        </p:txBody>
      </p:sp>
    </p:spTree>
    <p:extLst>
      <p:ext uri="{BB962C8B-B14F-4D97-AF65-F5344CB8AC3E}">
        <p14:creationId xmlns:p14="http://schemas.microsoft.com/office/powerpoint/2010/main" val="346253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Authoring/</a:t>
            </a:r>
            <a:r>
              <a:rPr lang="tr-TR" b="1" dirty="0" err="1"/>
              <a:t>markup</a:t>
            </a:r>
            <a:r>
              <a:rPr lang="tr-TR" b="1" dirty="0"/>
              <a:t/>
            </a:r>
            <a:br>
              <a:rPr lang="tr-TR" b="1" dirty="0"/>
            </a:br>
            <a:endParaRPr lang="tr-TR" b="1" dirty="0"/>
          </a:p>
        </p:txBody>
      </p:sp>
      <p:sp>
        <p:nvSpPr>
          <p:cNvPr id="3" name="İçerik Yer Tutucusu 2"/>
          <p:cNvSpPr>
            <a:spLocks noGrp="1"/>
          </p:cNvSpPr>
          <p:nvPr>
            <p:ph idx="1"/>
          </p:nvPr>
        </p:nvSpPr>
        <p:spPr/>
        <p:txBody>
          <a:bodyPr/>
          <a:lstStyle/>
          <a:p>
            <a:r>
              <a:rPr lang="en-US" b="1" dirty="0"/>
              <a:t>Authoring</a:t>
            </a:r>
            <a:r>
              <a:rPr lang="en-US" dirty="0"/>
              <a:t> is the term used for the process of preparing content for delivery on the Web, or more specifically, </a:t>
            </a:r>
            <a:r>
              <a:rPr lang="en-US" b="1" dirty="0"/>
              <a:t>marking up the content with HTML tags that describe its content and function</a:t>
            </a:r>
            <a:r>
              <a:rPr lang="en-US" b="1" dirty="0" smtClean="0"/>
              <a:t>.</a:t>
            </a:r>
            <a:endParaRPr lang="tr-TR" b="1" dirty="0" smtClean="0"/>
          </a:p>
          <a:p>
            <a:r>
              <a:rPr lang="en-US" dirty="0"/>
              <a:t>If you want a job as a web developer, you need to have an </a:t>
            </a:r>
            <a:r>
              <a:rPr lang="en-US" b="1" i="1" dirty="0" smtClean="0"/>
              <a:t>intricate</a:t>
            </a:r>
            <a:r>
              <a:rPr lang="en-US" b="1" dirty="0" smtClean="0"/>
              <a:t> knowledge </a:t>
            </a:r>
            <a:r>
              <a:rPr lang="en-US" dirty="0" smtClean="0"/>
              <a:t>of </a:t>
            </a:r>
            <a:r>
              <a:rPr lang="en-US" dirty="0"/>
              <a:t>HTML and how it functions on various </a:t>
            </a:r>
            <a:r>
              <a:rPr lang="en-US" b="1" dirty="0"/>
              <a:t>browsers and devices</a:t>
            </a:r>
            <a:r>
              <a:rPr lang="en-US" dirty="0"/>
              <a:t>. </a:t>
            </a:r>
            <a:endParaRPr lang="tr-TR" dirty="0"/>
          </a:p>
        </p:txBody>
      </p:sp>
    </p:spTree>
    <p:extLst>
      <p:ext uri="{BB962C8B-B14F-4D97-AF65-F5344CB8AC3E}">
        <p14:creationId xmlns:p14="http://schemas.microsoft.com/office/powerpoint/2010/main" val="100073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Styling</a:t>
            </a:r>
            <a:r>
              <a:rPr lang="tr-TR" b="1" dirty="0"/>
              <a:t/>
            </a:r>
            <a:br>
              <a:rPr lang="tr-TR" b="1" dirty="0"/>
            </a:br>
            <a:endParaRPr lang="tr-TR" b="1" dirty="0"/>
          </a:p>
        </p:txBody>
      </p:sp>
      <p:sp>
        <p:nvSpPr>
          <p:cNvPr id="3" name="İçerik Yer Tutucusu 2"/>
          <p:cNvSpPr>
            <a:spLocks noGrp="1"/>
          </p:cNvSpPr>
          <p:nvPr>
            <p:ph idx="1"/>
          </p:nvPr>
        </p:nvSpPr>
        <p:spPr/>
        <p:txBody>
          <a:bodyPr/>
          <a:lstStyle/>
          <a:p>
            <a:r>
              <a:rPr lang="en-US" dirty="0"/>
              <a:t>In web design, the appearance of the page in the browser is controlled by style rules written in CSS (Cascading Style Sheets</a:t>
            </a:r>
            <a:r>
              <a:rPr lang="en-US" dirty="0" smtClean="0"/>
              <a:t>).</a:t>
            </a:r>
            <a:endParaRPr lang="tr-TR" dirty="0" smtClean="0"/>
          </a:p>
          <a:p>
            <a:r>
              <a:rPr lang="en-US" dirty="0"/>
              <a:t>but for now just know that in contemporary web design, the </a:t>
            </a:r>
            <a:r>
              <a:rPr lang="en-US" b="1" dirty="0"/>
              <a:t>appearance of the page is handled separately from the HTML markup of the page.</a:t>
            </a:r>
            <a:endParaRPr lang="tr-TR" b="1" dirty="0"/>
          </a:p>
        </p:txBody>
      </p:sp>
    </p:spTree>
    <p:extLst>
      <p:ext uri="{BB962C8B-B14F-4D97-AF65-F5344CB8AC3E}">
        <p14:creationId xmlns:p14="http://schemas.microsoft.com/office/powerpoint/2010/main" val="387161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Scripting </a:t>
            </a:r>
            <a:r>
              <a:rPr lang="tr-TR" b="1" dirty="0" err="1"/>
              <a:t>and</a:t>
            </a:r>
            <a:r>
              <a:rPr lang="tr-TR" b="1" dirty="0"/>
              <a:t> </a:t>
            </a:r>
            <a:r>
              <a:rPr lang="tr-TR" b="1" dirty="0" err="1"/>
              <a:t>programming</a:t>
            </a:r>
            <a:r>
              <a:rPr lang="tr-TR" b="1" dirty="0"/>
              <a:t/>
            </a:r>
            <a:br>
              <a:rPr lang="tr-TR" b="1" dirty="0"/>
            </a:br>
            <a:endParaRPr lang="tr-TR" b="1" dirty="0"/>
          </a:p>
        </p:txBody>
      </p:sp>
      <p:sp>
        <p:nvSpPr>
          <p:cNvPr id="3" name="İçerik Yer Tutucusu 2"/>
          <p:cNvSpPr>
            <a:spLocks noGrp="1"/>
          </p:cNvSpPr>
          <p:nvPr>
            <p:ph idx="1"/>
          </p:nvPr>
        </p:nvSpPr>
        <p:spPr/>
        <p:txBody>
          <a:bodyPr/>
          <a:lstStyle/>
          <a:p>
            <a:r>
              <a:rPr lang="en-US" b="1" dirty="0"/>
              <a:t>Web scripting and programming </a:t>
            </a:r>
            <a:r>
              <a:rPr lang="en-US" dirty="0"/>
              <a:t>definitely requires some traditional computer programming prowess. </a:t>
            </a:r>
            <a:endParaRPr lang="tr-TR" dirty="0" smtClean="0"/>
          </a:p>
          <a:p>
            <a:r>
              <a:rPr lang="en-US" dirty="0"/>
              <a:t>JavaScript is the language that makes elements on web pages do things. </a:t>
            </a:r>
            <a:r>
              <a:rPr lang="en-US" b="1" dirty="0"/>
              <a:t>It adds behaviors and functionality to elements </a:t>
            </a:r>
            <a:r>
              <a:rPr lang="en-US" dirty="0"/>
              <a:t>in the page and even to the browser window itself</a:t>
            </a:r>
            <a:r>
              <a:rPr lang="en-US" dirty="0" smtClean="0"/>
              <a:t>.</a:t>
            </a:r>
            <a:endParaRPr lang="tr-TR" dirty="0" smtClean="0"/>
          </a:p>
          <a:p>
            <a:r>
              <a:rPr lang="en-US" dirty="0"/>
              <a:t>There are other </a:t>
            </a:r>
            <a:r>
              <a:rPr lang="en-US" b="1" dirty="0"/>
              <a:t>web-related programming languages </a:t>
            </a:r>
            <a:r>
              <a:rPr lang="en-US" dirty="0"/>
              <a:t>as well, including </a:t>
            </a:r>
            <a:r>
              <a:rPr lang="en-US" b="1" dirty="0"/>
              <a:t>PHP, Ruby, Python, and ASP.NET</a:t>
            </a:r>
            <a:r>
              <a:rPr lang="en-US" dirty="0"/>
              <a:t>, </a:t>
            </a:r>
            <a:r>
              <a:rPr lang="en-US" dirty="0">
                <a:solidFill>
                  <a:srgbClr val="FF0000"/>
                </a:solidFill>
              </a:rPr>
              <a:t>that run on the server and process data and information before it is sent to the user’s browser.</a:t>
            </a:r>
            <a:endParaRPr lang="tr-TR" dirty="0">
              <a:solidFill>
                <a:srgbClr val="FF0000"/>
              </a:solidFill>
            </a:endParaRPr>
          </a:p>
        </p:txBody>
      </p:sp>
    </p:spTree>
    <p:extLst>
      <p:ext uri="{BB962C8B-B14F-4D97-AF65-F5344CB8AC3E}">
        <p14:creationId xmlns:p14="http://schemas.microsoft.com/office/powerpoint/2010/main" val="336068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cap="all" dirty="0"/>
              <a:t>FRONTEND VERSUS BACKEND</a:t>
            </a:r>
            <a:br>
              <a:rPr lang="tr-TR" b="1" cap="all" dirty="0"/>
            </a:br>
            <a:endParaRPr lang="tr-TR" dirty="0"/>
          </a:p>
        </p:txBody>
      </p:sp>
      <p:sp>
        <p:nvSpPr>
          <p:cNvPr id="3" name="İçerik Yer Tutucusu 2"/>
          <p:cNvSpPr>
            <a:spLocks noGrp="1"/>
          </p:cNvSpPr>
          <p:nvPr>
            <p:ph idx="1"/>
          </p:nvPr>
        </p:nvSpPr>
        <p:spPr>
          <a:xfrm>
            <a:off x="838199" y="1825625"/>
            <a:ext cx="11005457" cy="4351338"/>
          </a:xfrm>
        </p:spPr>
        <p:txBody>
          <a:bodyPr>
            <a:normAutofit fontScale="92500"/>
          </a:bodyPr>
          <a:lstStyle/>
          <a:p>
            <a:pPr marL="0" indent="0">
              <a:buNone/>
            </a:pPr>
            <a:r>
              <a:rPr lang="tr-TR" dirty="0" smtClean="0"/>
              <a:t>Web </a:t>
            </a:r>
            <a:r>
              <a:rPr lang="tr-TR" dirty="0" err="1"/>
              <a:t>designers</a:t>
            </a:r>
            <a:r>
              <a:rPr lang="tr-TR" dirty="0"/>
              <a:t> </a:t>
            </a:r>
            <a:r>
              <a:rPr lang="tr-TR" dirty="0" err="1"/>
              <a:t>and</a:t>
            </a:r>
            <a:r>
              <a:rPr lang="tr-TR" dirty="0"/>
              <a:t> </a:t>
            </a:r>
            <a:r>
              <a:rPr lang="tr-TR" dirty="0" err="1" smtClean="0"/>
              <a:t>developers</a:t>
            </a:r>
            <a:r>
              <a:rPr lang="tr-TR" dirty="0" smtClean="0"/>
              <a:t> can </a:t>
            </a:r>
            <a:r>
              <a:rPr lang="en-US" dirty="0"/>
              <a:t>specialize in </a:t>
            </a:r>
            <a:r>
              <a:rPr lang="en-US" dirty="0" smtClean="0"/>
              <a:t>either</a:t>
            </a:r>
            <a:r>
              <a:rPr lang="tr-TR" dirty="0"/>
              <a:t> </a:t>
            </a:r>
            <a:r>
              <a:rPr lang="en-US" dirty="0" smtClean="0"/>
              <a:t>the</a:t>
            </a:r>
            <a:r>
              <a:rPr lang="en-US" dirty="0"/>
              <a:t> </a:t>
            </a:r>
            <a:r>
              <a:rPr lang="en-US" b="1" dirty="0"/>
              <a:t>frontend</a:t>
            </a:r>
            <a:r>
              <a:rPr lang="en-US" dirty="0"/>
              <a:t> or </a:t>
            </a:r>
            <a:r>
              <a:rPr lang="en-US" b="1" dirty="0"/>
              <a:t>backend</a:t>
            </a:r>
            <a:r>
              <a:rPr lang="en-US" dirty="0"/>
              <a:t> of website creation</a:t>
            </a:r>
            <a:r>
              <a:rPr lang="en-US" dirty="0" smtClean="0"/>
              <a:t>.</a:t>
            </a:r>
            <a:endParaRPr lang="tr-TR" dirty="0" smtClean="0"/>
          </a:p>
          <a:p>
            <a:pPr marL="0" indent="0">
              <a:buNone/>
            </a:pPr>
            <a:r>
              <a:rPr lang="tr-TR" b="1" dirty="0" err="1"/>
              <a:t>Frontend</a:t>
            </a:r>
            <a:r>
              <a:rPr lang="tr-TR" b="1" dirty="0"/>
              <a:t> </a:t>
            </a:r>
            <a:r>
              <a:rPr lang="tr-TR" b="1" dirty="0" err="1" smtClean="0"/>
              <a:t>design</a:t>
            </a:r>
            <a:endParaRPr lang="tr-TR" b="1" dirty="0" smtClean="0"/>
          </a:p>
          <a:p>
            <a:pPr marL="0" indent="0">
              <a:buNone/>
            </a:pPr>
            <a:r>
              <a:rPr lang="en-US" dirty="0"/>
              <a:t>“Frontend” refers to any aspect of the design process that appears in or relates directly to the browser. This </a:t>
            </a:r>
            <a:r>
              <a:rPr lang="tr-TR" dirty="0" err="1" smtClean="0"/>
              <a:t>class</a:t>
            </a:r>
            <a:r>
              <a:rPr lang="en-US" dirty="0" smtClean="0"/>
              <a:t> </a:t>
            </a:r>
            <a:r>
              <a:rPr lang="en-US" dirty="0"/>
              <a:t>focuses primarily on frontend web design</a:t>
            </a:r>
            <a:r>
              <a:rPr lang="en-US" dirty="0" smtClean="0"/>
              <a:t>.</a:t>
            </a:r>
            <a:endParaRPr lang="tr-TR" dirty="0" smtClean="0"/>
          </a:p>
          <a:p>
            <a:pPr marL="0" indent="0">
              <a:buNone/>
            </a:pPr>
            <a:r>
              <a:rPr lang="tr-TR" b="1" dirty="0" err="1"/>
              <a:t>Backend</a:t>
            </a:r>
            <a:r>
              <a:rPr lang="tr-TR" b="1" dirty="0"/>
              <a:t> </a:t>
            </a:r>
            <a:r>
              <a:rPr lang="tr-TR" b="1" dirty="0" err="1"/>
              <a:t>development</a:t>
            </a:r>
            <a:endParaRPr lang="tr-TR" dirty="0" smtClean="0"/>
          </a:p>
          <a:p>
            <a:pPr marL="0" indent="0">
              <a:buNone/>
            </a:pPr>
            <a:r>
              <a:rPr lang="en-US" dirty="0"/>
              <a:t>“Backend” </a:t>
            </a:r>
            <a:r>
              <a:rPr lang="en-US" b="1" dirty="0"/>
              <a:t>refers to the programs and scripts that work on the server behind the scenes to make web pages dynamic and interactive. </a:t>
            </a:r>
            <a:r>
              <a:rPr lang="en-US" dirty="0"/>
              <a:t>In general, backend web development falls in the hands of </a:t>
            </a:r>
            <a:r>
              <a:rPr lang="en-US" b="1" dirty="0"/>
              <a:t>experienced programmers</a:t>
            </a:r>
            <a:r>
              <a:rPr lang="en-US" dirty="0"/>
              <a:t>, </a:t>
            </a:r>
            <a:r>
              <a:rPr lang="en-US" dirty="0">
                <a:solidFill>
                  <a:srgbClr val="FF0000"/>
                </a:solidFill>
              </a:rPr>
              <a:t>but it is good for all web designers to be familiar </a:t>
            </a:r>
            <a:r>
              <a:rPr lang="en-US" b="1" dirty="0">
                <a:solidFill>
                  <a:srgbClr val="FF0000"/>
                </a:solidFill>
              </a:rPr>
              <a:t>with backend functionality</a:t>
            </a:r>
            <a:r>
              <a:rPr lang="en-US" dirty="0">
                <a:solidFill>
                  <a:srgbClr val="FF0000"/>
                </a:solidFill>
              </a:rPr>
              <a:t>.</a:t>
            </a:r>
            <a:endParaRPr lang="tr-TR" dirty="0">
              <a:solidFill>
                <a:srgbClr val="FF0000"/>
              </a:solidFill>
            </a:endParaRPr>
          </a:p>
        </p:txBody>
      </p:sp>
    </p:spTree>
    <p:extLst>
      <p:ext uri="{BB962C8B-B14F-4D97-AF65-F5344CB8AC3E}">
        <p14:creationId xmlns:p14="http://schemas.microsoft.com/office/powerpoint/2010/main" val="383766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cap="all" dirty="0"/>
              <a:t>FRONTEND VERSUS BACKEND</a:t>
            </a:r>
            <a:br>
              <a:rPr lang="tr-TR" b="1" cap="all" dirty="0"/>
            </a:br>
            <a:endParaRPr lang="tr-TR" dirty="0"/>
          </a:p>
        </p:txBody>
      </p:sp>
      <p:sp>
        <p:nvSpPr>
          <p:cNvPr id="3" name="İçerik Yer Tutucusu 2"/>
          <p:cNvSpPr>
            <a:spLocks noGrp="1"/>
          </p:cNvSpPr>
          <p:nvPr>
            <p:ph idx="1"/>
          </p:nvPr>
        </p:nvSpPr>
        <p:spPr/>
        <p:txBody>
          <a:bodyPr/>
          <a:lstStyle/>
          <a:p>
            <a:pPr marL="0" indent="0">
              <a:buNone/>
            </a:pPr>
            <a:r>
              <a:rPr lang="en-US" dirty="0"/>
              <a:t>The following </a:t>
            </a:r>
            <a:r>
              <a:rPr lang="en-US" dirty="0" smtClean="0"/>
              <a:t>tasks are commonly considered to be </a:t>
            </a:r>
            <a:r>
              <a:rPr lang="en-US" b="1" dirty="0" smtClean="0"/>
              <a:t>frontend</a:t>
            </a:r>
            <a:r>
              <a:rPr lang="en-US" dirty="0" smtClean="0"/>
              <a:t> tasks:</a:t>
            </a:r>
            <a:endParaRPr lang="tr-TR" dirty="0" smtClean="0"/>
          </a:p>
          <a:p>
            <a:pPr fontAlgn="base">
              <a:buFont typeface="Wingdings" panose="05000000000000000000" pitchFamily="2" charset="2"/>
              <a:buChar char="ü"/>
            </a:pPr>
            <a:r>
              <a:rPr lang="en-US" dirty="0"/>
              <a:t>Graphic design and image production</a:t>
            </a:r>
          </a:p>
          <a:p>
            <a:pPr fontAlgn="base">
              <a:buFont typeface="Wingdings" panose="05000000000000000000" pitchFamily="2" charset="2"/>
              <a:buChar char="ü"/>
            </a:pPr>
            <a:r>
              <a:rPr lang="en-US" dirty="0"/>
              <a:t>Interface design</a:t>
            </a:r>
          </a:p>
          <a:p>
            <a:pPr fontAlgn="base">
              <a:buFont typeface="Wingdings" panose="05000000000000000000" pitchFamily="2" charset="2"/>
              <a:buChar char="ü"/>
            </a:pPr>
            <a:r>
              <a:rPr lang="en-US" dirty="0"/>
              <a:t>Information design as it pertains to the user’s experience of the site</a:t>
            </a:r>
          </a:p>
          <a:p>
            <a:pPr fontAlgn="base">
              <a:buFont typeface="Wingdings" panose="05000000000000000000" pitchFamily="2" charset="2"/>
              <a:buChar char="ü"/>
            </a:pPr>
            <a:r>
              <a:rPr lang="en-US" dirty="0"/>
              <a:t>HTML document and style sheet development</a:t>
            </a:r>
          </a:p>
          <a:p>
            <a:pPr fontAlgn="base">
              <a:buFont typeface="Wingdings" panose="05000000000000000000" pitchFamily="2" charset="2"/>
              <a:buChar char="ü"/>
            </a:pPr>
            <a:r>
              <a:rPr lang="en-US" dirty="0"/>
              <a:t>JavaScript</a:t>
            </a:r>
          </a:p>
          <a:p>
            <a:pPr marL="0" indent="0">
              <a:buNone/>
            </a:pPr>
            <a:endParaRPr lang="tr-TR" dirty="0"/>
          </a:p>
        </p:txBody>
      </p:sp>
    </p:spTree>
    <p:extLst>
      <p:ext uri="{BB962C8B-B14F-4D97-AF65-F5344CB8AC3E}">
        <p14:creationId xmlns:p14="http://schemas.microsoft.com/office/powerpoint/2010/main" val="182169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cap="all" dirty="0"/>
              <a:t>FRONTEND VERSUS BACKEND</a:t>
            </a:r>
            <a:br>
              <a:rPr lang="tr-TR" b="1" cap="all" dirty="0"/>
            </a:br>
            <a:endParaRPr lang="tr-TR" dirty="0"/>
          </a:p>
        </p:txBody>
      </p:sp>
      <p:sp>
        <p:nvSpPr>
          <p:cNvPr id="3" name="İçerik Yer Tutucusu 2"/>
          <p:cNvSpPr>
            <a:spLocks noGrp="1"/>
          </p:cNvSpPr>
          <p:nvPr>
            <p:ph idx="1"/>
          </p:nvPr>
        </p:nvSpPr>
        <p:spPr/>
        <p:txBody>
          <a:bodyPr/>
          <a:lstStyle/>
          <a:p>
            <a:pPr marL="0" indent="0">
              <a:buNone/>
            </a:pPr>
            <a:r>
              <a:rPr lang="en-US" dirty="0"/>
              <a:t>The following tasks take place on the </a:t>
            </a:r>
            <a:r>
              <a:rPr lang="en-US" b="1" dirty="0"/>
              <a:t>backend</a:t>
            </a:r>
            <a:r>
              <a:rPr lang="en-US" dirty="0" smtClean="0"/>
              <a:t>:</a:t>
            </a:r>
            <a:endParaRPr lang="tr-TR" dirty="0" smtClean="0"/>
          </a:p>
          <a:p>
            <a:pPr fontAlgn="base">
              <a:buFont typeface="Wingdings" panose="05000000000000000000" pitchFamily="2" charset="2"/>
              <a:buChar char="ü"/>
            </a:pPr>
            <a:r>
              <a:rPr lang="en-US" dirty="0"/>
              <a:t>Information design as it pertains to how the information is organized on the server</a:t>
            </a:r>
          </a:p>
          <a:p>
            <a:pPr fontAlgn="base">
              <a:buFont typeface="Wingdings" panose="05000000000000000000" pitchFamily="2" charset="2"/>
              <a:buChar char="ü"/>
            </a:pPr>
            <a:r>
              <a:rPr lang="en-US" dirty="0"/>
              <a:t>Forms processing</a:t>
            </a:r>
          </a:p>
          <a:p>
            <a:pPr fontAlgn="base">
              <a:buFont typeface="Wingdings" panose="05000000000000000000" pitchFamily="2" charset="2"/>
              <a:buChar char="ü"/>
            </a:pPr>
            <a:r>
              <a:rPr lang="en-US" dirty="0"/>
              <a:t>Database programming</a:t>
            </a:r>
          </a:p>
          <a:p>
            <a:pPr fontAlgn="base">
              <a:buFont typeface="Wingdings" panose="05000000000000000000" pitchFamily="2" charset="2"/>
              <a:buChar char="ü"/>
            </a:pPr>
            <a:r>
              <a:rPr lang="en-US" dirty="0"/>
              <a:t>Content management systems</a:t>
            </a:r>
          </a:p>
          <a:p>
            <a:pPr fontAlgn="base">
              <a:buFont typeface="Wingdings" panose="05000000000000000000" pitchFamily="2" charset="2"/>
              <a:buChar char="ü"/>
            </a:pPr>
            <a:r>
              <a:rPr lang="en-US" dirty="0"/>
              <a:t>Other server-side web applications using PHP, JSP, Ruby, ASP.NET, Java, and other programming languages</a:t>
            </a:r>
          </a:p>
          <a:p>
            <a:pPr marL="0" indent="0">
              <a:buNone/>
            </a:pPr>
            <a:endParaRPr lang="tr-TR" dirty="0"/>
          </a:p>
        </p:txBody>
      </p:sp>
    </p:spTree>
    <p:extLst>
      <p:ext uri="{BB962C8B-B14F-4D97-AF65-F5344CB8AC3E}">
        <p14:creationId xmlns:p14="http://schemas.microsoft.com/office/powerpoint/2010/main" val="347864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Content </a:t>
            </a:r>
            <a:r>
              <a:rPr lang="tr-TR" b="1" dirty="0" err="1"/>
              <a:t>strategy</a:t>
            </a:r>
            <a:r>
              <a:rPr lang="tr-TR" b="1" dirty="0"/>
              <a:t> </a:t>
            </a:r>
            <a:r>
              <a:rPr lang="tr-TR" b="1" dirty="0" err="1"/>
              <a:t>and</a:t>
            </a:r>
            <a:r>
              <a:rPr lang="tr-TR" b="1" dirty="0"/>
              <a:t> </a:t>
            </a:r>
            <a:r>
              <a:rPr lang="tr-TR" b="1" dirty="0" err="1"/>
              <a:t>creation</a:t>
            </a:r>
            <a:r>
              <a:rPr lang="tr-TR" b="1" dirty="0"/>
              <a:t/>
            </a:r>
            <a:br>
              <a:rPr lang="tr-TR" b="1" dirty="0"/>
            </a:br>
            <a:endParaRPr lang="tr-TR" b="1" dirty="0"/>
          </a:p>
        </p:txBody>
      </p:sp>
      <p:sp>
        <p:nvSpPr>
          <p:cNvPr id="3" name="İçerik Yer Tutucusu 2"/>
          <p:cNvSpPr>
            <a:spLocks noGrp="1"/>
          </p:cNvSpPr>
          <p:nvPr>
            <p:ph idx="1"/>
          </p:nvPr>
        </p:nvSpPr>
        <p:spPr/>
        <p:txBody>
          <a:bodyPr/>
          <a:lstStyle/>
          <a:p>
            <a:pPr>
              <a:buFont typeface="Wingdings" panose="05000000000000000000" pitchFamily="2" charset="2"/>
              <a:buChar char="§"/>
            </a:pPr>
            <a:r>
              <a:rPr lang="en-US" dirty="0"/>
              <a:t>Anyone who uses the title “web designer” needs to be aware that everything we do supports the process of getting the content, message, or functionality to our users. Furthermore, good writing can help the user interfaces we create be more effective</a:t>
            </a:r>
            <a:r>
              <a:rPr lang="en-US" dirty="0" smtClean="0"/>
              <a:t>.</a:t>
            </a:r>
            <a:endParaRPr lang="tr-TR" dirty="0" smtClean="0"/>
          </a:p>
          <a:p>
            <a:pPr>
              <a:buFont typeface="Wingdings" panose="05000000000000000000" pitchFamily="2" charset="2"/>
              <a:buChar char="§"/>
            </a:pPr>
            <a:endParaRPr lang="tr-TR" dirty="0" smtClean="0"/>
          </a:p>
          <a:p>
            <a:pPr>
              <a:buFont typeface="Wingdings" panose="05000000000000000000" pitchFamily="2" charset="2"/>
              <a:buChar char="§"/>
            </a:pPr>
            <a:r>
              <a:rPr lang="tr-TR" dirty="0" err="1" smtClean="0"/>
              <a:t>The</a:t>
            </a:r>
            <a:r>
              <a:rPr lang="tr-TR" dirty="0" smtClean="0"/>
              <a:t> </a:t>
            </a:r>
            <a:r>
              <a:rPr lang="en-US" dirty="0" smtClean="0"/>
              <a:t>two </a:t>
            </a:r>
            <a:r>
              <a:rPr lang="en-US" dirty="0"/>
              <a:t>content-related specialists on the modern web development team: the </a:t>
            </a:r>
            <a:r>
              <a:rPr lang="en-US" b="1" dirty="0"/>
              <a:t>Content Strategist </a:t>
            </a:r>
            <a:r>
              <a:rPr lang="en-US" dirty="0"/>
              <a:t>and </a:t>
            </a:r>
            <a:r>
              <a:rPr lang="en-US" b="1" dirty="0"/>
              <a:t>Information Architect </a:t>
            </a:r>
            <a:r>
              <a:rPr lang="en-US" dirty="0"/>
              <a:t>(IA</a:t>
            </a:r>
            <a:r>
              <a:rPr lang="en-US" dirty="0" smtClean="0"/>
              <a:t>).</a:t>
            </a:r>
            <a:endParaRPr lang="tr-TR" dirty="0" smtClean="0"/>
          </a:p>
          <a:p>
            <a:pPr marL="0" indent="0">
              <a:buNone/>
            </a:pPr>
            <a:endParaRPr lang="tr-TR" dirty="0"/>
          </a:p>
        </p:txBody>
      </p:sp>
    </p:spTree>
    <p:extLst>
      <p:ext uri="{BB962C8B-B14F-4D97-AF65-F5344CB8AC3E}">
        <p14:creationId xmlns:p14="http://schemas.microsoft.com/office/powerpoint/2010/main" val="103427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Course Content</a:t>
            </a:r>
            <a:endParaRPr lang="tr-TR" b="1" dirty="0"/>
          </a:p>
        </p:txBody>
      </p:sp>
      <p:sp>
        <p:nvSpPr>
          <p:cNvPr id="3" name="İçerik Yer Tutucusu 2"/>
          <p:cNvSpPr>
            <a:spLocks noGrp="1"/>
          </p:cNvSpPr>
          <p:nvPr>
            <p:ph idx="1"/>
          </p:nvPr>
        </p:nvSpPr>
        <p:spPr/>
        <p:txBody>
          <a:bodyPr/>
          <a:lstStyle/>
          <a:p>
            <a:r>
              <a:rPr lang="tr-TR" dirty="0" err="1" smtClean="0">
                <a:solidFill>
                  <a:srgbClr val="0070C0"/>
                </a:solidFill>
              </a:rPr>
              <a:t>Introduction</a:t>
            </a:r>
            <a:endParaRPr lang="tr-TR" dirty="0" smtClean="0">
              <a:solidFill>
                <a:srgbClr val="0070C0"/>
              </a:solidFill>
            </a:endParaRPr>
          </a:p>
          <a:p>
            <a:r>
              <a:rPr lang="tr-TR" dirty="0" err="1" smtClean="0">
                <a:solidFill>
                  <a:srgbClr val="0070C0"/>
                </a:solidFill>
              </a:rPr>
              <a:t>Were</a:t>
            </a:r>
            <a:r>
              <a:rPr lang="tr-TR" dirty="0" smtClean="0">
                <a:solidFill>
                  <a:srgbClr val="0070C0"/>
                </a:solidFill>
              </a:rPr>
              <a:t> do I start?</a:t>
            </a:r>
          </a:p>
          <a:p>
            <a:r>
              <a:rPr lang="tr-TR" dirty="0" err="1" smtClean="0">
                <a:solidFill>
                  <a:srgbClr val="0070C0"/>
                </a:solidFill>
              </a:rPr>
              <a:t>What</a:t>
            </a:r>
            <a:r>
              <a:rPr lang="tr-TR" dirty="0" smtClean="0">
                <a:solidFill>
                  <a:srgbClr val="0070C0"/>
                </a:solidFill>
              </a:rPr>
              <a:t> </a:t>
            </a:r>
            <a:r>
              <a:rPr lang="tr-TR" dirty="0" err="1" smtClean="0">
                <a:solidFill>
                  <a:srgbClr val="0070C0"/>
                </a:solidFill>
              </a:rPr>
              <a:t>does</a:t>
            </a:r>
            <a:r>
              <a:rPr lang="tr-TR" dirty="0" smtClean="0">
                <a:solidFill>
                  <a:srgbClr val="0070C0"/>
                </a:solidFill>
              </a:rPr>
              <a:t> a web </a:t>
            </a:r>
            <a:r>
              <a:rPr lang="tr-TR" dirty="0" err="1" smtClean="0">
                <a:solidFill>
                  <a:srgbClr val="0070C0"/>
                </a:solidFill>
              </a:rPr>
              <a:t>designer</a:t>
            </a:r>
            <a:r>
              <a:rPr lang="tr-TR" dirty="0" smtClean="0">
                <a:solidFill>
                  <a:srgbClr val="0070C0"/>
                </a:solidFill>
              </a:rPr>
              <a:t> do?</a:t>
            </a:r>
          </a:p>
          <a:p>
            <a:r>
              <a:rPr lang="tr-TR" dirty="0" err="1" smtClean="0">
                <a:solidFill>
                  <a:srgbClr val="0070C0"/>
                </a:solidFill>
              </a:rPr>
              <a:t>What</a:t>
            </a:r>
            <a:r>
              <a:rPr lang="tr-TR" dirty="0" smtClean="0">
                <a:solidFill>
                  <a:srgbClr val="0070C0"/>
                </a:solidFill>
              </a:rPr>
              <a:t> </a:t>
            </a:r>
            <a:r>
              <a:rPr lang="tr-TR" dirty="0" err="1" smtClean="0">
                <a:solidFill>
                  <a:srgbClr val="0070C0"/>
                </a:solidFill>
              </a:rPr>
              <a:t>languages</a:t>
            </a:r>
            <a:r>
              <a:rPr lang="tr-TR" dirty="0" smtClean="0">
                <a:solidFill>
                  <a:srgbClr val="0070C0"/>
                </a:solidFill>
              </a:rPr>
              <a:t> do I </a:t>
            </a:r>
            <a:r>
              <a:rPr lang="tr-TR" dirty="0" err="1" smtClean="0">
                <a:solidFill>
                  <a:srgbClr val="0070C0"/>
                </a:solidFill>
              </a:rPr>
              <a:t>need</a:t>
            </a:r>
            <a:r>
              <a:rPr lang="tr-TR" dirty="0" smtClean="0">
                <a:solidFill>
                  <a:srgbClr val="0070C0"/>
                </a:solidFill>
              </a:rPr>
              <a:t> </a:t>
            </a:r>
            <a:r>
              <a:rPr lang="tr-TR" dirty="0" err="1" smtClean="0">
                <a:solidFill>
                  <a:srgbClr val="0070C0"/>
                </a:solidFill>
              </a:rPr>
              <a:t>to</a:t>
            </a:r>
            <a:r>
              <a:rPr lang="tr-TR" dirty="0" smtClean="0">
                <a:solidFill>
                  <a:srgbClr val="0070C0"/>
                </a:solidFill>
              </a:rPr>
              <a:t> </a:t>
            </a:r>
            <a:r>
              <a:rPr lang="tr-TR" dirty="0" err="1" smtClean="0">
                <a:solidFill>
                  <a:srgbClr val="0070C0"/>
                </a:solidFill>
              </a:rPr>
              <a:t>learn</a:t>
            </a:r>
            <a:r>
              <a:rPr lang="tr-TR" dirty="0" smtClean="0">
                <a:solidFill>
                  <a:srgbClr val="0070C0"/>
                </a:solidFill>
              </a:rPr>
              <a:t>?</a:t>
            </a:r>
            <a:endParaRPr lang="tr-TR" dirty="0" smtClean="0">
              <a:solidFill>
                <a:srgbClr val="0070C0"/>
              </a:solidFill>
            </a:endParaRPr>
          </a:p>
        </p:txBody>
      </p:sp>
    </p:spTree>
    <p:extLst>
      <p:ext uri="{BB962C8B-B14F-4D97-AF65-F5344CB8AC3E}">
        <p14:creationId xmlns:p14="http://schemas.microsoft.com/office/powerpoint/2010/main" val="884340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Content </a:t>
            </a:r>
            <a:r>
              <a:rPr lang="tr-TR" b="1" dirty="0" err="1"/>
              <a:t>strategy</a:t>
            </a:r>
            <a:r>
              <a:rPr lang="tr-TR" b="1" dirty="0"/>
              <a:t> </a:t>
            </a:r>
            <a:r>
              <a:rPr lang="tr-TR" b="1" dirty="0" err="1"/>
              <a:t>and</a:t>
            </a:r>
            <a:r>
              <a:rPr lang="tr-TR" b="1" dirty="0"/>
              <a:t> </a:t>
            </a:r>
            <a:r>
              <a:rPr lang="tr-TR" b="1" dirty="0" err="1"/>
              <a:t>creation</a:t>
            </a:r>
            <a:r>
              <a:rPr lang="tr-TR" b="1" dirty="0"/>
              <a:t/>
            </a:r>
            <a:br>
              <a:rPr lang="tr-TR" b="1" dirty="0"/>
            </a:br>
            <a:endParaRPr lang="tr-TR" dirty="0"/>
          </a:p>
        </p:txBody>
      </p:sp>
      <p:sp>
        <p:nvSpPr>
          <p:cNvPr id="3" name="İçerik Yer Tutucusu 2"/>
          <p:cNvSpPr>
            <a:spLocks noGrp="1"/>
          </p:cNvSpPr>
          <p:nvPr>
            <p:ph idx="1"/>
          </p:nvPr>
        </p:nvSpPr>
        <p:spPr/>
        <p:txBody>
          <a:bodyPr/>
          <a:lstStyle/>
          <a:p>
            <a:r>
              <a:rPr lang="en-US" dirty="0"/>
              <a:t>A </a:t>
            </a:r>
            <a:r>
              <a:rPr lang="en-US" b="1" dirty="0"/>
              <a:t>Content Strategist</a:t>
            </a:r>
            <a:r>
              <a:rPr lang="en-US" dirty="0"/>
              <a:t> makes sure that every bit of text on a site, from long explanatory text down to the labels on buttons, </a:t>
            </a:r>
            <a:r>
              <a:rPr lang="en-US" b="1" dirty="0"/>
              <a:t>supports the brand identity and marketing goals of the company.</a:t>
            </a:r>
            <a:r>
              <a:rPr lang="en-US" dirty="0"/>
              <a:t> Content strategy may also extend to </a:t>
            </a:r>
            <a:r>
              <a:rPr lang="en-US" b="1" dirty="0">
                <a:solidFill>
                  <a:srgbClr val="FF0000"/>
                </a:solidFill>
              </a:rPr>
              <a:t>data modeling </a:t>
            </a:r>
            <a:r>
              <a:rPr lang="en-US" dirty="0"/>
              <a:t>and </a:t>
            </a:r>
            <a:r>
              <a:rPr lang="en-US" b="1" dirty="0">
                <a:solidFill>
                  <a:srgbClr val="FF0000"/>
                </a:solidFill>
              </a:rPr>
              <a:t>content management </a:t>
            </a:r>
            <a:r>
              <a:rPr lang="en-US" dirty="0"/>
              <a:t>on a large and ongoing scale, such as planning for content reuse and update schedules.</a:t>
            </a:r>
            <a:endParaRPr lang="tr-TR" dirty="0"/>
          </a:p>
        </p:txBody>
      </p:sp>
    </p:spTree>
    <p:extLst>
      <p:ext uri="{BB962C8B-B14F-4D97-AF65-F5344CB8AC3E}">
        <p14:creationId xmlns:p14="http://schemas.microsoft.com/office/powerpoint/2010/main" val="218638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Content </a:t>
            </a:r>
            <a:r>
              <a:rPr lang="tr-TR" b="1" dirty="0" err="1"/>
              <a:t>strategy</a:t>
            </a:r>
            <a:r>
              <a:rPr lang="tr-TR" b="1" dirty="0"/>
              <a:t> </a:t>
            </a:r>
            <a:r>
              <a:rPr lang="tr-TR" b="1" dirty="0" err="1"/>
              <a:t>and</a:t>
            </a:r>
            <a:r>
              <a:rPr lang="tr-TR" b="1" dirty="0"/>
              <a:t> </a:t>
            </a:r>
            <a:r>
              <a:rPr lang="tr-TR" b="1" dirty="0" err="1"/>
              <a:t>creation</a:t>
            </a:r>
            <a:r>
              <a:rPr lang="tr-TR" b="1" dirty="0"/>
              <a:t/>
            </a:r>
            <a:br>
              <a:rPr lang="tr-TR" b="1" dirty="0"/>
            </a:br>
            <a:endParaRPr lang="tr-TR" dirty="0"/>
          </a:p>
        </p:txBody>
      </p:sp>
      <p:sp>
        <p:nvSpPr>
          <p:cNvPr id="3" name="İçerik Yer Tutucusu 2"/>
          <p:cNvSpPr>
            <a:spLocks noGrp="1"/>
          </p:cNvSpPr>
          <p:nvPr>
            <p:ph idx="1"/>
          </p:nvPr>
        </p:nvSpPr>
        <p:spPr/>
        <p:txBody>
          <a:bodyPr/>
          <a:lstStyle/>
          <a:p>
            <a:r>
              <a:rPr lang="en-US" dirty="0"/>
              <a:t>An </a:t>
            </a:r>
            <a:r>
              <a:rPr lang="en-US" b="1" dirty="0"/>
              <a:t>Information Architect</a:t>
            </a:r>
            <a:r>
              <a:rPr lang="en-US" dirty="0"/>
              <a:t> (also called an </a:t>
            </a:r>
            <a:r>
              <a:rPr lang="en-US" b="1" dirty="0"/>
              <a:t>Information Designer</a:t>
            </a:r>
            <a:r>
              <a:rPr lang="en-US" dirty="0"/>
              <a:t>) organizes the content logically and for ease of findability. She may be responsible for </a:t>
            </a:r>
            <a:r>
              <a:rPr lang="en-US" b="1" dirty="0"/>
              <a:t>search functionality, site diagrams, and how the content and data is organized on the server. </a:t>
            </a:r>
            <a:r>
              <a:rPr lang="en-US" b="1" dirty="0">
                <a:solidFill>
                  <a:srgbClr val="FF0000"/>
                </a:solidFill>
              </a:rPr>
              <a:t>Information architecture is inevitably entwined with UX and UI design, and it is not uncommon for a single person or team to perform all roles.</a:t>
            </a:r>
            <a:endParaRPr lang="tr-TR" b="1" dirty="0">
              <a:solidFill>
                <a:srgbClr val="FF0000"/>
              </a:solidFill>
            </a:endParaRPr>
          </a:p>
        </p:txBody>
      </p:sp>
    </p:spTree>
    <p:extLst>
      <p:ext uri="{BB962C8B-B14F-4D97-AF65-F5344CB8AC3E}">
        <p14:creationId xmlns:p14="http://schemas.microsoft.com/office/powerpoint/2010/main" val="91956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Multimedia</a:t>
            </a:r>
            <a:br>
              <a:rPr lang="tr-TR" dirty="0"/>
            </a:br>
            <a:endParaRPr lang="tr-TR" dirty="0"/>
          </a:p>
        </p:txBody>
      </p:sp>
      <p:sp>
        <p:nvSpPr>
          <p:cNvPr id="3" name="İçerik Yer Tutucusu 2"/>
          <p:cNvSpPr>
            <a:spLocks noGrp="1"/>
          </p:cNvSpPr>
          <p:nvPr>
            <p:ph idx="1"/>
          </p:nvPr>
        </p:nvSpPr>
        <p:spPr/>
        <p:txBody>
          <a:bodyPr/>
          <a:lstStyle/>
          <a:p>
            <a:r>
              <a:rPr lang="en-US" dirty="0"/>
              <a:t>One of the cool things about the Web is that you can add multimedia elements to a site, </a:t>
            </a:r>
            <a:r>
              <a:rPr lang="en-US" b="1" dirty="0"/>
              <a:t>including sound, video, animation, and even interactive games.</a:t>
            </a:r>
            <a:r>
              <a:rPr lang="en-US" dirty="0"/>
              <a:t> You may decide to add </a:t>
            </a:r>
            <a:r>
              <a:rPr lang="en-US" dirty="0">
                <a:solidFill>
                  <a:srgbClr val="FF0000"/>
                </a:solidFill>
              </a:rPr>
              <a:t>multimedia skills</a:t>
            </a:r>
            <a:r>
              <a:rPr lang="en-US" dirty="0"/>
              <a:t>, such as </a:t>
            </a:r>
            <a:r>
              <a:rPr lang="en-US" b="1" dirty="0"/>
              <a:t>audio and video editing or Flash </a:t>
            </a:r>
            <a:r>
              <a:rPr lang="en-US" b="1" dirty="0" smtClean="0"/>
              <a:t>development</a:t>
            </a:r>
            <a:r>
              <a:rPr lang="tr-TR" b="1" dirty="0" smtClean="0"/>
              <a:t> </a:t>
            </a:r>
            <a:r>
              <a:rPr lang="en-US" b="1" dirty="0"/>
              <a:t>to your web design tool </a:t>
            </a:r>
            <a:r>
              <a:rPr lang="en-US" b="1" dirty="0" smtClean="0"/>
              <a:t>belt</a:t>
            </a:r>
            <a:r>
              <a:rPr lang="tr-TR" b="1" dirty="0" smtClean="0"/>
              <a:t>.</a:t>
            </a:r>
            <a:endParaRPr lang="tr-TR" b="1" dirty="0"/>
          </a:p>
        </p:txBody>
      </p:sp>
    </p:spTree>
    <p:extLst>
      <p:ext uri="{BB962C8B-B14F-4D97-AF65-F5344CB8AC3E}">
        <p14:creationId xmlns:p14="http://schemas.microsoft.com/office/powerpoint/2010/main" val="4237726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What Languages Do I Need to Learn?</a:t>
            </a:r>
            <a:br>
              <a:rPr lang="en-US" b="1" dirty="0"/>
            </a:br>
            <a:endParaRPr lang="tr-TR" b="1" dirty="0"/>
          </a:p>
        </p:txBody>
      </p:sp>
      <p:sp>
        <p:nvSpPr>
          <p:cNvPr id="3" name="İçerik Yer Tutucusu 2"/>
          <p:cNvSpPr>
            <a:spLocks noGrp="1"/>
          </p:cNvSpPr>
          <p:nvPr>
            <p:ph idx="1"/>
          </p:nvPr>
        </p:nvSpPr>
        <p:spPr/>
        <p:txBody>
          <a:bodyPr/>
          <a:lstStyle/>
          <a:p>
            <a:pPr marL="0" indent="0">
              <a:buNone/>
            </a:pPr>
            <a:r>
              <a:rPr lang="en-US" dirty="0" smtClean="0"/>
              <a:t>Which </a:t>
            </a:r>
            <a:r>
              <a:rPr lang="en-US" dirty="0"/>
              <a:t>languages and technologies you learn will depend on the role you see yourself in within the web design process</a:t>
            </a:r>
            <a:r>
              <a:rPr lang="en-US" dirty="0" smtClean="0"/>
              <a:t>.</a:t>
            </a:r>
            <a:endParaRPr lang="tr-TR" dirty="0" smtClean="0"/>
          </a:p>
          <a:p>
            <a:pPr marL="0" indent="0">
              <a:buNone/>
            </a:pPr>
            <a:endParaRPr lang="tr-TR" dirty="0" smtClean="0"/>
          </a:p>
          <a:p>
            <a:pPr fontAlgn="base">
              <a:buFont typeface="Wingdings" panose="05000000000000000000" pitchFamily="2" charset="2"/>
              <a:buChar char="ü"/>
            </a:pPr>
            <a:r>
              <a:rPr lang="tr-TR" dirty="0" err="1"/>
              <a:t>Hypertext</a:t>
            </a:r>
            <a:r>
              <a:rPr lang="tr-TR" dirty="0"/>
              <a:t> </a:t>
            </a:r>
            <a:r>
              <a:rPr lang="tr-TR" dirty="0" err="1"/>
              <a:t>Markup</a:t>
            </a:r>
            <a:r>
              <a:rPr lang="tr-TR" dirty="0"/>
              <a:t> Language (HTML)</a:t>
            </a:r>
          </a:p>
          <a:p>
            <a:pPr fontAlgn="base">
              <a:buFont typeface="Wingdings" panose="05000000000000000000" pitchFamily="2" charset="2"/>
              <a:buChar char="ü"/>
            </a:pPr>
            <a:r>
              <a:rPr lang="tr-TR" dirty="0" err="1"/>
              <a:t>Cascading</a:t>
            </a:r>
            <a:r>
              <a:rPr lang="tr-TR" dirty="0"/>
              <a:t> Style </a:t>
            </a:r>
            <a:r>
              <a:rPr lang="tr-TR" dirty="0" err="1"/>
              <a:t>Sheets</a:t>
            </a:r>
            <a:r>
              <a:rPr lang="tr-TR" dirty="0"/>
              <a:t> (CSS)</a:t>
            </a:r>
          </a:p>
          <a:p>
            <a:pPr>
              <a:buFont typeface="Wingdings" panose="05000000000000000000" pitchFamily="2" charset="2"/>
              <a:buChar char="ü"/>
            </a:pPr>
            <a:r>
              <a:rPr lang="en-US" dirty="0" smtClean="0"/>
              <a:t>JavaScript </a:t>
            </a:r>
            <a:r>
              <a:rPr lang="tr-TR" dirty="0" smtClean="0"/>
              <a:t>, </a:t>
            </a:r>
            <a:r>
              <a:rPr lang="en-US" dirty="0" smtClean="0"/>
              <a:t>if </a:t>
            </a:r>
            <a:r>
              <a:rPr lang="en-US" dirty="0"/>
              <a:t>you want to do frontend web development for a </a:t>
            </a:r>
            <a:r>
              <a:rPr lang="en-US" dirty="0" smtClean="0"/>
              <a:t>living</a:t>
            </a:r>
            <a:r>
              <a:rPr lang="tr-TR" dirty="0" smtClean="0"/>
              <a:t>- </a:t>
            </a:r>
            <a:r>
              <a:rPr lang="en-US" dirty="0" smtClean="0"/>
              <a:t>how </a:t>
            </a:r>
            <a:r>
              <a:rPr lang="en-US" dirty="0"/>
              <a:t>is pretty much a job requirement</a:t>
            </a:r>
            <a:r>
              <a:rPr lang="en-US" dirty="0" smtClean="0"/>
              <a:t>.</a:t>
            </a:r>
            <a:endParaRPr lang="tr-TR" dirty="0" smtClean="0"/>
          </a:p>
          <a:p>
            <a:pPr>
              <a:buFont typeface="Wingdings" panose="05000000000000000000" pitchFamily="2" charset="2"/>
              <a:buChar char="ü"/>
            </a:pPr>
            <a:r>
              <a:rPr lang="tr-TR" dirty="0"/>
              <a:t>Server-</a:t>
            </a:r>
            <a:r>
              <a:rPr lang="tr-TR" dirty="0" err="1"/>
              <a:t>side</a:t>
            </a:r>
            <a:r>
              <a:rPr lang="tr-TR" dirty="0"/>
              <a:t> </a:t>
            </a:r>
            <a:r>
              <a:rPr lang="tr-TR" dirty="0" err="1"/>
              <a:t>programming</a:t>
            </a:r>
            <a:r>
              <a:rPr lang="tr-TR" dirty="0"/>
              <a:t> </a:t>
            </a:r>
            <a:r>
              <a:rPr lang="tr-TR" dirty="0" err="1"/>
              <a:t>and</a:t>
            </a:r>
            <a:r>
              <a:rPr lang="tr-TR" dirty="0"/>
              <a:t> </a:t>
            </a:r>
            <a:r>
              <a:rPr lang="tr-TR" dirty="0" err="1"/>
              <a:t>database</a:t>
            </a:r>
            <a:r>
              <a:rPr lang="tr-TR" dirty="0"/>
              <a:t> </a:t>
            </a:r>
            <a:r>
              <a:rPr lang="tr-TR" dirty="0" err="1"/>
              <a:t>management</a:t>
            </a:r>
            <a:endParaRPr lang="tr-TR" dirty="0"/>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202542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cap="all" dirty="0"/>
              <a:t>THE WORLD WIDE WEB CONSORTIUM</a:t>
            </a:r>
            <a:endParaRPr lang="tr-TR" dirty="0"/>
          </a:p>
        </p:txBody>
      </p:sp>
      <p:sp>
        <p:nvSpPr>
          <p:cNvPr id="3" name="İçerik Yer Tutucusu 2"/>
          <p:cNvSpPr>
            <a:spLocks noGrp="1"/>
          </p:cNvSpPr>
          <p:nvPr>
            <p:ph idx="1"/>
          </p:nvPr>
        </p:nvSpPr>
        <p:spPr/>
        <p:txBody>
          <a:bodyPr>
            <a:normAutofit lnSpcReduction="10000"/>
          </a:bodyPr>
          <a:lstStyle/>
          <a:p>
            <a:r>
              <a:rPr lang="en-US" dirty="0"/>
              <a:t>The World Wide Web Consortium (called the W3C for short) is the organization that oversees the development of web technologies</a:t>
            </a:r>
            <a:r>
              <a:rPr lang="en-US" dirty="0" smtClean="0"/>
              <a:t>.</a:t>
            </a:r>
            <a:endParaRPr lang="tr-TR" dirty="0" smtClean="0"/>
          </a:p>
          <a:p>
            <a:r>
              <a:rPr lang="en-US" dirty="0"/>
              <a:t>The group was founded in 1994 by Tim Berners-Lee, the inventor of the Web, at the Massachusetts Institute of Technology (MIT</a:t>
            </a:r>
            <a:r>
              <a:rPr lang="en-US" dirty="0" smtClean="0"/>
              <a:t>).</a:t>
            </a:r>
            <a:endParaRPr lang="tr-TR" dirty="0" smtClean="0"/>
          </a:p>
          <a:p>
            <a:pPr fontAlgn="base"/>
            <a:r>
              <a:rPr lang="en-US" dirty="0"/>
              <a:t>For the definitive answer on any web technology question, the W3C site is the place to go:</a:t>
            </a:r>
          </a:p>
          <a:p>
            <a:pPr fontAlgn="base"/>
            <a:r>
              <a:rPr lang="en-US" i="1" dirty="0">
                <a:hlinkClick r:id="rId2"/>
              </a:rPr>
              <a:t>www.w3.org</a:t>
            </a:r>
            <a:endParaRPr lang="en-US" dirty="0"/>
          </a:p>
          <a:p>
            <a:pPr fontAlgn="base"/>
            <a:r>
              <a:rPr lang="en-US" dirty="0"/>
              <a:t>For more information on the W3C and what it does, see this useful page:</a:t>
            </a:r>
          </a:p>
          <a:p>
            <a:pPr fontAlgn="base"/>
            <a:r>
              <a:rPr lang="en-US" i="1" dirty="0">
                <a:hlinkClick r:id="rId3"/>
              </a:rPr>
              <a:t>www.w3.org/Consortium/</a:t>
            </a:r>
            <a:endParaRPr lang="en-US" dirty="0"/>
          </a:p>
          <a:p>
            <a:endParaRPr lang="tr-TR" dirty="0"/>
          </a:p>
        </p:txBody>
      </p:sp>
    </p:spTree>
    <p:extLst>
      <p:ext uri="{BB962C8B-B14F-4D97-AF65-F5344CB8AC3E}">
        <p14:creationId xmlns:p14="http://schemas.microsoft.com/office/powerpoint/2010/main" val="195585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Hypertext</a:t>
            </a:r>
            <a:r>
              <a:rPr lang="tr-TR" b="1" dirty="0"/>
              <a:t> </a:t>
            </a:r>
            <a:r>
              <a:rPr lang="tr-TR" b="1" dirty="0" err="1"/>
              <a:t>Markup</a:t>
            </a:r>
            <a:r>
              <a:rPr lang="tr-TR" b="1" dirty="0"/>
              <a:t> Language (HTML)</a:t>
            </a:r>
            <a:br>
              <a:rPr lang="tr-TR" b="1" dirty="0"/>
            </a:br>
            <a:endParaRPr lang="tr-TR" b="1" dirty="0"/>
          </a:p>
        </p:txBody>
      </p:sp>
      <p:sp>
        <p:nvSpPr>
          <p:cNvPr id="3" name="İçerik Yer Tutucusu 2"/>
          <p:cNvSpPr>
            <a:spLocks noGrp="1"/>
          </p:cNvSpPr>
          <p:nvPr>
            <p:ph idx="1"/>
          </p:nvPr>
        </p:nvSpPr>
        <p:spPr/>
        <p:txBody>
          <a:bodyPr/>
          <a:lstStyle/>
          <a:p>
            <a:r>
              <a:rPr lang="en-US" dirty="0"/>
              <a:t>HTML (</a:t>
            </a:r>
            <a:r>
              <a:rPr lang="en-US" dirty="0" err="1"/>
              <a:t>HyperText</a:t>
            </a:r>
            <a:r>
              <a:rPr lang="en-US" dirty="0"/>
              <a:t> Markup Language) is the language used to create web page documents. </a:t>
            </a:r>
            <a:endParaRPr lang="tr-TR" dirty="0" smtClean="0"/>
          </a:p>
          <a:p>
            <a:pPr marL="0" indent="0">
              <a:buNone/>
            </a:pPr>
            <a:r>
              <a:rPr lang="en-US" dirty="0"/>
              <a:t>There are a few versions of HTML in use today: </a:t>
            </a:r>
            <a:endParaRPr lang="tr-TR" dirty="0" smtClean="0"/>
          </a:p>
          <a:p>
            <a:pPr>
              <a:buFont typeface="Wingdings" panose="05000000000000000000" pitchFamily="2" charset="2"/>
              <a:buChar char="ü"/>
            </a:pPr>
            <a:r>
              <a:rPr lang="en-US" dirty="0" smtClean="0"/>
              <a:t>HTML </a:t>
            </a:r>
            <a:r>
              <a:rPr lang="en-US" dirty="0"/>
              <a:t>4.01 is the most firmly established, </a:t>
            </a:r>
            <a:endParaRPr lang="tr-TR" dirty="0" smtClean="0"/>
          </a:p>
          <a:p>
            <a:pPr>
              <a:buFont typeface="Wingdings" panose="05000000000000000000" pitchFamily="2" charset="2"/>
              <a:buChar char="ü"/>
            </a:pPr>
            <a:r>
              <a:rPr lang="en-US" dirty="0" smtClean="0"/>
              <a:t>and </a:t>
            </a:r>
            <a:r>
              <a:rPr lang="en-US" dirty="0"/>
              <a:t>the newer, more robust HTML5 is gaining steam and browser support</a:t>
            </a:r>
            <a:r>
              <a:rPr lang="en-US" dirty="0" smtClean="0"/>
              <a:t>.</a:t>
            </a:r>
            <a:endParaRPr lang="tr-TR" dirty="0" smtClean="0"/>
          </a:p>
          <a:p>
            <a:pPr marL="0" indent="0">
              <a:buNone/>
            </a:pPr>
            <a:r>
              <a:rPr lang="en-US" dirty="0"/>
              <a:t>Both versions have a stricter implementation called XHTML (</a:t>
            </a:r>
            <a:r>
              <a:rPr lang="en-US" dirty="0" err="1"/>
              <a:t>eXtensible</a:t>
            </a:r>
            <a:r>
              <a:rPr lang="en-US" dirty="0"/>
              <a:t> HTML), which is essentially the same language with much stricter syntax rules.</a:t>
            </a:r>
            <a:endParaRPr lang="tr-TR" dirty="0"/>
          </a:p>
        </p:txBody>
      </p:sp>
    </p:spTree>
    <p:extLst>
      <p:ext uri="{BB962C8B-B14F-4D97-AF65-F5344CB8AC3E}">
        <p14:creationId xmlns:p14="http://schemas.microsoft.com/office/powerpoint/2010/main" val="3722471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Hypertext</a:t>
            </a:r>
            <a:r>
              <a:rPr lang="tr-TR" b="1" dirty="0"/>
              <a:t> </a:t>
            </a:r>
            <a:r>
              <a:rPr lang="tr-TR" b="1" dirty="0" err="1"/>
              <a:t>Markup</a:t>
            </a:r>
            <a:r>
              <a:rPr lang="tr-TR" b="1" dirty="0"/>
              <a:t> Language (HTML)</a:t>
            </a:r>
            <a:r>
              <a:rPr lang="tr-TR" dirty="0"/>
              <a:t/>
            </a:r>
            <a:br>
              <a:rPr lang="tr-TR" dirty="0"/>
            </a:br>
            <a:endParaRPr lang="tr-TR" dirty="0"/>
          </a:p>
        </p:txBody>
      </p:sp>
      <p:sp>
        <p:nvSpPr>
          <p:cNvPr id="3" name="İçerik Yer Tutucusu 2"/>
          <p:cNvSpPr>
            <a:spLocks noGrp="1"/>
          </p:cNvSpPr>
          <p:nvPr>
            <p:ph idx="1"/>
          </p:nvPr>
        </p:nvSpPr>
        <p:spPr/>
        <p:txBody>
          <a:bodyPr/>
          <a:lstStyle/>
          <a:p>
            <a:r>
              <a:rPr lang="en-US" dirty="0"/>
              <a:t>HTML is not a programming language; it is a markup language, which means </a:t>
            </a:r>
            <a:r>
              <a:rPr lang="en-US" b="1" dirty="0"/>
              <a:t>it is a system for identifying and describing the various components of a document such as headings, paragraphs, and lists. </a:t>
            </a:r>
            <a:endParaRPr lang="tr-TR" b="1" dirty="0" smtClean="0"/>
          </a:p>
          <a:p>
            <a:r>
              <a:rPr lang="en-US" dirty="0"/>
              <a:t>The markup indicates the document’s underlying </a:t>
            </a:r>
            <a:r>
              <a:rPr lang="en-US" b="1" dirty="0" smtClean="0"/>
              <a:t>structure</a:t>
            </a:r>
            <a:endParaRPr lang="tr-TR" b="1" dirty="0" smtClean="0"/>
          </a:p>
          <a:p>
            <a:r>
              <a:rPr lang="en-US" dirty="0"/>
              <a:t>The best way to </a:t>
            </a:r>
            <a:r>
              <a:rPr lang="en-US" dirty="0" smtClean="0"/>
              <a:t>learn </a:t>
            </a:r>
            <a:r>
              <a:rPr lang="en-US" dirty="0"/>
              <a:t>HTML is to write out some pages by </a:t>
            </a:r>
            <a:r>
              <a:rPr lang="en-US" dirty="0" smtClean="0"/>
              <a:t>hand</a:t>
            </a:r>
            <a:r>
              <a:rPr lang="tr-TR" dirty="0" smtClean="0"/>
              <a:t>.</a:t>
            </a:r>
            <a:endParaRPr lang="tr-TR" dirty="0"/>
          </a:p>
        </p:txBody>
      </p:sp>
    </p:spTree>
    <p:extLst>
      <p:ext uri="{BB962C8B-B14F-4D97-AF65-F5344CB8AC3E}">
        <p14:creationId xmlns:p14="http://schemas.microsoft.com/office/powerpoint/2010/main" val="115520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Hypertext</a:t>
            </a:r>
            <a:r>
              <a:rPr lang="tr-TR" b="1" dirty="0"/>
              <a:t> </a:t>
            </a:r>
            <a:r>
              <a:rPr lang="tr-TR" b="1" dirty="0" err="1"/>
              <a:t>Markup</a:t>
            </a:r>
            <a:r>
              <a:rPr lang="tr-TR" b="1" dirty="0"/>
              <a:t> Language (HTML)</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sz="2000" b="1" dirty="0">
                <a:solidFill>
                  <a:srgbClr val="C00000"/>
                </a:solidFill>
              </a:rPr>
              <a:t>&lt;html&gt; </a:t>
            </a:r>
          </a:p>
          <a:p>
            <a:pPr marL="0" indent="0">
              <a:buNone/>
            </a:pPr>
            <a:r>
              <a:rPr lang="tr-TR" sz="2000" b="1" dirty="0">
                <a:solidFill>
                  <a:srgbClr val="C00000"/>
                </a:solidFill>
              </a:rPr>
              <a:t>&lt;</a:t>
            </a:r>
            <a:r>
              <a:rPr lang="tr-TR" sz="2000" b="1" dirty="0" err="1">
                <a:solidFill>
                  <a:srgbClr val="C00000"/>
                </a:solidFill>
              </a:rPr>
              <a:t>head</a:t>
            </a:r>
            <a:r>
              <a:rPr lang="tr-TR" sz="2000" b="1" dirty="0">
                <a:solidFill>
                  <a:srgbClr val="C00000"/>
                </a:solidFill>
              </a:rPr>
              <a:t>&gt;</a:t>
            </a:r>
          </a:p>
          <a:p>
            <a:pPr marL="0" indent="0">
              <a:buNone/>
            </a:pPr>
            <a:r>
              <a:rPr lang="tr-TR" sz="2000" b="1" dirty="0">
                <a:solidFill>
                  <a:srgbClr val="C00000"/>
                </a:solidFill>
              </a:rPr>
              <a:t>&lt;</a:t>
            </a:r>
            <a:r>
              <a:rPr lang="tr-TR" sz="2000" b="1" dirty="0" err="1">
                <a:solidFill>
                  <a:srgbClr val="C00000"/>
                </a:solidFill>
              </a:rPr>
              <a:t>title</a:t>
            </a:r>
            <a:r>
              <a:rPr lang="tr-TR" sz="2000" b="1" dirty="0">
                <a:solidFill>
                  <a:srgbClr val="C00000"/>
                </a:solidFill>
              </a:rPr>
              <a:t>&gt;Deneme Sayfası&lt;/</a:t>
            </a:r>
            <a:r>
              <a:rPr lang="tr-TR" sz="2000" b="1" dirty="0" err="1">
                <a:solidFill>
                  <a:srgbClr val="C00000"/>
                </a:solidFill>
              </a:rPr>
              <a:t>title</a:t>
            </a:r>
            <a:r>
              <a:rPr lang="tr-TR" sz="2000" b="1" dirty="0">
                <a:solidFill>
                  <a:srgbClr val="C00000"/>
                </a:solidFill>
              </a:rPr>
              <a:t>&gt;</a:t>
            </a:r>
          </a:p>
          <a:p>
            <a:pPr marL="0" indent="0">
              <a:buNone/>
            </a:pPr>
            <a:r>
              <a:rPr lang="tr-TR" sz="2000" b="1" dirty="0">
                <a:solidFill>
                  <a:srgbClr val="C00000"/>
                </a:solidFill>
              </a:rPr>
              <a:t>&lt;/</a:t>
            </a:r>
            <a:r>
              <a:rPr lang="tr-TR" sz="2000" b="1" dirty="0" err="1">
                <a:solidFill>
                  <a:srgbClr val="C00000"/>
                </a:solidFill>
              </a:rPr>
              <a:t>head</a:t>
            </a:r>
            <a:r>
              <a:rPr lang="tr-TR" sz="2000" b="1" dirty="0">
                <a:solidFill>
                  <a:srgbClr val="C00000"/>
                </a:solidFill>
              </a:rPr>
              <a:t>&gt;</a:t>
            </a:r>
          </a:p>
          <a:p>
            <a:pPr marL="0" indent="0">
              <a:buNone/>
            </a:pPr>
            <a:r>
              <a:rPr lang="tr-TR" sz="2000" b="1" dirty="0">
                <a:solidFill>
                  <a:srgbClr val="C00000"/>
                </a:solidFill>
              </a:rPr>
              <a:t>&lt;body&gt;</a:t>
            </a:r>
          </a:p>
          <a:p>
            <a:pPr marL="0" indent="0">
              <a:buNone/>
            </a:pPr>
            <a:r>
              <a:rPr lang="tr-TR" sz="2000" b="1" dirty="0">
                <a:solidFill>
                  <a:srgbClr val="C00000"/>
                </a:solidFill>
              </a:rPr>
              <a:t>Bu bir deneme sayfasıdır</a:t>
            </a:r>
          </a:p>
          <a:p>
            <a:pPr marL="0" indent="0">
              <a:buNone/>
            </a:pPr>
            <a:r>
              <a:rPr lang="tr-TR" sz="2000" b="1" dirty="0">
                <a:solidFill>
                  <a:srgbClr val="C00000"/>
                </a:solidFill>
              </a:rPr>
              <a:t>&lt;/body&gt;</a:t>
            </a:r>
          </a:p>
          <a:p>
            <a:pPr marL="0" indent="0">
              <a:buNone/>
            </a:pPr>
            <a:r>
              <a:rPr lang="tr-TR" sz="2000" b="1" dirty="0">
                <a:solidFill>
                  <a:srgbClr val="C00000"/>
                </a:solidFill>
              </a:rPr>
              <a:t>&lt;/html</a:t>
            </a:r>
            <a:r>
              <a:rPr lang="tr-TR" sz="2000" b="1" dirty="0" smtClean="0">
                <a:solidFill>
                  <a:srgbClr val="C00000"/>
                </a:solidFill>
              </a:rPr>
              <a:t>&gt;</a:t>
            </a:r>
          </a:p>
          <a:p>
            <a:pPr marL="0" indent="0">
              <a:buNone/>
            </a:pPr>
            <a:r>
              <a:rPr lang="en-US" sz="2000" b="1" dirty="0"/>
              <a:t>If we write the codes you see above in the text editor and save it as test.html and run this test.html file, a written page will appear on the screen.</a:t>
            </a:r>
            <a:endParaRPr lang="tr-TR" sz="2000" b="1" dirty="0"/>
          </a:p>
          <a:p>
            <a:endParaRPr lang="tr-TR" dirty="0"/>
          </a:p>
        </p:txBody>
      </p:sp>
    </p:spTree>
    <p:extLst>
      <p:ext uri="{BB962C8B-B14F-4D97-AF65-F5344CB8AC3E}">
        <p14:creationId xmlns:p14="http://schemas.microsoft.com/office/powerpoint/2010/main" val="3299525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Cascading</a:t>
            </a:r>
            <a:r>
              <a:rPr lang="tr-TR" b="1" dirty="0"/>
              <a:t> Style </a:t>
            </a:r>
            <a:r>
              <a:rPr lang="tr-TR" b="1" dirty="0" err="1"/>
              <a:t>Sheets</a:t>
            </a:r>
            <a:r>
              <a:rPr lang="tr-TR" b="1" dirty="0"/>
              <a:t> (CSS)</a:t>
            </a:r>
            <a:br>
              <a:rPr lang="tr-TR" b="1" dirty="0"/>
            </a:br>
            <a:endParaRPr lang="tr-TR" b="1" dirty="0"/>
          </a:p>
        </p:txBody>
      </p:sp>
      <p:sp>
        <p:nvSpPr>
          <p:cNvPr id="3" name="İçerik Yer Tutucusu 2"/>
          <p:cNvSpPr>
            <a:spLocks noGrp="1"/>
          </p:cNvSpPr>
          <p:nvPr>
            <p:ph idx="1"/>
          </p:nvPr>
        </p:nvSpPr>
        <p:spPr/>
        <p:txBody>
          <a:bodyPr/>
          <a:lstStyle/>
          <a:p>
            <a:r>
              <a:rPr lang="en-US" dirty="0"/>
              <a:t>While HTML is used to describe the content in a web page, it is Cascading Style Sheets (CSS) that describe how that content should </a:t>
            </a:r>
            <a:r>
              <a:rPr lang="en-US" i="1" dirty="0"/>
              <a:t>look</a:t>
            </a:r>
            <a:r>
              <a:rPr lang="en-US" dirty="0" smtClean="0"/>
              <a:t>.</a:t>
            </a:r>
            <a:endParaRPr lang="tr-TR" dirty="0" smtClean="0"/>
          </a:p>
          <a:p>
            <a:r>
              <a:rPr lang="en-US" dirty="0"/>
              <a:t>That means </a:t>
            </a:r>
            <a:r>
              <a:rPr lang="en-US" b="1" dirty="0"/>
              <a:t>fonts, colors, background images, line spacing, page layout, and so on</a:t>
            </a:r>
            <a:r>
              <a:rPr lang="en-US" dirty="0"/>
              <a:t>, are all controlled with CSS</a:t>
            </a:r>
            <a:r>
              <a:rPr lang="en-US" dirty="0" smtClean="0"/>
              <a:t>.</a:t>
            </a:r>
            <a:endParaRPr lang="tr-TR" dirty="0" smtClean="0"/>
          </a:p>
          <a:p>
            <a:r>
              <a:rPr lang="en-US" dirty="0"/>
              <a:t>CSS also provides </a:t>
            </a:r>
            <a:r>
              <a:rPr lang="en-US" b="1" dirty="0"/>
              <a:t>methods for controlling how documents will be presented in contexts other than the traditional desktop browser, </a:t>
            </a:r>
            <a:r>
              <a:rPr lang="en-US" dirty="0"/>
              <a:t>such as in </a:t>
            </a:r>
            <a:r>
              <a:rPr lang="en-US" b="1" dirty="0"/>
              <a:t>print or on devices with small screen widths.</a:t>
            </a:r>
            <a:endParaRPr lang="tr-TR" b="1" dirty="0"/>
          </a:p>
        </p:txBody>
      </p:sp>
    </p:spTree>
    <p:extLst>
      <p:ext uri="{BB962C8B-B14F-4D97-AF65-F5344CB8AC3E}">
        <p14:creationId xmlns:p14="http://schemas.microsoft.com/office/powerpoint/2010/main" val="292583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JavaScript</a:t>
            </a:r>
            <a:r>
              <a:rPr lang="tr-TR" b="1" dirty="0"/>
              <a:t/>
            </a:r>
            <a:br>
              <a:rPr lang="tr-TR" b="1" dirty="0"/>
            </a:br>
            <a:endParaRPr lang="tr-TR" b="1" dirty="0"/>
          </a:p>
        </p:txBody>
      </p:sp>
      <p:sp>
        <p:nvSpPr>
          <p:cNvPr id="3" name="İçerik Yer Tutucusu 2"/>
          <p:cNvSpPr>
            <a:spLocks noGrp="1"/>
          </p:cNvSpPr>
          <p:nvPr>
            <p:ph idx="1"/>
          </p:nvPr>
        </p:nvSpPr>
        <p:spPr/>
        <p:txBody>
          <a:bodyPr/>
          <a:lstStyle/>
          <a:p>
            <a:r>
              <a:rPr lang="en-US" dirty="0"/>
              <a:t>JavaScript is a scripting language that is used to </a:t>
            </a:r>
            <a:r>
              <a:rPr lang="en-US" b="1" dirty="0"/>
              <a:t>add interactivity and behaviors to web pages,</a:t>
            </a:r>
            <a:r>
              <a:rPr lang="en-US" dirty="0"/>
              <a:t> including these (just to name a few</a:t>
            </a:r>
            <a:r>
              <a:rPr lang="en-US" dirty="0" smtClean="0"/>
              <a:t>):</a:t>
            </a:r>
            <a:endParaRPr lang="tr-TR" dirty="0" smtClean="0"/>
          </a:p>
          <a:p>
            <a:pPr fontAlgn="base">
              <a:buFont typeface="Wingdings" panose="05000000000000000000" pitchFamily="2" charset="2"/>
              <a:buChar char="ü"/>
            </a:pPr>
            <a:r>
              <a:rPr lang="en-US" dirty="0"/>
              <a:t>Checking form entries for valid </a:t>
            </a:r>
            <a:r>
              <a:rPr lang="en-US" dirty="0" smtClean="0"/>
              <a:t>entries</a:t>
            </a:r>
            <a:r>
              <a:rPr lang="tr-TR" dirty="0" smtClean="0"/>
              <a:t>.</a:t>
            </a:r>
            <a:endParaRPr lang="en-US" dirty="0"/>
          </a:p>
          <a:p>
            <a:pPr fontAlgn="base">
              <a:buFont typeface="Wingdings" panose="05000000000000000000" pitchFamily="2" charset="2"/>
              <a:buChar char="ü"/>
            </a:pPr>
            <a:r>
              <a:rPr lang="en-US" dirty="0"/>
              <a:t>Swapping out styles for an element or an entire </a:t>
            </a:r>
            <a:r>
              <a:rPr lang="en-US" dirty="0" smtClean="0"/>
              <a:t>site</a:t>
            </a:r>
            <a:r>
              <a:rPr lang="tr-TR" dirty="0" smtClean="0"/>
              <a:t>.</a:t>
            </a:r>
            <a:endParaRPr lang="en-US" dirty="0"/>
          </a:p>
          <a:p>
            <a:pPr fontAlgn="base">
              <a:buFont typeface="Wingdings" panose="05000000000000000000" pitchFamily="2" charset="2"/>
              <a:buChar char="ü"/>
            </a:pPr>
            <a:r>
              <a:rPr lang="en-US" dirty="0"/>
              <a:t>Making the browser remember information about the user for the next time she </a:t>
            </a:r>
            <a:r>
              <a:rPr lang="en-US" dirty="0" smtClean="0"/>
              <a:t>visits</a:t>
            </a:r>
            <a:r>
              <a:rPr lang="tr-TR" dirty="0" smtClean="0"/>
              <a:t>.</a:t>
            </a:r>
            <a:endParaRPr lang="en-US" dirty="0"/>
          </a:p>
          <a:p>
            <a:pPr fontAlgn="base">
              <a:buFont typeface="Wingdings" panose="05000000000000000000" pitchFamily="2" charset="2"/>
              <a:buChar char="ü"/>
            </a:pPr>
            <a:r>
              <a:rPr lang="en-US" dirty="0"/>
              <a:t>Building interface widgets, such as expanding </a:t>
            </a:r>
            <a:r>
              <a:rPr lang="en-US" dirty="0" smtClean="0"/>
              <a:t>menus</a:t>
            </a:r>
            <a:r>
              <a:rPr lang="tr-TR" dirty="0" smtClean="0"/>
              <a:t>.</a:t>
            </a:r>
            <a:endParaRPr lang="en-US" dirty="0"/>
          </a:p>
          <a:p>
            <a:endParaRPr lang="tr-TR" dirty="0"/>
          </a:p>
        </p:txBody>
      </p:sp>
    </p:spTree>
    <p:extLst>
      <p:ext uri="{BB962C8B-B14F-4D97-AF65-F5344CB8AC3E}">
        <p14:creationId xmlns:p14="http://schemas.microsoft.com/office/powerpoint/2010/main" val="239307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solidFill>
              </a:rPr>
              <a:t>Introduction</a:t>
            </a:r>
            <a:endParaRPr lang="tr-TR" b="1" dirty="0">
              <a:solidFill>
                <a:schemeClr val="accent1"/>
              </a:solidFill>
            </a:endParaRPr>
          </a:p>
        </p:txBody>
      </p:sp>
      <p:sp>
        <p:nvSpPr>
          <p:cNvPr id="3" name="İçerik Yer Tutucusu 2"/>
          <p:cNvSpPr>
            <a:spLocks noGrp="1"/>
          </p:cNvSpPr>
          <p:nvPr>
            <p:ph idx="1"/>
          </p:nvPr>
        </p:nvSpPr>
        <p:spPr/>
        <p:txBody>
          <a:bodyPr/>
          <a:lstStyle/>
          <a:p>
            <a:r>
              <a:rPr lang="en-US" dirty="0" smtClean="0"/>
              <a:t>The Web has been around for more than 20 years now, experiencing euphoric early expansion, an economic-driven bust, an innovation-driven rebirth, and constant evolution along the way.</a:t>
            </a:r>
            <a:endParaRPr lang="tr-TR" dirty="0" smtClean="0"/>
          </a:p>
          <a:p>
            <a:r>
              <a:rPr lang="en-US" dirty="0"/>
              <a:t>it has found its way onto devices such as smartphones, tablets, TVs, and more. There have never been more opportunities to put web design know-how to use.</a:t>
            </a:r>
            <a:endParaRPr lang="tr-TR" dirty="0"/>
          </a:p>
        </p:txBody>
      </p:sp>
    </p:spTree>
    <p:extLst>
      <p:ext uri="{BB962C8B-B14F-4D97-AF65-F5344CB8AC3E}">
        <p14:creationId xmlns:p14="http://schemas.microsoft.com/office/powerpoint/2010/main" val="1100159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Server-</a:t>
            </a:r>
            <a:r>
              <a:rPr lang="tr-TR" b="1" dirty="0" err="1"/>
              <a:t>side</a:t>
            </a:r>
            <a:r>
              <a:rPr lang="tr-TR" b="1" dirty="0"/>
              <a:t> </a:t>
            </a:r>
            <a:r>
              <a:rPr lang="tr-TR" b="1" dirty="0" err="1"/>
              <a:t>programming</a:t>
            </a:r>
            <a:r>
              <a:rPr lang="tr-TR" b="1" dirty="0"/>
              <a:t/>
            </a:r>
            <a:br>
              <a:rPr lang="tr-TR" b="1" dirty="0"/>
            </a:br>
            <a:endParaRPr lang="tr-TR" b="1" dirty="0"/>
          </a:p>
        </p:txBody>
      </p:sp>
      <p:sp>
        <p:nvSpPr>
          <p:cNvPr id="3" name="İçerik Yer Tutucusu 2"/>
          <p:cNvSpPr>
            <a:spLocks noGrp="1"/>
          </p:cNvSpPr>
          <p:nvPr>
            <p:ph idx="1"/>
          </p:nvPr>
        </p:nvSpPr>
        <p:spPr/>
        <p:txBody>
          <a:bodyPr/>
          <a:lstStyle/>
          <a:p>
            <a:r>
              <a:rPr lang="en-US" dirty="0"/>
              <a:t>Some simple websites are collections of static HTML documents and image </a:t>
            </a:r>
            <a:r>
              <a:rPr lang="en-US" dirty="0" smtClean="0"/>
              <a:t>files</a:t>
            </a:r>
            <a:endParaRPr lang="tr-TR" dirty="0" smtClean="0"/>
          </a:p>
          <a:p>
            <a:r>
              <a:rPr lang="en-US" dirty="0"/>
              <a:t> but most commercial sites have more </a:t>
            </a:r>
            <a:r>
              <a:rPr lang="en-US" b="1" dirty="0"/>
              <a:t>advanced functionality </a:t>
            </a:r>
            <a:r>
              <a:rPr lang="en-US" dirty="0"/>
              <a:t>such as </a:t>
            </a:r>
            <a:r>
              <a:rPr lang="en-US" b="1" dirty="0"/>
              <a:t>forms handling, dynamically generated pages, shopping carts, content management systems, databases, and so on</a:t>
            </a:r>
            <a:r>
              <a:rPr lang="en-US" b="1" dirty="0" smtClean="0"/>
              <a:t>.</a:t>
            </a:r>
            <a:endParaRPr lang="tr-TR" b="1" dirty="0" smtClean="0"/>
          </a:p>
          <a:p>
            <a:r>
              <a:rPr lang="en-US" dirty="0">
                <a:solidFill>
                  <a:srgbClr val="FF0000"/>
                </a:solidFill>
              </a:rPr>
              <a:t>These functions are handled by web applications running on the server.</a:t>
            </a:r>
            <a:endParaRPr lang="tr-TR" dirty="0">
              <a:solidFill>
                <a:srgbClr val="FF0000"/>
              </a:solidFill>
            </a:endParaRPr>
          </a:p>
        </p:txBody>
      </p:sp>
    </p:spTree>
    <p:extLst>
      <p:ext uri="{BB962C8B-B14F-4D97-AF65-F5344CB8AC3E}">
        <p14:creationId xmlns:p14="http://schemas.microsoft.com/office/powerpoint/2010/main" val="551399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Server-</a:t>
            </a:r>
            <a:r>
              <a:rPr lang="tr-TR" b="1" dirty="0" err="1"/>
              <a:t>side</a:t>
            </a:r>
            <a:r>
              <a:rPr lang="tr-TR" b="1" dirty="0"/>
              <a:t> </a:t>
            </a:r>
            <a:r>
              <a:rPr lang="tr-TR" b="1" dirty="0" err="1"/>
              <a:t>programming</a:t>
            </a:r>
            <a:r>
              <a:rPr lang="tr-TR" b="1" dirty="0"/>
              <a:t/>
            </a:r>
            <a:br>
              <a:rPr lang="tr-TR" b="1" dirty="0"/>
            </a:br>
            <a:endParaRPr lang="tr-TR" dirty="0"/>
          </a:p>
        </p:txBody>
      </p:sp>
      <p:sp>
        <p:nvSpPr>
          <p:cNvPr id="3" name="İçerik Yer Tutucusu 2"/>
          <p:cNvSpPr>
            <a:spLocks noGrp="1"/>
          </p:cNvSpPr>
          <p:nvPr>
            <p:ph idx="1"/>
          </p:nvPr>
        </p:nvSpPr>
        <p:spPr/>
        <p:txBody>
          <a:bodyPr>
            <a:normAutofit fontScale="85000" lnSpcReduction="20000"/>
          </a:bodyPr>
          <a:lstStyle/>
          <a:p>
            <a:pPr fontAlgn="base"/>
            <a:r>
              <a:rPr lang="en-US" dirty="0"/>
              <a:t>There are a number of programming languages and frameworks (listed in parentheses) that are used to create web applications, including:</a:t>
            </a:r>
          </a:p>
          <a:p>
            <a:pPr fontAlgn="base">
              <a:buFont typeface="Wingdings" panose="05000000000000000000" pitchFamily="2" charset="2"/>
              <a:buChar char="ü"/>
            </a:pPr>
            <a:r>
              <a:rPr lang="tr-TR" dirty="0"/>
              <a:t>PHP (</a:t>
            </a:r>
            <a:r>
              <a:rPr lang="tr-TR" dirty="0" err="1"/>
              <a:t>CakePHP</a:t>
            </a:r>
            <a:r>
              <a:rPr lang="tr-TR" dirty="0"/>
              <a:t>, </a:t>
            </a:r>
            <a:r>
              <a:rPr lang="tr-TR" dirty="0" err="1"/>
              <a:t>CodeIngniter</a:t>
            </a:r>
            <a:r>
              <a:rPr lang="tr-TR" dirty="0"/>
              <a:t>, </a:t>
            </a:r>
            <a:r>
              <a:rPr lang="tr-TR" dirty="0" err="1"/>
              <a:t>Drupal</a:t>
            </a:r>
            <a:r>
              <a:rPr lang="tr-TR" dirty="0"/>
              <a:t>)</a:t>
            </a:r>
          </a:p>
          <a:p>
            <a:pPr fontAlgn="base">
              <a:buFont typeface="Wingdings" panose="05000000000000000000" pitchFamily="2" charset="2"/>
              <a:buChar char="ü"/>
            </a:pPr>
            <a:r>
              <a:rPr lang="tr-TR" dirty="0" err="1"/>
              <a:t>Python</a:t>
            </a:r>
            <a:r>
              <a:rPr lang="tr-TR" dirty="0"/>
              <a:t> (</a:t>
            </a:r>
            <a:r>
              <a:rPr lang="tr-TR" dirty="0" err="1"/>
              <a:t>Django</a:t>
            </a:r>
            <a:r>
              <a:rPr lang="tr-TR" dirty="0"/>
              <a:t>, </a:t>
            </a:r>
            <a:r>
              <a:rPr lang="tr-TR" dirty="0" err="1"/>
              <a:t>TurboGears</a:t>
            </a:r>
            <a:r>
              <a:rPr lang="tr-TR" dirty="0"/>
              <a:t>)</a:t>
            </a:r>
          </a:p>
          <a:p>
            <a:pPr fontAlgn="base">
              <a:buFont typeface="Wingdings" panose="05000000000000000000" pitchFamily="2" charset="2"/>
              <a:buChar char="ü"/>
            </a:pPr>
            <a:r>
              <a:rPr lang="tr-TR" dirty="0" err="1"/>
              <a:t>Ruby</a:t>
            </a:r>
            <a:r>
              <a:rPr lang="tr-TR" dirty="0"/>
              <a:t> (</a:t>
            </a:r>
            <a:r>
              <a:rPr lang="tr-TR" dirty="0" err="1"/>
              <a:t>Ruby</a:t>
            </a:r>
            <a:r>
              <a:rPr lang="tr-TR" dirty="0"/>
              <a:t> on </a:t>
            </a:r>
            <a:r>
              <a:rPr lang="tr-TR" dirty="0" err="1"/>
              <a:t>Rails</a:t>
            </a:r>
            <a:r>
              <a:rPr lang="tr-TR" dirty="0"/>
              <a:t>, Sinatra)</a:t>
            </a:r>
          </a:p>
          <a:p>
            <a:pPr fontAlgn="base">
              <a:buFont typeface="Wingdings" panose="05000000000000000000" pitchFamily="2" charset="2"/>
              <a:buChar char="ü"/>
            </a:pPr>
            <a:r>
              <a:rPr lang="tr-TR" dirty="0" err="1"/>
              <a:t>JavaScript</a:t>
            </a:r>
            <a:r>
              <a:rPr lang="tr-TR" dirty="0"/>
              <a:t> (Node.js, </a:t>
            </a:r>
            <a:r>
              <a:rPr lang="tr-TR" dirty="0" err="1"/>
              <a:t>Rhino</a:t>
            </a:r>
            <a:r>
              <a:rPr lang="tr-TR" dirty="0"/>
              <a:t>, </a:t>
            </a:r>
            <a:r>
              <a:rPr lang="tr-TR" dirty="0" err="1"/>
              <a:t>SpiderMonkey</a:t>
            </a:r>
            <a:r>
              <a:rPr lang="tr-TR" dirty="0"/>
              <a:t>)</a:t>
            </a:r>
          </a:p>
          <a:p>
            <a:pPr fontAlgn="base">
              <a:buFont typeface="Wingdings" panose="05000000000000000000" pitchFamily="2" charset="2"/>
              <a:buChar char="ü"/>
            </a:pPr>
            <a:r>
              <a:rPr lang="tr-TR" dirty="0"/>
              <a:t>Java (</a:t>
            </a:r>
            <a:r>
              <a:rPr lang="tr-TR" dirty="0" err="1"/>
              <a:t>Grails</a:t>
            </a:r>
            <a:r>
              <a:rPr lang="tr-TR" dirty="0"/>
              <a:t>, Google Web Toolkit, </a:t>
            </a:r>
            <a:r>
              <a:rPr lang="tr-TR" dirty="0" err="1"/>
              <a:t>JavaServer</a:t>
            </a:r>
            <a:r>
              <a:rPr lang="tr-TR" dirty="0"/>
              <a:t> </a:t>
            </a:r>
            <a:r>
              <a:rPr lang="tr-TR" dirty="0" err="1"/>
              <a:t>Faces</a:t>
            </a:r>
            <a:r>
              <a:rPr lang="tr-TR" dirty="0"/>
              <a:t>)</a:t>
            </a:r>
          </a:p>
          <a:p>
            <a:pPr fontAlgn="base">
              <a:buFont typeface="Wingdings" panose="05000000000000000000" pitchFamily="2" charset="2"/>
              <a:buChar char="ü"/>
            </a:pPr>
            <a:r>
              <a:rPr lang="tr-TR" dirty="0" err="1"/>
              <a:t>ASP.Net</a:t>
            </a:r>
            <a:r>
              <a:rPr lang="tr-TR" dirty="0"/>
              <a:t> (</a:t>
            </a:r>
            <a:r>
              <a:rPr lang="tr-TR" dirty="0" err="1"/>
              <a:t>DotNetNuke</a:t>
            </a:r>
            <a:r>
              <a:rPr lang="tr-TR" dirty="0"/>
              <a:t>, </a:t>
            </a:r>
            <a:r>
              <a:rPr lang="tr-TR" dirty="0" err="1"/>
              <a:t>ASP.Net</a:t>
            </a:r>
            <a:r>
              <a:rPr lang="tr-TR" dirty="0"/>
              <a:t> MVC</a:t>
            </a:r>
            <a:r>
              <a:rPr lang="tr-TR" dirty="0" smtClean="0"/>
              <a:t>)</a:t>
            </a:r>
          </a:p>
          <a:p>
            <a:pPr marL="0" indent="0" fontAlgn="base">
              <a:buNone/>
            </a:pPr>
            <a:r>
              <a:rPr lang="en-US" dirty="0"/>
              <a:t>Developing web applications is programmer territory and is not expected of all web designers.</a:t>
            </a:r>
            <a:endParaRPr lang="tr-TR" dirty="0"/>
          </a:p>
          <a:p>
            <a:pPr marL="0" indent="0">
              <a:buNone/>
            </a:pPr>
            <a:r>
              <a:rPr lang="en-US" dirty="0"/>
              <a:t/>
            </a:r>
            <a:br>
              <a:rPr lang="en-US" dirty="0"/>
            </a:br>
            <a:endParaRPr lang="tr-TR" dirty="0"/>
          </a:p>
        </p:txBody>
      </p:sp>
    </p:spTree>
    <p:extLst>
      <p:ext uri="{BB962C8B-B14F-4D97-AF65-F5344CB8AC3E}">
        <p14:creationId xmlns:p14="http://schemas.microsoft.com/office/powerpoint/2010/main" val="170183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solidFill>
              </a:rPr>
              <a:t>Where</a:t>
            </a:r>
            <a:r>
              <a:rPr lang="tr-TR" b="1" dirty="0" smtClean="0">
                <a:solidFill>
                  <a:schemeClr val="accent1"/>
                </a:solidFill>
              </a:rPr>
              <a:t> do I start?</a:t>
            </a:r>
            <a:endParaRPr lang="tr-TR" b="1" dirty="0">
              <a:solidFill>
                <a:schemeClr val="accent1"/>
              </a:solidFill>
            </a:endParaRPr>
          </a:p>
        </p:txBody>
      </p:sp>
      <p:sp>
        <p:nvSpPr>
          <p:cNvPr id="3" name="İçerik Yer Tutucusu 2"/>
          <p:cNvSpPr>
            <a:spLocks noGrp="1"/>
          </p:cNvSpPr>
          <p:nvPr>
            <p:ph idx="1"/>
          </p:nvPr>
        </p:nvSpPr>
        <p:spPr>
          <a:xfrm>
            <a:off x="838200" y="1825624"/>
            <a:ext cx="10515600" cy="4670969"/>
          </a:xfrm>
        </p:spPr>
        <p:txBody>
          <a:bodyPr/>
          <a:lstStyle/>
          <a:p>
            <a:r>
              <a:rPr lang="en-US" dirty="0"/>
              <a:t>Your particular starting point will no doubt depend on your </a:t>
            </a:r>
            <a:r>
              <a:rPr lang="en-US" b="1" dirty="0"/>
              <a:t>background</a:t>
            </a:r>
            <a:r>
              <a:rPr lang="en-US" dirty="0"/>
              <a:t> and </a:t>
            </a:r>
            <a:r>
              <a:rPr lang="en-US" b="1" dirty="0"/>
              <a:t>goals</a:t>
            </a:r>
            <a:r>
              <a:rPr lang="en-US" dirty="0"/>
              <a:t>. However, a good first step for everyone is to get a basic understanding of how the Web and web pages work</a:t>
            </a:r>
            <a:r>
              <a:rPr lang="en-US" dirty="0" smtClean="0"/>
              <a:t>.</a:t>
            </a:r>
            <a:endParaRPr lang="tr-TR" dirty="0" smtClean="0"/>
          </a:p>
          <a:p>
            <a:r>
              <a:rPr lang="en-US" dirty="0"/>
              <a:t>If you are interested in pursuing web design or production as a career, you’ll need to bring your skills up to a professional level</a:t>
            </a:r>
            <a:r>
              <a:rPr lang="en-US" dirty="0" smtClean="0"/>
              <a:t>.</a:t>
            </a:r>
            <a:endParaRPr lang="tr-TR" dirty="0" smtClean="0"/>
          </a:p>
          <a:p>
            <a:r>
              <a:rPr lang="en-US" dirty="0"/>
              <a:t>Employers may not require a web design degree, but they will expect to see working sample sites that demonstrate your skills and experience. </a:t>
            </a:r>
            <a:endParaRPr lang="tr-TR" dirty="0" smtClean="0"/>
          </a:p>
          <a:p>
            <a:endParaRPr lang="tr-TR" dirty="0" smtClean="0"/>
          </a:p>
        </p:txBody>
      </p:sp>
    </p:spTree>
    <p:extLst>
      <p:ext uri="{BB962C8B-B14F-4D97-AF65-F5344CB8AC3E}">
        <p14:creationId xmlns:p14="http://schemas.microsoft.com/office/powerpoint/2010/main" val="402943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solidFill>
              </a:rPr>
              <a:t>Where</a:t>
            </a:r>
            <a:r>
              <a:rPr lang="tr-TR" b="1" dirty="0" smtClean="0">
                <a:solidFill>
                  <a:schemeClr val="accent1"/>
                </a:solidFill>
              </a:rPr>
              <a:t> do I start?</a:t>
            </a:r>
            <a:endParaRPr lang="tr-TR" dirty="0">
              <a:solidFill>
                <a:schemeClr val="accent1"/>
              </a:solidFill>
            </a:endParaRPr>
          </a:p>
        </p:txBody>
      </p:sp>
      <p:sp>
        <p:nvSpPr>
          <p:cNvPr id="3" name="İçerik Yer Tutucusu 2"/>
          <p:cNvSpPr>
            <a:spLocks noGrp="1"/>
          </p:cNvSpPr>
          <p:nvPr>
            <p:ph idx="1"/>
          </p:nvPr>
        </p:nvSpPr>
        <p:spPr/>
        <p:txBody>
          <a:bodyPr/>
          <a:lstStyle/>
          <a:p>
            <a:pPr>
              <a:buFont typeface="Wingdings" panose="05000000000000000000" pitchFamily="2" charset="2"/>
              <a:buChar char="§"/>
            </a:pPr>
            <a:r>
              <a:rPr lang="en-US" dirty="0">
                <a:solidFill>
                  <a:schemeClr val="accent5">
                    <a:lumMod val="50000"/>
                  </a:schemeClr>
                </a:solidFill>
              </a:rPr>
              <a:t>These sites can be the result </a:t>
            </a:r>
            <a:r>
              <a:rPr lang="en-US" dirty="0" smtClean="0">
                <a:solidFill>
                  <a:schemeClr val="accent5">
                    <a:lumMod val="50000"/>
                  </a:schemeClr>
                </a:solidFill>
              </a:rPr>
              <a:t>of</a:t>
            </a:r>
            <a:endParaRPr lang="tr-TR" dirty="0" smtClean="0">
              <a:solidFill>
                <a:schemeClr val="accent5">
                  <a:lumMod val="50000"/>
                </a:schemeClr>
              </a:solidFill>
            </a:endParaRPr>
          </a:p>
          <a:p>
            <a:pPr lvl="1">
              <a:buFont typeface="Wingdings" panose="05000000000000000000" pitchFamily="2" charset="2"/>
              <a:buChar char="Ø"/>
            </a:pPr>
            <a:r>
              <a:rPr lang="en-US" dirty="0">
                <a:solidFill>
                  <a:srgbClr val="0070C0"/>
                </a:solidFill>
              </a:rPr>
              <a:t>class </a:t>
            </a:r>
            <a:r>
              <a:rPr lang="en-US" dirty="0" smtClean="0">
                <a:solidFill>
                  <a:srgbClr val="0070C0"/>
                </a:solidFill>
              </a:rPr>
              <a:t>assignments</a:t>
            </a:r>
            <a:endParaRPr lang="tr-TR" dirty="0" smtClean="0">
              <a:solidFill>
                <a:srgbClr val="0070C0"/>
              </a:solidFill>
            </a:endParaRPr>
          </a:p>
          <a:p>
            <a:pPr lvl="1">
              <a:buFont typeface="Wingdings" panose="05000000000000000000" pitchFamily="2" charset="2"/>
              <a:buChar char="Ø"/>
            </a:pPr>
            <a:r>
              <a:rPr lang="en-US" dirty="0" smtClean="0">
                <a:solidFill>
                  <a:srgbClr val="0070C0"/>
                </a:solidFill>
              </a:rPr>
              <a:t>personal projects</a:t>
            </a:r>
            <a:endParaRPr lang="tr-TR" dirty="0" smtClean="0">
              <a:solidFill>
                <a:srgbClr val="0070C0"/>
              </a:solidFill>
            </a:endParaRPr>
          </a:p>
          <a:p>
            <a:pPr lvl="1">
              <a:buFont typeface="Wingdings" panose="05000000000000000000" pitchFamily="2" charset="2"/>
              <a:buChar char="Ø"/>
            </a:pPr>
            <a:r>
              <a:rPr lang="en-US" dirty="0" smtClean="0">
                <a:solidFill>
                  <a:srgbClr val="0070C0"/>
                </a:solidFill>
              </a:rPr>
              <a:t> </a:t>
            </a:r>
            <a:r>
              <a:rPr lang="en-US" dirty="0">
                <a:solidFill>
                  <a:srgbClr val="0070C0"/>
                </a:solidFill>
              </a:rPr>
              <a:t>or a simple site for a small business or organization</a:t>
            </a:r>
            <a:r>
              <a:rPr lang="en-US" dirty="0" smtClean="0">
                <a:solidFill>
                  <a:srgbClr val="0070C0"/>
                </a:solidFill>
              </a:rPr>
              <a:t>.</a:t>
            </a:r>
            <a:endParaRPr lang="tr-TR" dirty="0" smtClean="0">
              <a:solidFill>
                <a:srgbClr val="0070C0"/>
              </a:solidFill>
            </a:endParaRPr>
          </a:p>
          <a:p>
            <a:pPr>
              <a:buFont typeface="Wingdings" panose="05000000000000000000" pitchFamily="2" charset="2"/>
              <a:buChar char="§"/>
            </a:pPr>
            <a:r>
              <a:rPr lang="tr-TR" dirty="0" smtClean="0">
                <a:solidFill>
                  <a:schemeClr val="accent5">
                    <a:lumMod val="50000"/>
                  </a:schemeClr>
                </a:solidFill>
              </a:rPr>
              <a:t>T</a:t>
            </a:r>
            <a:r>
              <a:rPr lang="en-US" dirty="0" smtClean="0">
                <a:solidFill>
                  <a:schemeClr val="accent5">
                    <a:lumMod val="50000"/>
                  </a:schemeClr>
                </a:solidFill>
              </a:rPr>
              <a:t>hey </a:t>
            </a:r>
            <a:r>
              <a:rPr lang="en-US" dirty="0">
                <a:solidFill>
                  <a:schemeClr val="accent5">
                    <a:lumMod val="50000"/>
                  </a:schemeClr>
                </a:solidFill>
              </a:rPr>
              <a:t>look professional and have </a:t>
            </a:r>
            <a:r>
              <a:rPr lang="en-US" dirty="0" smtClean="0">
                <a:solidFill>
                  <a:schemeClr val="accent5">
                    <a:lumMod val="50000"/>
                  </a:schemeClr>
                </a:solidFill>
              </a:rPr>
              <a:t>well-written</a:t>
            </a:r>
            <a:endParaRPr lang="tr-TR" dirty="0" smtClean="0">
              <a:solidFill>
                <a:schemeClr val="accent5">
                  <a:lumMod val="50000"/>
                </a:schemeClr>
              </a:solidFill>
            </a:endParaRPr>
          </a:p>
          <a:p>
            <a:pPr lvl="1"/>
            <a:r>
              <a:rPr lang="en-US" dirty="0" smtClean="0">
                <a:solidFill>
                  <a:schemeClr val="accent5"/>
                </a:solidFill>
              </a:rPr>
              <a:t>clean </a:t>
            </a:r>
            <a:r>
              <a:rPr lang="en-US" dirty="0">
                <a:solidFill>
                  <a:schemeClr val="accent5"/>
                </a:solidFill>
              </a:rPr>
              <a:t>HTML, </a:t>
            </a:r>
            <a:endParaRPr lang="tr-TR" dirty="0" smtClean="0">
              <a:solidFill>
                <a:schemeClr val="accent5"/>
              </a:solidFill>
            </a:endParaRPr>
          </a:p>
          <a:p>
            <a:pPr lvl="1"/>
            <a:r>
              <a:rPr lang="en-US" dirty="0" smtClean="0">
                <a:solidFill>
                  <a:schemeClr val="accent5"/>
                </a:solidFill>
              </a:rPr>
              <a:t>style </a:t>
            </a:r>
            <a:r>
              <a:rPr lang="en-US" dirty="0">
                <a:solidFill>
                  <a:schemeClr val="accent5"/>
                </a:solidFill>
              </a:rPr>
              <a:t>sheets, </a:t>
            </a:r>
            <a:endParaRPr lang="tr-TR" dirty="0" smtClean="0">
              <a:solidFill>
                <a:schemeClr val="accent5"/>
              </a:solidFill>
            </a:endParaRPr>
          </a:p>
          <a:p>
            <a:pPr lvl="1"/>
            <a:r>
              <a:rPr lang="en-US" dirty="0" smtClean="0">
                <a:solidFill>
                  <a:schemeClr val="accent5"/>
                </a:solidFill>
              </a:rPr>
              <a:t>and </a:t>
            </a:r>
            <a:r>
              <a:rPr lang="en-US" dirty="0">
                <a:solidFill>
                  <a:schemeClr val="accent5"/>
                </a:solidFill>
              </a:rPr>
              <a:t>possibly scripts behind the scenes.</a:t>
            </a:r>
            <a:endParaRPr lang="tr-TR" dirty="0" smtClean="0">
              <a:solidFill>
                <a:schemeClr val="accent5"/>
              </a:solidFill>
            </a:endParaRPr>
          </a:p>
        </p:txBody>
      </p:sp>
    </p:spTree>
    <p:extLst>
      <p:ext uri="{BB962C8B-B14F-4D97-AF65-F5344CB8AC3E}">
        <p14:creationId xmlns:p14="http://schemas.microsoft.com/office/powerpoint/2010/main" val="355470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solidFill>
                  <a:schemeClr val="accent1"/>
                </a:solidFill>
              </a:rPr>
              <a:t/>
            </a:r>
            <a:br>
              <a:rPr lang="tr-TR" b="1" dirty="0" smtClean="0">
                <a:solidFill>
                  <a:schemeClr val="accent1"/>
                </a:solidFill>
              </a:rPr>
            </a:br>
            <a:r>
              <a:rPr lang="tr-TR" b="1" dirty="0" err="1" smtClean="0">
                <a:solidFill>
                  <a:schemeClr val="accent1"/>
                </a:solidFill>
              </a:rPr>
              <a:t>What</a:t>
            </a:r>
            <a:r>
              <a:rPr lang="tr-TR" b="1" dirty="0" smtClean="0">
                <a:solidFill>
                  <a:schemeClr val="accent1"/>
                </a:solidFill>
              </a:rPr>
              <a:t> </a:t>
            </a:r>
            <a:r>
              <a:rPr lang="tr-TR" b="1" dirty="0" err="1" smtClean="0">
                <a:solidFill>
                  <a:schemeClr val="accent1"/>
                </a:solidFill>
              </a:rPr>
              <a:t>does</a:t>
            </a:r>
            <a:r>
              <a:rPr lang="tr-TR" b="1" dirty="0" smtClean="0">
                <a:solidFill>
                  <a:schemeClr val="accent1"/>
                </a:solidFill>
              </a:rPr>
              <a:t> a web </a:t>
            </a:r>
            <a:r>
              <a:rPr lang="tr-TR" b="1" dirty="0" err="1" smtClean="0">
                <a:solidFill>
                  <a:schemeClr val="accent1"/>
                </a:solidFill>
              </a:rPr>
              <a:t>designer</a:t>
            </a:r>
            <a:r>
              <a:rPr lang="tr-TR" b="1" dirty="0" smtClean="0">
                <a:solidFill>
                  <a:schemeClr val="accent1"/>
                </a:solidFill>
              </a:rPr>
              <a:t> do?</a:t>
            </a:r>
            <a:br>
              <a:rPr lang="tr-TR" b="1" dirty="0" smtClean="0">
                <a:solidFill>
                  <a:schemeClr val="accent1"/>
                </a:solidFill>
              </a:rPr>
            </a:br>
            <a:endParaRPr lang="tr-TR" b="1" dirty="0">
              <a:solidFill>
                <a:schemeClr val="accent1"/>
              </a:solidFill>
            </a:endParaRPr>
          </a:p>
        </p:txBody>
      </p:sp>
      <p:sp>
        <p:nvSpPr>
          <p:cNvPr id="3" name="İçerik Yer Tutucusu 2"/>
          <p:cNvSpPr>
            <a:spLocks noGrp="1"/>
          </p:cNvSpPr>
          <p:nvPr>
            <p:ph idx="1"/>
          </p:nvPr>
        </p:nvSpPr>
        <p:spPr/>
        <p:txBody>
          <a:bodyPr/>
          <a:lstStyle/>
          <a:p>
            <a:r>
              <a:rPr lang="en-US" dirty="0"/>
              <a:t>The term “web design” has come to encompass a number of disciplines, including</a:t>
            </a:r>
            <a:r>
              <a:rPr lang="en-US" dirty="0" smtClean="0"/>
              <a:t>:</a:t>
            </a:r>
            <a:endParaRPr lang="tr-TR" dirty="0" smtClean="0"/>
          </a:p>
          <a:p>
            <a:pPr fontAlgn="base"/>
            <a:r>
              <a:rPr lang="en-US" dirty="0"/>
              <a:t>Visual (graphic) design</a:t>
            </a:r>
          </a:p>
          <a:p>
            <a:pPr fontAlgn="base"/>
            <a:r>
              <a:rPr lang="en-US" dirty="0"/>
              <a:t>User interface and experience design</a:t>
            </a:r>
          </a:p>
          <a:p>
            <a:pPr fontAlgn="base"/>
            <a:r>
              <a:rPr lang="en-US" dirty="0"/>
              <a:t>Web document and style sheet production</a:t>
            </a:r>
          </a:p>
          <a:p>
            <a:pPr fontAlgn="base"/>
            <a:r>
              <a:rPr lang="en-US" dirty="0"/>
              <a:t>Scripting and programming</a:t>
            </a:r>
          </a:p>
          <a:p>
            <a:pPr fontAlgn="base"/>
            <a:r>
              <a:rPr lang="en-US" dirty="0"/>
              <a:t>Content strategy</a:t>
            </a:r>
          </a:p>
          <a:p>
            <a:pPr fontAlgn="base"/>
            <a:r>
              <a:rPr lang="en-US" dirty="0"/>
              <a:t>Multimedia</a:t>
            </a:r>
          </a:p>
          <a:p>
            <a:pPr marL="0" indent="0">
              <a:buNone/>
            </a:pPr>
            <a:endParaRPr lang="tr-TR" dirty="0"/>
          </a:p>
        </p:txBody>
      </p:sp>
    </p:spTree>
    <p:extLst>
      <p:ext uri="{BB962C8B-B14F-4D97-AF65-F5344CB8AC3E}">
        <p14:creationId xmlns:p14="http://schemas.microsoft.com/office/powerpoint/2010/main" val="236985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Visual (graphic) design</a:t>
            </a:r>
            <a:br>
              <a:rPr lang="en-US" b="1" dirty="0" smtClean="0"/>
            </a:br>
            <a:endParaRPr lang="tr-TR" b="1" dirty="0"/>
          </a:p>
        </p:txBody>
      </p:sp>
      <p:sp>
        <p:nvSpPr>
          <p:cNvPr id="3" name="İçerik Yer Tutucusu 2"/>
          <p:cNvSpPr>
            <a:spLocks noGrp="1"/>
          </p:cNvSpPr>
          <p:nvPr>
            <p:ph idx="1"/>
          </p:nvPr>
        </p:nvSpPr>
        <p:spPr>
          <a:xfrm>
            <a:off x="838200" y="1428206"/>
            <a:ext cx="10515600" cy="5068389"/>
          </a:xfrm>
        </p:spPr>
        <p:txBody>
          <a:bodyPr/>
          <a:lstStyle/>
          <a:p>
            <a:r>
              <a:rPr lang="tr-TR" b="1" dirty="0" smtClean="0"/>
              <a:t>Design</a:t>
            </a:r>
          </a:p>
          <a:p>
            <a:pPr marL="0" indent="0">
              <a:buNone/>
            </a:pPr>
            <a:r>
              <a:rPr lang="en-US" dirty="0"/>
              <a:t>It sounds fairly straightforward, but even this simple requirement has been divided into a number of specializations when it comes to creating sites</a:t>
            </a:r>
            <a:r>
              <a:rPr lang="en-US" dirty="0" smtClean="0"/>
              <a:t>.</a:t>
            </a:r>
            <a:endParaRPr lang="tr-TR" dirty="0" smtClean="0"/>
          </a:p>
          <a:p>
            <a:pPr>
              <a:buFont typeface="Courier New" panose="02070309020205020404" pitchFamily="49" charset="0"/>
              <a:buChar char="o"/>
            </a:pPr>
            <a:r>
              <a:rPr lang="tr-TR" b="1" dirty="0"/>
              <a:t>User </a:t>
            </a:r>
            <a:r>
              <a:rPr lang="tr-TR" b="1" dirty="0" err="1"/>
              <a:t>Experience</a:t>
            </a:r>
            <a:r>
              <a:rPr lang="tr-TR" b="1" dirty="0"/>
              <a:t>, </a:t>
            </a:r>
            <a:r>
              <a:rPr lang="tr-TR" b="1" dirty="0" err="1"/>
              <a:t>Interaction</a:t>
            </a:r>
            <a:r>
              <a:rPr lang="tr-TR" b="1" dirty="0"/>
              <a:t>, </a:t>
            </a:r>
            <a:r>
              <a:rPr lang="tr-TR" b="1" dirty="0" err="1"/>
              <a:t>and</a:t>
            </a:r>
            <a:r>
              <a:rPr lang="tr-TR" b="1" dirty="0"/>
              <a:t> User </a:t>
            </a:r>
            <a:r>
              <a:rPr lang="tr-TR" b="1" dirty="0" err="1"/>
              <a:t>Interface</a:t>
            </a:r>
            <a:r>
              <a:rPr lang="tr-TR" b="1" dirty="0"/>
              <a:t> </a:t>
            </a:r>
            <a:r>
              <a:rPr lang="tr-TR" b="1" dirty="0" err="1" smtClean="0"/>
              <a:t>design</a:t>
            </a:r>
            <a:endParaRPr lang="tr-TR" b="1" dirty="0" smtClean="0"/>
          </a:p>
          <a:p>
            <a:pPr>
              <a:buFont typeface="Wingdings" panose="05000000000000000000" pitchFamily="2" charset="2"/>
              <a:buChar char="ü"/>
            </a:pPr>
            <a:r>
              <a:rPr lang="en-US" dirty="0"/>
              <a:t>On the Web, the first matter of business is designing how the site </a:t>
            </a:r>
            <a:r>
              <a:rPr lang="en-US" i="1" dirty="0"/>
              <a:t>works</a:t>
            </a:r>
            <a:r>
              <a:rPr lang="en-US" dirty="0"/>
              <a:t>. Before picking colors and fonts, it is important to identify </a:t>
            </a:r>
            <a:r>
              <a:rPr lang="en-US" b="1" dirty="0"/>
              <a:t>the site’s goals, how it will be used, and how visitors move through it</a:t>
            </a:r>
            <a:r>
              <a:rPr lang="en-US" b="1" dirty="0" smtClean="0"/>
              <a:t>.</a:t>
            </a:r>
            <a:endParaRPr lang="tr-TR" b="1" dirty="0" smtClean="0"/>
          </a:p>
          <a:p>
            <a:pPr>
              <a:buFont typeface="Wingdings" panose="05000000000000000000" pitchFamily="2" charset="2"/>
              <a:buChar char="ü"/>
            </a:pPr>
            <a:r>
              <a:rPr lang="en-US" dirty="0"/>
              <a:t>These tasks fall under the disciplines of </a:t>
            </a:r>
            <a:r>
              <a:rPr lang="en-US" b="1" dirty="0"/>
              <a:t>Interaction Design</a:t>
            </a:r>
            <a:r>
              <a:rPr lang="en-US" dirty="0"/>
              <a:t> (</a:t>
            </a:r>
            <a:r>
              <a:rPr lang="en-US" b="1" dirty="0" err="1"/>
              <a:t>IxD</a:t>
            </a:r>
            <a:r>
              <a:rPr lang="en-US" dirty="0"/>
              <a:t>), </a:t>
            </a:r>
            <a:r>
              <a:rPr lang="en-US" b="1" dirty="0"/>
              <a:t>User Interface</a:t>
            </a:r>
            <a:r>
              <a:rPr lang="en-US" dirty="0"/>
              <a:t> (</a:t>
            </a:r>
            <a:r>
              <a:rPr lang="en-US" b="1" dirty="0"/>
              <a:t>UI</a:t>
            </a:r>
            <a:r>
              <a:rPr lang="en-US" dirty="0"/>
              <a:t>) </a:t>
            </a:r>
            <a:r>
              <a:rPr lang="en-US" b="1" dirty="0"/>
              <a:t>design</a:t>
            </a:r>
            <a:r>
              <a:rPr lang="en-US" dirty="0"/>
              <a:t>, and </a:t>
            </a:r>
            <a:r>
              <a:rPr lang="en-US" b="1" dirty="0"/>
              <a:t>User Experience</a:t>
            </a:r>
            <a:r>
              <a:rPr lang="en-US" dirty="0"/>
              <a:t> (</a:t>
            </a:r>
            <a:r>
              <a:rPr lang="en-US" b="1" dirty="0"/>
              <a:t>UX</a:t>
            </a:r>
            <a:r>
              <a:rPr lang="en-US" dirty="0"/>
              <a:t>) </a:t>
            </a:r>
            <a:r>
              <a:rPr lang="en-US" b="1" dirty="0"/>
              <a:t>design</a:t>
            </a:r>
            <a:r>
              <a:rPr lang="en-US" dirty="0"/>
              <a:t>. </a:t>
            </a:r>
            <a:endParaRPr lang="tr-TR" b="1" dirty="0" smtClean="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29544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Visual (graphic) design</a:t>
            </a:r>
            <a:endParaRPr lang="tr-TR" dirty="0"/>
          </a:p>
        </p:txBody>
      </p:sp>
      <p:sp>
        <p:nvSpPr>
          <p:cNvPr id="3" name="İçerik Yer Tutucusu 2"/>
          <p:cNvSpPr>
            <a:spLocks noGrp="1"/>
          </p:cNvSpPr>
          <p:nvPr>
            <p:ph idx="1"/>
          </p:nvPr>
        </p:nvSpPr>
        <p:spPr/>
        <p:txBody>
          <a:bodyPr/>
          <a:lstStyle/>
          <a:p>
            <a:r>
              <a:rPr lang="en-US" dirty="0"/>
              <a:t>The goal of the </a:t>
            </a:r>
            <a:r>
              <a:rPr lang="en-US" b="1" dirty="0"/>
              <a:t>Interaction </a:t>
            </a:r>
            <a:r>
              <a:rPr lang="en-US" b="1" dirty="0" smtClean="0"/>
              <a:t>Designer</a:t>
            </a:r>
            <a:r>
              <a:rPr lang="tr-TR" b="1" dirty="0" smtClean="0"/>
              <a:t> </a:t>
            </a:r>
            <a:r>
              <a:rPr lang="tr-TR" dirty="0" smtClean="0"/>
              <a:t>(</a:t>
            </a:r>
            <a:r>
              <a:rPr lang="tr-TR" b="1" dirty="0" err="1"/>
              <a:t>IxD</a:t>
            </a:r>
            <a:r>
              <a:rPr lang="tr-TR" dirty="0" smtClean="0"/>
              <a:t>)</a:t>
            </a:r>
            <a:r>
              <a:rPr lang="en-US" dirty="0"/>
              <a:t> is to make the site as </a:t>
            </a:r>
            <a:r>
              <a:rPr lang="en-US" b="1" dirty="0"/>
              <a:t>easy, efficient, and delightful</a:t>
            </a:r>
            <a:r>
              <a:rPr lang="en-US" dirty="0"/>
              <a:t> to use as possible</a:t>
            </a:r>
            <a:r>
              <a:rPr lang="en-US" dirty="0" smtClean="0"/>
              <a:t>.</a:t>
            </a:r>
            <a:endParaRPr lang="tr-TR" dirty="0" smtClean="0"/>
          </a:p>
          <a:p>
            <a:r>
              <a:rPr lang="en-US" dirty="0"/>
              <a:t> </a:t>
            </a:r>
            <a:r>
              <a:rPr lang="en-US" b="1" dirty="0"/>
              <a:t>User </a:t>
            </a:r>
            <a:r>
              <a:rPr lang="en-US" b="1" dirty="0" smtClean="0"/>
              <a:t>Interface</a:t>
            </a:r>
            <a:r>
              <a:rPr lang="tr-TR" b="1" dirty="0" smtClean="0"/>
              <a:t> (UI)</a:t>
            </a:r>
            <a:r>
              <a:rPr lang="en-US" dirty="0"/>
              <a:t> design, which tends to be more narrowly </a:t>
            </a:r>
            <a:r>
              <a:rPr lang="en-US" b="1" dirty="0"/>
              <a:t>focused on the functional organization</a:t>
            </a:r>
            <a:r>
              <a:rPr lang="en-US" dirty="0"/>
              <a:t> of the page </a:t>
            </a:r>
            <a:r>
              <a:rPr lang="en-US" b="1" dirty="0"/>
              <a:t>as well as the specific tools (buttons, links, menus, and so on)</a:t>
            </a:r>
            <a:r>
              <a:rPr lang="en-US" dirty="0"/>
              <a:t> that users use to navigate content or accomplish tasks</a:t>
            </a:r>
            <a:r>
              <a:rPr lang="en-US" dirty="0" smtClean="0"/>
              <a:t>.</a:t>
            </a:r>
            <a:endParaRPr lang="tr-TR" dirty="0" smtClean="0"/>
          </a:p>
          <a:p>
            <a:r>
              <a:rPr lang="en-US" dirty="0"/>
              <a:t>The </a:t>
            </a:r>
            <a:r>
              <a:rPr lang="tr-TR" b="1" dirty="0"/>
              <a:t>User </a:t>
            </a:r>
            <a:r>
              <a:rPr lang="tr-TR" b="1" dirty="0" err="1"/>
              <a:t>Experience</a:t>
            </a:r>
            <a:r>
              <a:rPr lang="tr-TR" b="1" dirty="0"/>
              <a:t> </a:t>
            </a:r>
            <a:r>
              <a:rPr lang="tr-TR" b="1" dirty="0" smtClean="0"/>
              <a:t>Designer (</a:t>
            </a:r>
            <a:r>
              <a:rPr lang="en-US" dirty="0" smtClean="0"/>
              <a:t>UX</a:t>
            </a:r>
            <a:r>
              <a:rPr lang="tr-TR" dirty="0" smtClean="0"/>
              <a:t>)</a:t>
            </a:r>
            <a:r>
              <a:rPr lang="en-US" dirty="0" smtClean="0"/>
              <a:t> </a:t>
            </a:r>
            <a:r>
              <a:rPr lang="en-US" dirty="0"/>
              <a:t>designer takes a more holistic view—ensuring the entire experience with the site is favorable. </a:t>
            </a:r>
            <a:r>
              <a:rPr lang="en-US" b="1" dirty="0"/>
              <a:t>UX design is based on a solid understanding of users and their needs based on observations and interviews.</a:t>
            </a:r>
            <a:endParaRPr lang="tr-TR" b="1" dirty="0"/>
          </a:p>
        </p:txBody>
      </p:sp>
    </p:spTree>
    <p:extLst>
      <p:ext uri="{BB962C8B-B14F-4D97-AF65-F5344CB8AC3E}">
        <p14:creationId xmlns:p14="http://schemas.microsoft.com/office/powerpoint/2010/main" val="186679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smtClean="0"/>
              <a:t>Visual (graphic) design</a:t>
            </a:r>
            <a:endParaRPr lang="tr-TR" dirty="0"/>
          </a:p>
        </p:txBody>
      </p:sp>
      <p:sp>
        <p:nvSpPr>
          <p:cNvPr id="3" name="İçerik Yer Tutucusu 2"/>
          <p:cNvSpPr>
            <a:spLocks noGrp="1"/>
          </p:cNvSpPr>
          <p:nvPr>
            <p:ph idx="1"/>
          </p:nvPr>
        </p:nvSpPr>
        <p:spPr/>
        <p:txBody>
          <a:bodyPr/>
          <a:lstStyle/>
          <a:p>
            <a:r>
              <a:rPr lang="en-US" dirty="0"/>
              <a:t>Because the Web is a visual medium, web pages require attention to presentation and design</a:t>
            </a:r>
            <a:r>
              <a:rPr lang="en-US" dirty="0" smtClean="0"/>
              <a:t>.</a:t>
            </a:r>
            <a:endParaRPr lang="tr-TR" dirty="0" smtClean="0"/>
          </a:p>
          <a:p>
            <a:r>
              <a:rPr lang="en-US" dirty="0"/>
              <a:t>A graphic designer creates the “look and feel” of the </a:t>
            </a:r>
            <a:r>
              <a:rPr lang="en-US" b="1" dirty="0"/>
              <a:t>site—logos, graphics, type, colors, layout, etc.—</a:t>
            </a:r>
            <a:r>
              <a:rPr lang="en-US" dirty="0"/>
              <a:t>to ensure that the site makes a </a:t>
            </a:r>
            <a:r>
              <a:rPr lang="en-US" dirty="0">
                <a:solidFill>
                  <a:srgbClr val="FF0000"/>
                </a:solidFill>
              </a:rPr>
              <a:t>good first impression </a:t>
            </a:r>
            <a:r>
              <a:rPr lang="en-US" dirty="0"/>
              <a:t>and is </a:t>
            </a:r>
            <a:r>
              <a:rPr lang="en-US" dirty="0">
                <a:solidFill>
                  <a:srgbClr val="FF0000"/>
                </a:solidFill>
              </a:rPr>
              <a:t>consistent with the brand and message of the organization it represents.</a:t>
            </a:r>
            <a:endParaRPr lang="tr-TR" dirty="0">
              <a:solidFill>
                <a:srgbClr val="FF0000"/>
              </a:solidFill>
            </a:endParaRPr>
          </a:p>
        </p:txBody>
      </p:sp>
    </p:spTree>
    <p:extLst>
      <p:ext uri="{BB962C8B-B14F-4D97-AF65-F5344CB8AC3E}">
        <p14:creationId xmlns:p14="http://schemas.microsoft.com/office/powerpoint/2010/main" val="222175405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1388</Words>
  <Application>Microsoft Office PowerPoint</Application>
  <PresentationFormat>Geniş ekran</PresentationFormat>
  <Paragraphs>151</Paragraphs>
  <Slides>31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31</vt:i4>
      </vt:variant>
    </vt:vector>
  </HeadingPairs>
  <TitlesOfParts>
    <vt:vector size="37" baseType="lpstr">
      <vt:lpstr>Arial</vt:lpstr>
      <vt:lpstr>Calibri</vt:lpstr>
      <vt:lpstr>Calibri Light</vt:lpstr>
      <vt:lpstr>Courier New</vt:lpstr>
      <vt:lpstr>Wingdings</vt:lpstr>
      <vt:lpstr>Office Teması</vt:lpstr>
      <vt:lpstr>Web Design</vt:lpstr>
      <vt:lpstr>Course Content</vt:lpstr>
      <vt:lpstr>Introduction</vt:lpstr>
      <vt:lpstr>Where do I start?</vt:lpstr>
      <vt:lpstr>Where do I start?</vt:lpstr>
      <vt:lpstr> What does a web designer do? </vt:lpstr>
      <vt:lpstr>Visual (graphic) design </vt:lpstr>
      <vt:lpstr>Visual (graphic) design</vt:lpstr>
      <vt:lpstr>Visual (graphic) design</vt:lpstr>
      <vt:lpstr>Visual (graphic) design</vt:lpstr>
      <vt:lpstr>Development </vt:lpstr>
      <vt:lpstr>Development </vt:lpstr>
      <vt:lpstr>Authoring/markup </vt:lpstr>
      <vt:lpstr>Styling </vt:lpstr>
      <vt:lpstr>Scripting and programming </vt:lpstr>
      <vt:lpstr>FRONTEND VERSUS BACKEND </vt:lpstr>
      <vt:lpstr>FRONTEND VERSUS BACKEND </vt:lpstr>
      <vt:lpstr>FRONTEND VERSUS BACKEND </vt:lpstr>
      <vt:lpstr>Content strategy and creation </vt:lpstr>
      <vt:lpstr>Content strategy and creation </vt:lpstr>
      <vt:lpstr>Content strategy and creation </vt:lpstr>
      <vt:lpstr>Multimedia </vt:lpstr>
      <vt:lpstr>What Languages Do I Need to Learn? </vt:lpstr>
      <vt:lpstr>THE WORLD WIDE WEB CONSORTIUM</vt:lpstr>
      <vt:lpstr>Hypertext Markup Language (HTML) </vt:lpstr>
      <vt:lpstr>Hypertext Markup Language (HTML) </vt:lpstr>
      <vt:lpstr>Hypertext Markup Language (HTML) </vt:lpstr>
      <vt:lpstr>Cascading Style Sheets (CSS) </vt:lpstr>
      <vt:lpstr>JavaScript </vt:lpstr>
      <vt:lpstr>Server-side programming </vt:lpstr>
      <vt:lpstr>Server-side programming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Sewale Musadaq TAHA</dc:creator>
  <cp:lastModifiedBy>Sewale Musadaq TAHA</cp:lastModifiedBy>
  <cp:revision>33</cp:revision>
  <dcterms:created xsi:type="dcterms:W3CDTF">2021-09-30T09:57:04Z</dcterms:created>
  <dcterms:modified xsi:type="dcterms:W3CDTF">2021-10-12T18:24:05Z</dcterms:modified>
</cp:coreProperties>
</file>