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7" r:id="rId3"/>
    <p:sldId id="259" r:id="rId4"/>
    <p:sldId id="279" r:id="rId5"/>
    <p:sldId id="280" r:id="rId6"/>
    <p:sldId id="281" r:id="rId7"/>
    <p:sldId id="282" r:id="rId8"/>
    <p:sldId id="285" r:id="rId9"/>
    <p:sldId id="286"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284" r:id="rId24"/>
    <p:sldId id="283" r:id="rId25"/>
    <p:sldId id="262" r:id="rId26"/>
    <p:sldId id="261" r:id="rId27"/>
    <p:sldId id="302" r:id="rId28"/>
    <p:sldId id="257" r:id="rId29"/>
    <p:sldId id="301" r:id="rId30"/>
    <p:sldId id="258" r:id="rId31"/>
    <p:sldId id="260" r:id="rId32"/>
    <p:sldId id="263" r:id="rId33"/>
    <p:sldId id="303" r:id="rId34"/>
    <p:sldId id="304" r:id="rId35"/>
    <p:sldId id="264" r:id="rId36"/>
    <p:sldId id="276" r:id="rId37"/>
    <p:sldId id="266" r:id="rId38"/>
    <p:sldId id="267" r:id="rId39"/>
    <p:sldId id="268" r:id="rId40"/>
    <p:sldId id="269" r:id="rId4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1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DCD77-3FCC-4DA1-B190-6CB8B546F969}" type="datetimeFigureOut">
              <a:rPr lang="tr-TR" smtClean="0"/>
              <a:t>10.10.2021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EE179-F582-4D1E-96DF-676D5E786BD4}" type="slidenum">
              <a:rPr lang="tr-TR" smtClean="0"/>
              <a:t>‹#›</a:t>
            </a:fld>
            <a:endParaRPr lang="tr-TR"/>
          </a:p>
        </p:txBody>
      </p:sp>
    </p:spTree>
    <p:extLst>
      <p:ext uri="{BB962C8B-B14F-4D97-AF65-F5344CB8AC3E}">
        <p14:creationId xmlns:p14="http://schemas.microsoft.com/office/powerpoint/2010/main" val="281926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C8EE179-F582-4D1E-96DF-676D5E786BD4}" type="slidenum">
              <a:rPr lang="tr-TR" smtClean="0"/>
              <a:t>6</a:t>
            </a:fld>
            <a:endParaRPr lang="tr-TR"/>
          </a:p>
        </p:txBody>
      </p:sp>
    </p:spTree>
    <p:extLst>
      <p:ext uri="{BB962C8B-B14F-4D97-AF65-F5344CB8AC3E}">
        <p14:creationId xmlns:p14="http://schemas.microsoft.com/office/powerpoint/2010/main" val="373388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b="1" dirty="0" err="1" smtClean="0"/>
              <a:t>Hypertext</a:t>
            </a:r>
            <a:r>
              <a:rPr lang="tr-TR" sz="1800" b="1" dirty="0" smtClean="0"/>
              <a:t> Transfer Protocol </a:t>
            </a:r>
            <a:r>
              <a:rPr lang="tr-TR" sz="1800" b="1" dirty="0" err="1" smtClean="0"/>
              <a:t>Secure</a:t>
            </a:r>
            <a:r>
              <a:rPr lang="tr-TR" sz="1800" b="1" dirty="0" smtClean="0"/>
              <a:t>:</a:t>
            </a:r>
            <a:r>
              <a:rPr lang="tr-TR" sz="1800" dirty="0" smtClean="0"/>
              <a:t> </a:t>
            </a:r>
            <a:r>
              <a:rPr lang="tr-TR" sz="1800" noProof="0" dirty="0" smtClean="0"/>
              <a:t>Güvenli </a:t>
            </a:r>
            <a:r>
              <a:rPr lang="tr-TR" sz="1800" noProof="0" dirty="0" err="1" smtClean="0"/>
              <a:t>hiper</a:t>
            </a:r>
            <a:r>
              <a:rPr lang="tr-TR" sz="1800" noProof="0" dirty="0" smtClean="0"/>
              <a:t> metin aktarım iletişim protokolü, </a:t>
            </a:r>
            <a:r>
              <a:rPr lang="tr-TR" sz="1800" noProof="0" dirty="0" err="1" smtClean="0"/>
              <a:t>HTTPS'te</a:t>
            </a:r>
            <a:r>
              <a:rPr lang="tr-TR" sz="1800" noProof="0" dirty="0" smtClean="0"/>
              <a:t>, iletişim protokolü Taşıma Katmanı Güvenliği (TLS) veya Güvenli Soket Katmanı (SSL) ile şifrelenir. </a:t>
            </a:r>
          </a:p>
          <a:p>
            <a:endParaRPr lang="tr-TR" sz="1400" dirty="0"/>
          </a:p>
        </p:txBody>
      </p:sp>
      <p:sp>
        <p:nvSpPr>
          <p:cNvPr id="4" name="Slayt Numarası Yer Tutucusu 3"/>
          <p:cNvSpPr>
            <a:spLocks noGrp="1"/>
          </p:cNvSpPr>
          <p:nvPr>
            <p:ph type="sldNum" sz="quarter" idx="10"/>
          </p:nvPr>
        </p:nvSpPr>
        <p:spPr/>
        <p:txBody>
          <a:bodyPr/>
          <a:lstStyle/>
          <a:p>
            <a:fld id="{CC8EE179-F582-4D1E-96DF-676D5E786BD4}" type="slidenum">
              <a:rPr lang="tr-TR" smtClean="0"/>
              <a:t>28</a:t>
            </a:fld>
            <a:endParaRPr lang="tr-TR"/>
          </a:p>
        </p:txBody>
      </p:sp>
    </p:spTree>
    <p:extLst>
      <p:ext uri="{BB962C8B-B14F-4D97-AF65-F5344CB8AC3E}">
        <p14:creationId xmlns:p14="http://schemas.microsoft.com/office/powerpoint/2010/main" val="121327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1" i="0" kern="1200" dirty="0" smtClean="0">
                <a:solidFill>
                  <a:schemeClr val="tx1"/>
                </a:solidFill>
                <a:effectLst/>
                <a:latin typeface="+mn-lt"/>
                <a:ea typeface="+mn-ea"/>
                <a:cs typeface="+mn-cs"/>
              </a:rPr>
              <a:t>CSS </a:t>
            </a:r>
            <a:r>
              <a:rPr lang="tr-TR" sz="1200" b="1" i="0" kern="1200" dirty="0" err="1" smtClean="0">
                <a:solidFill>
                  <a:schemeClr val="tx1"/>
                </a:solidFill>
                <a:effectLst/>
                <a:latin typeface="+mn-lt"/>
                <a:ea typeface="+mn-ea"/>
                <a:cs typeface="+mn-cs"/>
              </a:rPr>
              <a:t>Sprite</a:t>
            </a:r>
            <a:r>
              <a:rPr lang="tr-TR" sz="1200" b="1" i="0" kern="1200" dirty="0" smtClean="0">
                <a:solidFill>
                  <a:schemeClr val="tx1"/>
                </a:solidFill>
                <a:effectLst/>
                <a:latin typeface="+mn-lt"/>
                <a:ea typeface="+mn-ea"/>
                <a:cs typeface="+mn-cs"/>
              </a:rPr>
              <a:t>:</a:t>
            </a:r>
            <a:r>
              <a:rPr lang="tr-TR" sz="1200" b="0" i="0" kern="1200" dirty="0" smtClean="0">
                <a:solidFill>
                  <a:schemeClr val="tx1"/>
                </a:solidFill>
                <a:effectLst/>
                <a:latin typeface="+mn-lt"/>
                <a:ea typeface="+mn-ea"/>
                <a:cs typeface="+mn-cs"/>
              </a:rPr>
              <a:t> temanızda kullandığınız resimlerin tek bir resim dosyası içerisinde sıralanarak, birleştirip kullanılmasıdır. Yani temanızın resim klasöründe atıyorum 20 tane resim olsun, bu yirmi resmi tek bir resim dosyasında birleştirip, göstermek istediğiniz resmi CSS kodları yardımıyla da bu dosyadan sitenize ekliyorsunuz. (Bu sayede sitedeki sorgu sayısı azaldığı gibi 20 adet resim tek bir resme sığdırıldığı için, yerden tasarruf sağlanıyor.)</a:t>
            </a:r>
          </a:p>
          <a:p>
            <a:endParaRPr lang="tr-TR" sz="1200" b="0" i="0" kern="1200" dirty="0" smtClean="0">
              <a:solidFill>
                <a:schemeClr val="tx1"/>
              </a:solidFill>
              <a:effectLst/>
              <a:latin typeface="+mn-lt"/>
              <a:ea typeface="+mn-ea"/>
              <a:cs typeface="+mn-cs"/>
            </a:endParaRPr>
          </a:p>
          <a:p>
            <a:r>
              <a:rPr lang="tr-TR" sz="1200" b="1" i="0" kern="1200" dirty="0" err="1" smtClean="0">
                <a:solidFill>
                  <a:schemeClr val="tx1"/>
                </a:solidFill>
                <a:effectLst/>
                <a:latin typeface="+mn-lt"/>
                <a:ea typeface="+mn-ea"/>
                <a:cs typeface="+mn-cs"/>
              </a:rPr>
              <a:t>Cache</a:t>
            </a:r>
            <a:r>
              <a:rPr lang="tr-TR" sz="1200" b="1" i="0" kern="1200" dirty="0" smtClean="0">
                <a:solidFill>
                  <a:schemeClr val="tx1"/>
                </a:solidFill>
                <a:effectLst/>
                <a:latin typeface="+mn-lt"/>
                <a:ea typeface="+mn-ea"/>
                <a:cs typeface="+mn-cs"/>
              </a:rPr>
              <a:t>: </a:t>
            </a:r>
            <a:r>
              <a:rPr lang="tr-TR" sz="1200" b="0" i="0" kern="1200" dirty="0" smtClean="0">
                <a:solidFill>
                  <a:schemeClr val="tx1"/>
                </a:solidFill>
                <a:effectLst/>
                <a:latin typeface="+mn-lt"/>
                <a:ea typeface="+mn-ea"/>
                <a:cs typeface="+mn-cs"/>
              </a:rPr>
              <a:t>Önbellek olarak bilinen </a:t>
            </a:r>
            <a:r>
              <a:rPr lang="tr-TR" sz="1200" b="0" i="0" kern="1200" dirty="0" err="1" smtClean="0">
                <a:solidFill>
                  <a:schemeClr val="tx1"/>
                </a:solidFill>
                <a:effectLst/>
                <a:latin typeface="+mn-lt"/>
                <a:ea typeface="+mn-ea"/>
                <a:cs typeface="+mn-cs"/>
              </a:rPr>
              <a:t>cache</a:t>
            </a:r>
            <a:r>
              <a:rPr lang="tr-TR" sz="1200" b="0" i="0" kern="1200" dirty="0" smtClean="0">
                <a:solidFill>
                  <a:schemeClr val="tx1"/>
                </a:solidFill>
                <a:effectLst/>
                <a:latin typeface="+mn-lt"/>
                <a:ea typeface="+mn-ea"/>
                <a:cs typeface="+mn-cs"/>
              </a:rPr>
              <a:t>, isminden de anlaşılacağı üzere, internette yaptığınız işlemlerin geçici bir süre boyunca bilgisayarınızın belleğinde kalması anlamına gelir. Böylelikle daha önce giriş yapmış olduğunuz bir sayfaya yeniden girdiğinizde, bu sayfa daha hızlı ve kolay bir şekilde yüklenecektir. İnternette yeni bir sayfa açtığınızda, daha önce girmediğiniz bu sayfa yavaş yüklenir ve bunu siz de fark edersiniz. Oysa sürekli girdiğiniz sitelerin sayfalarını açmaya çalıştığınızda, bunların fark edilir ölçüde daha hızlı yüklendiğini görürsünüz. “</a:t>
            </a:r>
            <a:r>
              <a:rPr lang="tr-TR" sz="1200" b="0" i="0" kern="1200" dirty="0" err="1" smtClean="0">
                <a:solidFill>
                  <a:schemeClr val="tx1"/>
                </a:solidFill>
                <a:effectLst/>
                <a:latin typeface="+mn-lt"/>
                <a:ea typeface="+mn-ea"/>
                <a:cs typeface="+mn-cs"/>
              </a:rPr>
              <a:t>Cache</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nedir”sorusu</a:t>
            </a:r>
            <a:r>
              <a:rPr lang="tr-TR" sz="1200" b="0" i="0" kern="1200" dirty="0" smtClean="0">
                <a:solidFill>
                  <a:schemeClr val="tx1"/>
                </a:solidFill>
                <a:effectLst/>
                <a:latin typeface="+mn-lt"/>
                <a:ea typeface="+mn-ea"/>
                <a:cs typeface="+mn-cs"/>
              </a:rPr>
              <a:t>, bu şekilde açıklanabilir. </a:t>
            </a:r>
            <a:r>
              <a:rPr lang="tr-TR" sz="1200" b="0" i="0" kern="1200" dirty="0" err="1" smtClean="0">
                <a:solidFill>
                  <a:schemeClr val="tx1"/>
                </a:solidFill>
                <a:effectLst/>
                <a:latin typeface="+mn-lt"/>
                <a:ea typeface="+mn-ea"/>
                <a:cs typeface="+mn-cs"/>
              </a:rPr>
              <a:t>Chrome</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Mozilla</a:t>
            </a:r>
            <a:r>
              <a:rPr lang="tr-TR" sz="1200" b="0" i="0" kern="1200" dirty="0" smtClean="0">
                <a:solidFill>
                  <a:schemeClr val="tx1"/>
                </a:solidFill>
                <a:effectLst/>
                <a:latin typeface="+mn-lt"/>
                <a:ea typeface="+mn-ea"/>
                <a:cs typeface="+mn-cs"/>
              </a:rPr>
              <a:t>, Explorer gibi tüm tarayıcılar, </a:t>
            </a:r>
            <a:r>
              <a:rPr lang="tr-TR" sz="1200" b="0" i="0" kern="1200" dirty="0" err="1" smtClean="0">
                <a:solidFill>
                  <a:schemeClr val="tx1"/>
                </a:solidFill>
                <a:effectLst/>
                <a:latin typeface="+mn-lt"/>
                <a:ea typeface="+mn-ea"/>
                <a:cs typeface="+mn-cs"/>
              </a:rPr>
              <a:t>cache</a:t>
            </a:r>
            <a:r>
              <a:rPr lang="tr-TR" sz="1200" b="0" i="0" kern="1200" dirty="0" smtClean="0">
                <a:solidFill>
                  <a:schemeClr val="tx1"/>
                </a:solidFill>
                <a:effectLst/>
                <a:latin typeface="+mn-lt"/>
                <a:ea typeface="+mn-ea"/>
                <a:cs typeface="+mn-cs"/>
              </a:rPr>
              <a:t> kullanır.</a:t>
            </a:r>
          </a:p>
          <a:p>
            <a:endParaRPr lang="tr-TR" sz="1200" b="0" i="0" kern="1200" dirty="0" smtClean="0">
              <a:solidFill>
                <a:schemeClr val="tx1"/>
              </a:solidFill>
              <a:effectLst/>
              <a:latin typeface="+mn-lt"/>
              <a:ea typeface="+mn-ea"/>
              <a:cs typeface="+mn-cs"/>
            </a:endParaRPr>
          </a:p>
          <a:p>
            <a:r>
              <a:rPr lang="tr-TR" sz="1200" b="1" i="0" kern="1200" dirty="0" err="1" smtClean="0">
                <a:solidFill>
                  <a:schemeClr val="tx1"/>
                </a:solidFill>
                <a:effectLst/>
                <a:latin typeface="+mn-lt"/>
                <a:ea typeface="+mn-ea"/>
                <a:cs typeface="+mn-cs"/>
              </a:rPr>
              <a:t>Cache</a:t>
            </a:r>
            <a:r>
              <a:rPr lang="tr-TR" sz="1200" b="0" i="0" kern="1200" dirty="0" smtClean="0">
                <a:solidFill>
                  <a:schemeClr val="tx1"/>
                </a:solidFill>
                <a:effectLst/>
                <a:latin typeface="+mn-lt"/>
                <a:ea typeface="+mn-ea"/>
                <a:cs typeface="+mn-cs"/>
              </a:rPr>
              <a:t>, yani önbellek, yüklediğiniz web sayfasının HTML sayfalarını, içerisindeki görselleri ve dokümanları geçici olarak belleğe alır. Böylece bu sayfa yeniden ziyaret edildiğinde daha az bant genişliği kullanılır ve </a:t>
            </a:r>
            <a:r>
              <a:rPr lang="tr-TR" sz="1200" b="0" i="0" kern="1200" dirty="0" err="1" smtClean="0">
                <a:solidFill>
                  <a:schemeClr val="tx1"/>
                </a:solidFill>
                <a:effectLst/>
                <a:latin typeface="+mn-lt"/>
                <a:ea typeface="+mn-ea"/>
                <a:cs typeface="+mn-cs"/>
              </a:rPr>
              <a:t>server’a</a:t>
            </a:r>
            <a:r>
              <a:rPr lang="tr-TR" sz="1200" b="0" i="0" kern="1200" dirty="0" smtClean="0">
                <a:solidFill>
                  <a:schemeClr val="tx1"/>
                </a:solidFill>
                <a:effectLst/>
                <a:latin typeface="+mn-lt"/>
                <a:ea typeface="+mn-ea"/>
                <a:cs typeface="+mn-cs"/>
              </a:rPr>
              <a:t> da daha az istek gönderilir. Bu durum, kullanıcı deneyimini iyileştirir. İnternet kullanımında hızın ne kadar önemli olduğu düşünüldüğünde, </a:t>
            </a:r>
            <a:r>
              <a:rPr lang="tr-TR" sz="1200" b="0" i="0" kern="1200" dirty="0" err="1" smtClean="0">
                <a:solidFill>
                  <a:schemeClr val="tx1"/>
                </a:solidFill>
                <a:effectLst/>
                <a:latin typeface="+mn-lt"/>
                <a:ea typeface="+mn-ea"/>
                <a:cs typeface="+mn-cs"/>
              </a:rPr>
              <a:t>cache</a:t>
            </a:r>
            <a:r>
              <a:rPr lang="tr-TR" sz="1200" b="0" i="0" kern="1200" dirty="0" smtClean="0">
                <a:solidFill>
                  <a:schemeClr val="tx1"/>
                </a:solidFill>
                <a:effectLst/>
                <a:latin typeface="+mn-lt"/>
                <a:ea typeface="+mn-ea"/>
                <a:cs typeface="+mn-cs"/>
              </a:rPr>
              <a:t> işleminin gerekliliği daha iyi anlaşılabilir.</a:t>
            </a:r>
          </a:p>
          <a:p>
            <a:endParaRPr lang="tr-TR" sz="1200" b="0" i="0" kern="1200" dirty="0" smtClean="0">
              <a:solidFill>
                <a:schemeClr val="tx1"/>
              </a:solidFill>
              <a:effectLst/>
              <a:latin typeface="+mn-lt"/>
              <a:ea typeface="+mn-ea"/>
              <a:cs typeface="+mn-cs"/>
            </a:endParaRPr>
          </a:p>
          <a:p>
            <a:r>
              <a:rPr lang="tr-TR" sz="1200" b="0" i="0" kern="1200" dirty="0" smtClean="0">
                <a:solidFill>
                  <a:schemeClr val="tx1"/>
                </a:solidFill>
                <a:effectLst/>
                <a:latin typeface="+mn-lt"/>
                <a:ea typeface="+mn-ea"/>
                <a:cs typeface="+mn-cs"/>
              </a:rPr>
              <a:t>Web sitesi </a:t>
            </a:r>
            <a:r>
              <a:rPr lang="tr-TR" sz="1200" b="0" i="0" kern="1200" dirty="0" err="1" smtClean="0">
                <a:solidFill>
                  <a:schemeClr val="tx1"/>
                </a:solidFill>
                <a:effectLst/>
                <a:latin typeface="+mn-lt"/>
                <a:ea typeface="+mn-ea"/>
                <a:cs typeface="+mn-cs"/>
              </a:rPr>
              <a:t>içersinde</a:t>
            </a:r>
            <a:r>
              <a:rPr lang="tr-TR" sz="1200" b="0" i="0" kern="1200" dirty="0" smtClean="0">
                <a:solidFill>
                  <a:schemeClr val="tx1"/>
                </a:solidFill>
                <a:effectLst/>
                <a:latin typeface="+mn-lt"/>
                <a:ea typeface="+mn-ea"/>
                <a:cs typeface="+mn-cs"/>
              </a:rPr>
              <a:t> istersek sitemizin statik değişmeyen kısımlarını </a:t>
            </a:r>
            <a:r>
              <a:rPr lang="tr-TR" sz="1200" b="0" i="0" kern="1200" dirty="0" err="1" smtClean="0">
                <a:solidFill>
                  <a:schemeClr val="tx1"/>
                </a:solidFill>
                <a:effectLst/>
                <a:latin typeface="+mn-lt"/>
                <a:ea typeface="+mn-ea"/>
                <a:cs typeface="+mn-cs"/>
              </a:rPr>
              <a:t>önbellekleme</a:t>
            </a:r>
            <a:r>
              <a:rPr lang="tr-TR" sz="1200" b="0" i="0" kern="1200" dirty="0" smtClean="0">
                <a:solidFill>
                  <a:schemeClr val="tx1"/>
                </a:solidFill>
                <a:effectLst/>
                <a:latin typeface="+mn-lt"/>
                <a:ea typeface="+mn-ea"/>
                <a:cs typeface="+mn-cs"/>
              </a:rPr>
              <a:t> yapabiliriz. Tarayıcıya göndereceğimiz kod sayesinde sitenin statik resim ve içeriklerini </a:t>
            </a:r>
            <a:r>
              <a:rPr lang="tr-TR" sz="1200" b="0" i="0" kern="1200" dirty="0" err="1" smtClean="0">
                <a:solidFill>
                  <a:schemeClr val="tx1"/>
                </a:solidFill>
                <a:effectLst/>
                <a:latin typeface="+mn-lt"/>
                <a:ea typeface="+mn-ea"/>
                <a:cs typeface="+mn-cs"/>
              </a:rPr>
              <a:t>önbellekleme</a:t>
            </a:r>
            <a:r>
              <a:rPr lang="tr-TR" sz="1200" b="0" i="0" kern="1200" dirty="0" smtClean="0">
                <a:solidFill>
                  <a:schemeClr val="tx1"/>
                </a:solidFill>
                <a:effectLst/>
                <a:latin typeface="+mn-lt"/>
                <a:ea typeface="+mn-ea"/>
                <a:cs typeface="+mn-cs"/>
              </a:rPr>
              <a:t> yaptırabiliriz bu sayede sitemizi birden fazla ziyaret eden kullanıcılar daha iyi bir kullanım deneyimi yaşar ve web sitemiz çok daha hızlı şekilde çalışır. </a:t>
            </a:r>
            <a:r>
              <a:rPr lang="tr-TR" sz="1200" b="0" i="0" kern="1200" dirty="0" err="1" smtClean="0">
                <a:solidFill>
                  <a:schemeClr val="tx1"/>
                </a:solidFill>
                <a:effectLst/>
                <a:latin typeface="+mn-lt"/>
                <a:ea typeface="+mn-ea"/>
                <a:cs typeface="+mn-cs"/>
              </a:rPr>
              <a:t>Chorme</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Mozzilla</a:t>
            </a:r>
            <a:r>
              <a:rPr lang="tr-TR" sz="1200" b="0" i="0" kern="1200" dirty="0" smtClean="0">
                <a:solidFill>
                  <a:schemeClr val="tx1"/>
                </a:solidFill>
                <a:effectLst/>
                <a:latin typeface="+mn-lt"/>
                <a:ea typeface="+mn-ea"/>
                <a:cs typeface="+mn-cs"/>
              </a:rPr>
              <a:t> gibi tarayıcılar sitemizdeki içerikler için bu sayede sürekli sunucuya bir istek göndermezler.</a:t>
            </a:r>
          </a:p>
          <a:p>
            <a:endParaRPr lang="tr-TR" sz="1200" b="0" i="0" kern="1200" dirty="0" smtClean="0">
              <a:solidFill>
                <a:schemeClr val="tx1"/>
              </a:solidFill>
              <a:effectLst/>
              <a:latin typeface="+mn-lt"/>
              <a:ea typeface="+mn-ea"/>
              <a:cs typeface="+mn-cs"/>
            </a:endParaRPr>
          </a:p>
          <a:p>
            <a:r>
              <a:rPr lang="tr-TR" sz="1200" b="1" i="0" kern="1200" dirty="0" smtClean="0">
                <a:solidFill>
                  <a:schemeClr val="tx1"/>
                </a:solidFill>
                <a:effectLst/>
                <a:latin typeface="+mn-lt"/>
                <a:ea typeface="+mn-ea"/>
                <a:cs typeface="+mn-cs"/>
              </a:rPr>
              <a:t>CDN: </a:t>
            </a:r>
            <a:r>
              <a:rPr lang="tr-TR" sz="1200" b="0" i="0" kern="1200" dirty="0" smtClean="0">
                <a:solidFill>
                  <a:schemeClr val="tx1"/>
                </a:solidFill>
                <a:effectLst/>
                <a:latin typeface="+mn-lt"/>
                <a:ea typeface="+mn-ea"/>
                <a:cs typeface="+mn-cs"/>
              </a:rPr>
              <a:t>Content </a:t>
            </a:r>
            <a:r>
              <a:rPr lang="tr-TR" sz="1200" b="0" i="0" kern="1200" dirty="0" err="1" smtClean="0">
                <a:solidFill>
                  <a:schemeClr val="tx1"/>
                </a:solidFill>
                <a:effectLst/>
                <a:latin typeface="+mn-lt"/>
                <a:ea typeface="+mn-ea"/>
                <a:cs typeface="+mn-cs"/>
              </a:rPr>
              <a:t>delivery</a:t>
            </a:r>
            <a:r>
              <a:rPr lang="tr-TR" sz="1200" b="0" i="0" kern="1200" dirty="0" smtClean="0">
                <a:solidFill>
                  <a:schemeClr val="tx1"/>
                </a:solidFill>
                <a:effectLst/>
                <a:latin typeface="+mn-lt"/>
                <a:ea typeface="+mn-ea"/>
                <a:cs typeface="+mn-cs"/>
              </a:rPr>
              <a:t> network (</a:t>
            </a:r>
            <a:r>
              <a:rPr lang="tr-TR" sz="1200" b="1" i="0" kern="1200" dirty="0" smtClean="0">
                <a:solidFill>
                  <a:schemeClr val="tx1"/>
                </a:solidFill>
                <a:effectLst/>
                <a:latin typeface="+mn-lt"/>
                <a:ea typeface="+mn-ea"/>
                <a:cs typeface="+mn-cs"/>
              </a:rPr>
              <a:t>CDN</a:t>
            </a:r>
            <a:r>
              <a:rPr lang="tr-TR" sz="1200" b="0" i="0" kern="1200" dirty="0" smtClean="0">
                <a:solidFill>
                  <a:schemeClr val="tx1"/>
                </a:solidFill>
                <a:effectLst/>
                <a:latin typeface="+mn-lt"/>
                <a:ea typeface="+mn-ea"/>
                <a:cs typeface="+mn-cs"/>
              </a:rPr>
              <a:t>) (Türkçe: İçerik dağıtım ağı), internet üzerindeki birçok veri merkezinde bulunan dağınık ve geniş bir sunucu sistemidir. </a:t>
            </a:r>
            <a:r>
              <a:rPr lang="tr-TR" sz="1200" b="1" i="0" kern="1200" dirty="0" err="1" smtClean="0">
                <a:solidFill>
                  <a:schemeClr val="tx1"/>
                </a:solidFill>
                <a:effectLst/>
                <a:latin typeface="+mn-lt"/>
                <a:ea typeface="+mn-ea"/>
                <a:cs typeface="+mn-cs"/>
              </a:rPr>
              <a:t>CDN</a:t>
            </a:r>
            <a:r>
              <a:rPr lang="tr-TR" sz="1200" b="0" i="0" kern="1200" dirty="0" err="1" smtClean="0">
                <a:solidFill>
                  <a:schemeClr val="tx1"/>
                </a:solidFill>
                <a:effectLst/>
                <a:latin typeface="+mn-lt"/>
                <a:ea typeface="+mn-ea"/>
                <a:cs typeface="+mn-cs"/>
              </a:rPr>
              <a:t>'nin</a:t>
            </a:r>
            <a:r>
              <a:rPr lang="tr-TR" sz="1200" b="0" i="0" kern="1200" dirty="0" smtClean="0">
                <a:solidFill>
                  <a:schemeClr val="tx1"/>
                </a:solidFill>
                <a:effectLst/>
                <a:latin typeface="+mn-lt"/>
                <a:ea typeface="+mn-ea"/>
                <a:cs typeface="+mn-cs"/>
              </a:rPr>
              <a:t> amacı kesintisiz bir şekilde yüksek performans ile son kullanıcılara içerik sunmaktır.</a:t>
            </a:r>
            <a:endParaRPr lang="tr-TR" sz="1200" b="1" i="0" kern="1200" dirty="0" smtClean="0">
              <a:solidFill>
                <a:schemeClr val="tx1"/>
              </a:solidFill>
              <a:effectLst/>
              <a:latin typeface="+mn-lt"/>
              <a:ea typeface="+mn-ea"/>
              <a:cs typeface="+mn-cs"/>
            </a:endParaRPr>
          </a:p>
          <a:p>
            <a:endParaRPr lang="tr-TR" dirty="0"/>
          </a:p>
        </p:txBody>
      </p:sp>
      <p:sp>
        <p:nvSpPr>
          <p:cNvPr id="4" name="Slayt Numarası Yer Tutucusu 3"/>
          <p:cNvSpPr>
            <a:spLocks noGrp="1"/>
          </p:cNvSpPr>
          <p:nvPr>
            <p:ph type="sldNum" sz="quarter" idx="10"/>
          </p:nvPr>
        </p:nvSpPr>
        <p:spPr/>
        <p:txBody>
          <a:bodyPr/>
          <a:lstStyle/>
          <a:p>
            <a:fld id="{CC8EE179-F582-4D1E-96DF-676D5E786BD4}" type="slidenum">
              <a:rPr lang="tr-TR" smtClean="0"/>
              <a:t>32</a:t>
            </a:fld>
            <a:endParaRPr lang="tr-TR"/>
          </a:p>
        </p:txBody>
      </p:sp>
    </p:spTree>
    <p:extLst>
      <p:ext uri="{BB962C8B-B14F-4D97-AF65-F5344CB8AC3E}">
        <p14:creationId xmlns:p14="http://schemas.microsoft.com/office/powerpoint/2010/main" val="268712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smtClean="0">
                <a:solidFill>
                  <a:schemeClr val="tx1"/>
                </a:solidFill>
                <a:effectLst/>
                <a:latin typeface="+mn-lt"/>
                <a:ea typeface="+mn-ea"/>
                <a:cs typeface="+mn-cs"/>
              </a:rPr>
              <a:t>CDN, </a:t>
            </a:r>
            <a:r>
              <a:rPr lang="tr-TR" sz="1200" b="0" i="0" kern="1200" dirty="0" err="1" smtClean="0">
                <a:solidFill>
                  <a:schemeClr val="tx1"/>
                </a:solidFill>
                <a:effectLst/>
                <a:latin typeface="+mn-lt"/>
                <a:ea typeface="+mn-ea"/>
                <a:cs typeface="+mn-cs"/>
              </a:rPr>
              <a:t>ingilizce</a:t>
            </a:r>
            <a:r>
              <a:rPr lang="tr-TR" sz="1200" b="0" i="0" kern="1200" dirty="0" smtClean="0">
                <a:solidFill>
                  <a:schemeClr val="tx1"/>
                </a:solidFill>
                <a:effectLst/>
                <a:latin typeface="+mn-lt"/>
                <a:ea typeface="+mn-ea"/>
                <a:cs typeface="+mn-cs"/>
              </a:rPr>
              <a:t> Content Delivery </a:t>
            </a:r>
            <a:r>
              <a:rPr lang="tr-TR" sz="1200" b="0" i="0" kern="1200" dirty="0" err="1" smtClean="0">
                <a:solidFill>
                  <a:schemeClr val="tx1"/>
                </a:solidFill>
                <a:effectLst/>
                <a:latin typeface="+mn-lt"/>
                <a:ea typeface="+mn-ea"/>
                <a:cs typeface="+mn-cs"/>
              </a:rPr>
              <a:t>Network’ün</a:t>
            </a:r>
            <a:r>
              <a:rPr lang="tr-TR" sz="1200" b="0" i="0" kern="1200" dirty="0" smtClean="0">
                <a:solidFill>
                  <a:schemeClr val="tx1"/>
                </a:solidFill>
                <a:effectLst/>
                <a:latin typeface="+mn-lt"/>
                <a:ea typeface="+mn-ea"/>
                <a:cs typeface="+mn-cs"/>
              </a:rPr>
              <a:t> kısaltmasıdır ve Türkçesi "içerik dağıtım ağı" (pek kullanılmaz) olarak bilinir. CDN, terim anlamı olarak, bir web sitesine ait statik içeriklerin (sürekli değişmeyen ve çoğunlukla </a:t>
            </a:r>
            <a:r>
              <a:rPr lang="tr-TR" sz="1200" b="0" i="0" kern="1200" dirty="0" err="1" smtClean="0">
                <a:solidFill>
                  <a:schemeClr val="tx1"/>
                </a:solidFill>
                <a:effectLst/>
                <a:latin typeface="+mn-lt"/>
                <a:ea typeface="+mn-ea"/>
                <a:cs typeface="+mn-cs"/>
              </a:rPr>
              <a:t>veritabanı</a:t>
            </a:r>
            <a:r>
              <a:rPr lang="tr-TR" sz="1200" b="0" i="0" kern="1200" dirty="0" smtClean="0">
                <a:solidFill>
                  <a:schemeClr val="tx1"/>
                </a:solidFill>
                <a:effectLst/>
                <a:latin typeface="+mn-lt"/>
                <a:ea typeface="+mn-ea"/>
                <a:cs typeface="+mn-cs"/>
              </a:rPr>
              <a:t> bağlantılı olmayan içerikler) ziyaretçiye en yakın CDN sunucusundan verilerek, web sitesinin daha hızlı açılmasını sağlamaya yarayan, içerik dağıtım sunucularından oluşan bir </a:t>
            </a:r>
            <a:r>
              <a:rPr lang="tr-TR" sz="1200" b="0" i="0" kern="1200" dirty="0" err="1" smtClean="0">
                <a:solidFill>
                  <a:schemeClr val="tx1"/>
                </a:solidFill>
                <a:effectLst/>
                <a:latin typeface="+mn-lt"/>
                <a:ea typeface="+mn-ea"/>
                <a:cs typeface="+mn-cs"/>
              </a:rPr>
              <a:t>networkdür</a:t>
            </a:r>
            <a:r>
              <a:rPr lang="tr-TR" sz="1200" b="0" i="0" kern="1200" dirty="0" smtClean="0">
                <a:solidFill>
                  <a:schemeClr val="tx1"/>
                </a:solidFill>
                <a:effectLst/>
                <a:latin typeface="+mn-lt"/>
                <a:ea typeface="+mn-ea"/>
                <a:cs typeface="+mn-cs"/>
              </a:rPr>
              <a:t>.</a:t>
            </a:r>
          </a:p>
          <a:p>
            <a:endParaRPr lang="tr-TR" sz="1200" b="0" i="0" kern="1200" dirty="0" smtClean="0">
              <a:solidFill>
                <a:schemeClr val="tx1"/>
              </a:solidFill>
              <a:effectLst/>
              <a:latin typeface="+mn-lt"/>
              <a:ea typeface="+mn-ea"/>
              <a:cs typeface="+mn-cs"/>
            </a:endParaRPr>
          </a:p>
          <a:p>
            <a:r>
              <a:rPr lang="tr-TR" sz="1200" b="0" i="0" kern="1200" dirty="0" smtClean="0">
                <a:solidFill>
                  <a:schemeClr val="tx1"/>
                </a:solidFill>
                <a:effectLst/>
                <a:latin typeface="+mn-lt"/>
                <a:ea typeface="+mn-ea"/>
                <a:cs typeface="+mn-cs"/>
              </a:rPr>
              <a:t>Bir </a:t>
            </a:r>
            <a:r>
              <a:rPr lang="tr-TR" sz="1200" b="1" i="0" kern="1200" dirty="0" smtClean="0">
                <a:solidFill>
                  <a:schemeClr val="tx1"/>
                </a:solidFill>
                <a:effectLst/>
                <a:latin typeface="+mn-lt"/>
                <a:ea typeface="+mn-ea"/>
                <a:cs typeface="+mn-cs"/>
              </a:rPr>
              <a:t>CDN</a:t>
            </a:r>
            <a:r>
              <a:rPr lang="tr-TR" sz="1200" b="0" i="0" kern="1200" dirty="0" smtClean="0">
                <a:solidFill>
                  <a:schemeClr val="tx1"/>
                </a:solidFill>
                <a:effectLst/>
                <a:latin typeface="+mn-lt"/>
                <a:ea typeface="+mn-ea"/>
                <a:cs typeface="+mn-cs"/>
              </a:rPr>
              <a:t> hizmeti almaya başladığınız zaman, </a:t>
            </a:r>
            <a:r>
              <a:rPr lang="tr-TR" sz="1200" b="1" i="0" kern="1200" dirty="0" smtClean="0">
                <a:solidFill>
                  <a:schemeClr val="tx1"/>
                </a:solidFill>
                <a:effectLst/>
                <a:latin typeface="+mn-lt"/>
                <a:ea typeface="+mn-ea"/>
                <a:cs typeface="+mn-cs"/>
              </a:rPr>
              <a:t>CDN</a:t>
            </a:r>
            <a:r>
              <a:rPr lang="tr-TR" sz="1200" b="0" i="0" kern="1200" dirty="0" smtClean="0">
                <a:solidFill>
                  <a:schemeClr val="tx1"/>
                </a:solidFill>
                <a:effectLst/>
                <a:latin typeface="+mn-lt"/>
                <a:ea typeface="+mn-ea"/>
                <a:cs typeface="+mn-cs"/>
              </a:rPr>
              <a:t> networku sitenizden statik içerikleri kendi sunucularına kopyalar ve ziyaretçilere bu içeriği kendi sunucularından iletir. Böylece, kullanıcıya en yakın </a:t>
            </a:r>
            <a:r>
              <a:rPr lang="tr-TR" sz="1200" b="0" i="0" kern="1200" dirty="0" err="1" smtClean="0">
                <a:solidFill>
                  <a:schemeClr val="tx1"/>
                </a:solidFill>
                <a:effectLst/>
                <a:latin typeface="+mn-lt"/>
                <a:ea typeface="+mn-ea"/>
                <a:cs typeface="+mn-cs"/>
              </a:rPr>
              <a:t>lokasyondan</a:t>
            </a:r>
            <a:r>
              <a:rPr lang="tr-TR" sz="1200" b="0" i="0" kern="1200" dirty="0" smtClean="0">
                <a:solidFill>
                  <a:schemeClr val="tx1"/>
                </a:solidFill>
                <a:effectLst/>
                <a:latin typeface="+mn-lt"/>
                <a:ea typeface="+mn-ea"/>
                <a:cs typeface="+mn-cs"/>
              </a:rPr>
              <a:t> ulaşan statik içerik, kullanıcıya daha hızlı iletilmiş olur. Statik içeriklerin çoğunlukla, resim, ses ve video içerikler olduğu düşünüldüğünde (en çok yer kaplayan içerikler bu içeriklerdir) web sitesinin açılma hızında kayda değer bir artma olduğu gözlenmesi olasıdır.</a:t>
            </a:r>
          </a:p>
          <a:p>
            <a:endParaRPr lang="tr-TR" sz="1200" b="1" i="0" kern="1200" dirty="0" smtClean="0">
              <a:solidFill>
                <a:schemeClr val="tx1"/>
              </a:solidFill>
              <a:effectLst/>
              <a:latin typeface="+mn-lt"/>
              <a:ea typeface="+mn-ea"/>
              <a:cs typeface="+mn-cs"/>
            </a:endParaRPr>
          </a:p>
          <a:p>
            <a:endParaRPr lang="tr-TR" dirty="0"/>
          </a:p>
        </p:txBody>
      </p:sp>
      <p:sp>
        <p:nvSpPr>
          <p:cNvPr id="4" name="Slayt Numarası Yer Tutucusu 3"/>
          <p:cNvSpPr>
            <a:spLocks noGrp="1"/>
          </p:cNvSpPr>
          <p:nvPr>
            <p:ph type="sldNum" sz="quarter" idx="10"/>
          </p:nvPr>
        </p:nvSpPr>
        <p:spPr/>
        <p:txBody>
          <a:bodyPr/>
          <a:lstStyle/>
          <a:p>
            <a:fld id="{CC8EE179-F582-4D1E-96DF-676D5E786BD4}" type="slidenum">
              <a:rPr lang="tr-TR" smtClean="0"/>
              <a:t>35</a:t>
            </a:fld>
            <a:endParaRPr lang="tr-TR"/>
          </a:p>
        </p:txBody>
      </p:sp>
    </p:spTree>
    <p:extLst>
      <p:ext uri="{BB962C8B-B14F-4D97-AF65-F5344CB8AC3E}">
        <p14:creationId xmlns:p14="http://schemas.microsoft.com/office/powerpoint/2010/main" val="62460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C8EE179-F582-4D1E-96DF-676D5E786BD4}" type="slidenum">
              <a:rPr lang="tr-TR" smtClean="0"/>
              <a:t>36</a:t>
            </a:fld>
            <a:endParaRPr lang="tr-TR"/>
          </a:p>
        </p:txBody>
      </p:sp>
    </p:spTree>
    <p:extLst>
      <p:ext uri="{BB962C8B-B14F-4D97-AF65-F5344CB8AC3E}">
        <p14:creationId xmlns:p14="http://schemas.microsoft.com/office/powerpoint/2010/main" val="258231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7C574C52-ABB4-4B77-9EF7-4CDBEDA5FCB9}" type="datetimeFigureOut">
              <a:rPr lang="tr-TR" smtClean="0"/>
              <a:t>10.10.2021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2664564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C574C52-ABB4-4B77-9EF7-4CDBEDA5FCB9}" type="datetimeFigureOut">
              <a:rPr lang="tr-TR" smtClean="0"/>
              <a:t>10.10.2021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239989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C574C52-ABB4-4B77-9EF7-4CDBEDA5FCB9}" type="datetimeFigureOut">
              <a:rPr lang="tr-TR" smtClean="0"/>
              <a:t>10.10.2021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378424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C574C52-ABB4-4B77-9EF7-4CDBEDA5FCB9}" type="datetimeFigureOut">
              <a:rPr lang="tr-TR" smtClean="0"/>
              <a:t>10.10.2021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392042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7C574C52-ABB4-4B77-9EF7-4CDBEDA5FCB9}" type="datetimeFigureOut">
              <a:rPr lang="tr-TR" smtClean="0"/>
              <a:t>10.10.2021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168958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C574C52-ABB4-4B77-9EF7-4CDBEDA5FCB9}" type="datetimeFigureOut">
              <a:rPr lang="tr-TR" smtClean="0"/>
              <a:t>10.10.2021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173265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C574C52-ABB4-4B77-9EF7-4CDBEDA5FCB9}" type="datetimeFigureOut">
              <a:rPr lang="tr-TR" smtClean="0"/>
              <a:t>10.10.2021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165598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C574C52-ABB4-4B77-9EF7-4CDBEDA5FCB9}" type="datetimeFigureOut">
              <a:rPr lang="tr-TR" smtClean="0"/>
              <a:t>10.10.2021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251079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C574C52-ABB4-4B77-9EF7-4CDBEDA5FCB9}" type="datetimeFigureOut">
              <a:rPr lang="tr-TR" smtClean="0"/>
              <a:t>10.10.2021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109264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C574C52-ABB4-4B77-9EF7-4CDBEDA5FCB9}" type="datetimeFigureOut">
              <a:rPr lang="tr-TR" smtClean="0"/>
              <a:t>10.10.2021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3996892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C574C52-ABB4-4B77-9EF7-4CDBEDA5FCB9}" type="datetimeFigureOut">
              <a:rPr lang="tr-TR" smtClean="0"/>
              <a:t>10.10.2021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B715C62-C8EB-41E3-8428-D8A85E0FABB3}" type="slidenum">
              <a:rPr lang="tr-TR" smtClean="0"/>
              <a:t>‹#›</a:t>
            </a:fld>
            <a:endParaRPr lang="tr-TR"/>
          </a:p>
        </p:txBody>
      </p:sp>
    </p:spTree>
    <p:extLst>
      <p:ext uri="{BB962C8B-B14F-4D97-AF65-F5344CB8AC3E}">
        <p14:creationId xmlns:p14="http://schemas.microsoft.com/office/powerpoint/2010/main" val="2855244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74C52-ABB4-4B77-9EF7-4CDBEDA5FCB9}" type="datetimeFigureOut">
              <a:rPr lang="tr-TR" smtClean="0"/>
              <a:t>10.10.2021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15C62-C8EB-41E3-8428-D8A85E0FABB3}" type="slidenum">
              <a:rPr lang="tr-TR" smtClean="0"/>
              <a:t>‹#›</a:t>
            </a:fld>
            <a:endParaRPr lang="tr-TR"/>
          </a:p>
        </p:txBody>
      </p:sp>
    </p:spTree>
    <p:extLst>
      <p:ext uri="{BB962C8B-B14F-4D97-AF65-F5344CB8AC3E}">
        <p14:creationId xmlns:p14="http://schemas.microsoft.com/office/powerpoint/2010/main" val="295261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urhost.com/sunucu-nedir/#serp"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tr.wikipedia.org/wiki/Bar&#305;nd&#305;rma_hizmet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beykent.edu.t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dirty="0" smtClean="0"/>
              <a:t>WEB TASARIMI</a:t>
            </a:r>
            <a:endParaRPr lang="tr-TR" b="1" dirty="0"/>
          </a:p>
        </p:txBody>
      </p:sp>
      <p:pic>
        <p:nvPicPr>
          <p:cNvPr id="4" name="Resim 3"/>
          <p:cNvPicPr>
            <a:picLocks noChangeAspect="1"/>
          </p:cNvPicPr>
          <p:nvPr/>
        </p:nvPicPr>
        <p:blipFill>
          <a:blip r:embed="rId2"/>
          <a:stretch>
            <a:fillRect/>
          </a:stretch>
        </p:blipFill>
        <p:spPr>
          <a:xfrm>
            <a:off x="8462962" y="255270"/>
            <a:ext cx="3650661" cy="6602730"/>
          </a:xfrm>
          <a:prstGeom prst="rect">
            <a:avLst/>
          </a:prstGeom>
        </p:spPr>
      </p:pic>
      <p:sp>
        <p:nvSpPr>
          <p:cNvPr id="3" name="Metin kutusu 2"/>
          <p:cNvSpPr txBox="1"/>
          <p:nvPr/>
        </p:nvSpPr>
        <p:spPr>
          <a:xfrm>
            <a:off x="3522518" y="4447309"/>
            <a:ext cx="4104409" cy="461665"/>
          </a:xfrm>
          <a:prstGeom prst="rect">
            <a:avLst/>
          </a:prstGeom>
          <a:noFill/>
        </p:spPr>
        <p:txBody>
          <a:bodyPr wrap="square" rtlCol="0">
            <a:spAutoFit/>
          </a:bodyPr>
          <a:lstStyle/>
          <a:p>
            <a:r>
              <a:rPr lang="tr-TR" sz="2400" b="1" dirty="0" err="1" smtClean="0"/>
              <a:t>Dr.Öğr.Sewale</a:t>
            </a:r>
            <a:r>
              <a:rPr lang="tr-TR" sz="2400" b="1" dirty="0" smtClean="0"/>
              <a:t> Musadaq Taha</a:t>
            </a:r>
            <a:endParaRPr lang="tr-TR" sz="2400" b="1" dirty="0"/>
          </a:p>
        </p:txBody>
      </p:sp>
    </p:spTree>
    <p:extLst>
      <p:ext uri="{BB962C8B-B14F-4D97-AF65-F5344CB8AC3E}">
        <p14:creationId xmlns:p14="http://schemas.microsoft.com/office/powerpoint/2010/main" val="281293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E-Posta nedir?</a:t>
            </a:r>
            <a:endParaRPr lang="tr-TR" b="1" dirty="0"/>
          </a:p>
        </p:txBody>
      </p:sp>
      <p:sp>
        <p:nvSpPr>
          <p:cNvPr id="3" name="İçerik Yer Tutucusu 2"/>
          <p:cNvSpPr>
            <a:spLocks noGrp="1"/>
          </p:cNvSpPr>
          <p:nvPr>
            <p:ph idx="1"/>
          </p:nvPr>
        </p:nvSpPr>
        <p:spPr/>
        <p:txBody>
          <a:bodyPr/>
          <a:lstStyle/>
          <a:p>
            <a:r>
              <a:rPr lang="tr-TR" dirty="0" smtClean="0"/>
              <a:t>Elektronik posta (e-posta), istemci/sunucu prensibi ile çalışmaktadır. Mail okumak ve göndermek için kullanıcılar maillerinin geldiği ve gönderildiği bilgisayara, yani sunucuya erişmelidir. </a:t>
            </a:r>
          </a:p>
          <a:p>
            <a:r>
              <a:rPr lang="tr-TR" dirty="0" smtClean="0"/>
              <a:t>Internet üzerinde TCP/IP protokollerinin bir parçası olan SMTP (Simple Mail Transfer Protocol) protokolüne dayalı e-posta sistemleri kullanılmaktadır. </a:t>
            </a:r>
            <a:r>
              <a:rPr lang="tr-TR" b="1" dirty="0" smtClean="0"/>
              <a:t>SMTP, e-posta mesajlarının Internet’te rahat hareket etmelerini sağlayan bir protokol yada kural kümesidir</a:t>
            </a:r>
            <a:r>
              <a:rPr lang="tr-TR" dirty="0" smtClean="0"/>
              <a:t>. SMTP sayesinde farklı işletim sistemlerine sahip bilgisayarlar arasında (UNIX, WINDOWS NT, MACOS) e-posta alışverişi gerçekleşmektedir. </a:t>
            </a:r>
            <a:endParaRPr lang="tr-TR" dirty="0"/>
          </a:p>
        </p:txBody>
      </p:sp>
      <p:pic>
        <p:nvPicPr>
          <p:cNvPr id="4" name="Resim 3"/>
          <p:cNvPicPr>
            <a:picLocks noChangeAspect="1"/>
          </p:cNvPicPr>
          <p:nvPr/>
        </p:nvPicPr>
        <p:blipFill>
          <a:blip r:embed="rId2"/>
          <a:stretch>
            <a:fillRect/>
          </a:stretch>
        </p:blipFill>
        <p:spPr>
          <a:xfrm>
            <a:off x="6476567" y="316778"/>
            <a:ext cx="2560059" cy="1422255"/>
          </a:xfrm>
          <a:prstGeom prst="rect">
            <a:avLst/>
          </a:prstGeom>
        </p:spPr>
      </p:pic>
    </p:spTree>
    <p:extLst>
      <p:ext uri="{BB962C8B-B14F-4D97-AF65-F5344CB8AC3E}">
        <p14:creationId xmlns:p14="http://schemas.microsoft.com/office/powerpoint/2010/main" val="191092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E-posta servisleri</a:t>
            </a:r>
            <a:endParaRPr lang="tr-TR" b="1" dirty="0"/>
          </a:p>
        </p:txBody>
      </p:sp>
      <p:sp>
        <p:nvSpPr>
          <p:cNvPr id="3" name="İçerik Yer Tutucusu 2"/>
          <p:cNvSpPr>
            <a:spLocks noGrp="1"/>
          </p:cNvSpPr>
          <p:nvPr>
            <p:ph idx="1"/>
          </p:nvPr>
        </p:nvSpPr>
        <p:spPr>
          <a:xfrm>
            <a:off x="838200" y="1537856"/>
            <a:ext cx="10515600" cy="5237018"/>
          </a:xfrm>
        </p:spPr>
        <p:txBody>
          <a:bodyPr>
            <a:normAutofit fontScale="92500" lnSpcReduction="20000"/>
          </a:bodyPr>
          <a:lstStyle/>
          <a:p>
            <a:r>
              <a:rPr lang="tr-TR" b="1" dirty="0" smtClean="0"/>
              <a:t>E-posta</a:t>
            </a:r>
            <a:r>
              <a:rPr lang="tr-TR" dirty="0" smtClean="0"/>
              <a:t> göndermek için birçok mail sitesi bulunuyor bunların bazıları kurumsal ve bazıları ücretsizdir.</a:t>
            </a:r>
          </a:p>
          <a:p>
            <a:pPr marL="0" indent="0">
              <a:buNone/>
            </a:pPr>
            <a:r>
              <a:rPr lang="tr-TR" b="1" dirty="0" smtClean="0"/>
              <a:t>Kurumsal olan E-posta adresleri:</a:t>
            </a:r>
          </a:p>
          <a:p>
            <a:r>
              <a:rPr lang="tr-TR" dirty="0" smtClean="0">
                <a:solidFill>
                  <a:schemeClr val="accent5">
                    <a:lumMod val="75000"/>
                  </a:schemeClr>
                </a:solidFill>
              </a:rPr>
              <a:t>adiniz@beykent.edu.tr </a:t>
            </a:r>
            <a:r>
              <a:rPr lang="tr-TR" dirty="0" smtClean="0">
                <a:solidFill>
                  <a:schemeClr val="accent5">
                    <a:lumMod val="75000"/>
                  </a:schemeClr>
                </a:solidFill>
              </a:rPr>
              <a:t>(</a:t>
            </a:r>
            <a:r>
              <a:rPr lang="tr-TR" dirty="0" smtClean="0">
                <a:solidFill>
                  <a:schemeClr val="accent5">
                    <a:lumMod val="75000"/>
                  </a:schemeClr>
                </a:solidFill>
              </a:rPr>
              <a:t>Beykent</a:t>
            </a:r>
            <a:r>
              <a:rPr lang="tr-TR" dirty="0" smtClean="0">
                <a:solidFill>
                  <a:schemeClr val="accent5">
                    <a:lumMod val="75000"/>
                  </a:schemeClr>
                </a:solidFill>
              </a:rPr>
              <a:t> </a:t>
            </a:r>
            <a:r>
              <a:rPr lang="tr-TR" dirty="0">
                <a:solidFill>
                  <a:schemeClr val="accent5">
                    <a:lumMod val="75000"/>
                  </a:schemeClr>
                </a:solidFill>
              </a:rPr>
              <a:t>Üniversitesi) </a:t>
            </a:r>
            <a:endParaRPr lang="tr-TR" dirty="0" smtClean="0">
              <a:solidFill>
                <a:schemeClr val="accent5">
                  <a:lumMod val="75000"/>
                </a:schemeClr>
              </a:solidFill>
            </a:endParaRPr>
          </a:p>
          <a:p>
            <a:r>
              <a:rPr lang="tr-TR" dirty="0" smtClean="0">
                <a:solidFill>
                  <a:schemeClr val="accent5">
                    <a:lumMod val="75000"/>
                  </a:schemeClr>
                </a:solidFill>
              </a:rPr>
              <a:t>adiniz@yok.gov.tr </a:t>
            </a:r>
            <a:r>
              <a:rPr lang="tr-TR" dirty="0">
                <a:solidFill>
                  <a:schemeClr val="accent5">
                    <a:lumMod val="75000"/>
                  </a:schemeClr>
                </a:solidFill>
              </a:rPr>
              <a:t>(YÖK) </a:t>
            </a:r>
            <a:r>
              <a:rPr lang="tr-TR" dirty="0" smtClean="0">
                <a:solidFill>
                  <a:schemeClr val="accent5">
                    <a:lumMod val="75000"/>
                  </a:schemeClr>
                </a:solidFill>
              </a:rPr>
              <a:t> </a:t>
            </a:r>
          </a:p>
          <a:p>
            <a:r>
              <a:rPr lang="tr-TR" dirty="0" smtClean="0">
                <a:solidFill>
                  <a:schemeClr val="accent5">
                    <a:lumMod val="75000"/>
                  </a:schemeClr>
                </a:solidFill>
              </a:rPr>
              <a:t>adiniz@hmyazilim.com </a:t>
            </a:r>
            <a:r>
              <a:rPr lang="tr-TR" dirty="0">
                <a:solidFill>
                  <a:schemeClr val="accent5">
                    <a:lumMod val="75000"/>
                  </a:schemeClr>
                </a:solidFill>
              </a:rPr>
              <a:t>(Ticari Şirket) </a:t>
            </a:r>
            <a:endParaRPr lang="tr-TR" dirty="0" smtClean="0">
              <a:solidFill>
                <a:schemeClr val="accent5">
                  <a:lumMod val="75000"/>
                </a:schemeClr>
              </a:solidFill>
            </a:endParaRPr>
          </a:p>
          <a:p>
            <a:pPr marL="0" indent="0">
              <a:buNone/>
            </a:pPr>
            <a:r>
              <a:rPr lang="tr-TR" b="1" dirty="0" smtClean="0"/>
              <a:t>Ücretsiz olan E-posta adresleri:</a:t>
            </a:r>
          </a:p>
          <a:p>
            <a:r>
              <a:rPr lang="tr-TR" dirty="0">
                <a:solidFill>
                  <a:schemeClr val="accent5">
                    <a:lumMod val="75000"/>
                  </a:schemeClr>
                </a:solidFill>
              </a:rPr>
              <a:t>adiniz@hotmail.com </a:t>
            </a:r>
          </a:p>
          <a:p>
            <a:r>
              <a:rPr lang="tr-TR" dirty="0" smtClean="0">
                <a:solidFill>
                  <a:schemeClr val="accent5">
                    <a:lumMod val="75000"/>
                  </a:schemeClr>
                </a:solidFill>
              </a:rPr>
              <a:t>adiniz@gmail.com </a:t>
            </a:r>
          </a:p>
          <a:p>
            <a:r>
              <a:rPr lang="tr-TR" dirty="0" smtClean="0">
                <a:solidFill>
                  <a:schemeClr val="accent5">
                    <a:lumMod val="75000"/>
                  </a:schemeClr>
                </a:solidFill>
              </a:rPr>
              <a:t>adiniz@yahoo.com </a:t>
            </a:r>
          </a:p>
          <a:p>
            <a:r>
              <a:rPr lang="tr-TR" dirty="0"/>
              <a:t>E-Posta sitelerinden e-posta adresi alırken dikkat edilmesi gereken kurallar; </a:t>
            </a:r>
            <a:r>
              <a:rPr lang="tr-TR" dirty="0" smtClean="0">
                <a:solidFill>
                  <a:srgbClr val="FF0000"/>
                </a:solidFill>
              </a:rPr>
              <a:t>“.(</a:t>
            </a:r>
            <a:r>
              <a:rPr lang="tr-TR" dirty="0">
                <a:solidFill>
                  <a:srgbClr val="FF0000"/>
                </a:solidFill>
              </a:rPr>
              <a:t>nokta),-(tire), _(altçizgi)” dışında bir sembol kullanmamak, </a:t>
            </a:r>
          </a:p>
          <a:p>
            <a:r>
              <a:rPr lang="tr-TR" dirty="0" smtClean="0">
                <a:solidFill>
                  <a:srgbClr val="FF0000"/>
                </a:solidFill>
              </a:rPr>
              <a:t>Türkçe </a:t>
            </a:r>
            <a:r>
              <a:rPr lang="tr-TR" dirty="0">
                <a:solidFill>
                  <a:srgbClr val="FF0000"/>
                </a:solidFill>
              </a:rPr>
              <a:t>karakterleri (</a:t>
            </a:r>
            <a:r>
              <a:rPr lang="tr-TR" dirty="0" err="1">
                <a:solidFill>
                  <a:srgbClr val="FF0000"/>
                </a:solidFill>
              </a:rPr>
              <a:t>ğ,ş,ü,ç,ö,ı,İ</a:t>
            </a:r>
            <a:r>
              <a:rPr lang="tr-TR" dirty="0">
                <a:solidFill>
                  <a:srgbClr val="FF0000"/>
                </a:solidFill>
              </a:rPr>
              <a:t> ) kullanmamaktır.</a:t>
            </a:r>
            <a:endParaRPr lang="tr-TR" dirty="0" smtClean="0">
              <a:solidFill>
                <a:srgbClr val="FF0000"/>
              </a:solidFill>
            </a:endParaRPr>
          </a:p>
          <a:p>
            <a:endParaRPr lang="tr-TR" dirty="0" smtClean="0"/>
          </a:p>
          <a:p>
            <a:endParaRPr lang="tr-TR" dirty="0"/>
          </a:p>
        </p:txBody>
      </p:sp>
    </p:spTree>
    <p:extLst>
      <p:ext uri="{BB962C8B-B14F-4D97-AF65-F5344CB8AC3E}">
        <p14:creationId xmlns:p14="http://schemas.microsoft.com/office/powerpoint/2010/main" val="289588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Sunucu </a:t>
            </a:r>
            <a:r>
              <a:rPr lang="tr-TR" b="1" dirty="0"/>
              <a:t>- İstemci </a:t>
            </a:r>
            <a:br>
              <a:rPr lang="tr-TR" b="1" dirty="0"/>
            </a:br>
            <a:r>
              <a:rPr lang="tr-TR" b="1" dirty="0"/>
              <a:t>(Server - </a:t>
            </a:r>
            <a:r>
              <a:rPr lang="tr-TR" b="1" dirty="0" smtClean="0"/>
              <a:t>Client) </a:t>
            </a:r>
            <a:r>
              <a:rPr lang="tr-TR" b="1" dirty="0"/>
              <a:t>Nedir?</a:t>
            </a:r>
          </a:p>
        </p:txBody>
      </p:sp>
      <p:sp>
        <p:nvSpPr>
          <p:cNvPr id="3" name="İçerik Yer Tutucusu 2"/>
          <p:cNvSpPr>
            <a:spLocks noGrp="1"/>
          </p:cNvSpPr>
          <p:nvPr>
            <p:ph idx="1"/>
          </p:nvPr>
        </p:nvSpPr>
        <p:spPr/>
        <p:txBody>
          <a:bodyPr/>
          <a:lstStyle/>
          <a:p>
            <a:r>
              <a:rPr lang="tr-TR" dirty="0"/>
              <a:t>Ağ paylaşımında ya da internet ortamında bulunan her bilgisayar sunucu – istemci ilişkisi içindedir. </a:t>
            </a:r>
            <a:endParaRPr lang="tr-TR" dirty="0" smtClean="0"/>
          </a:p>
          <a:p>
            <a:r>
              <a:rPr lang="tr-TR" dirty="0"/>
              <a:t>Sunucu bilgi istendiğinde cevap veren; </a:t>
            </a:r>
            <a:r>
              <a:rPr lang="tr-TR" dirty="0" smtClean="0"/>
              <a:t>istemci </a:t>
            </a:r>
            <a:r>
              <a:rPr lang="tr-TR" dirty="0"/>
              <a:t>ise bilgiyi almak isteyen olarak adlandırılabilir. Sunucu olarak kullanılan bilgisayarların barındırdıkları bilgiler arasında </a:t>
            </a:r>
            <a:r>
              <a:rPr lang="tr-TR" dirty="0" err="1"/>
              <a:t>email</a:t>
            </a:r>
            <a:r>
              <a:rPr lang="tr-TR" dirty="0"/>
              <a:t> bilgileri, veri tabanı dosyaları ve diğer gerekli bilgiler yer alır. </a:t>
            </a:r>
            <a:endParaRPr lang="tr-TR" dirty="0" smtClean="0"/>
          </a:p>
          <a:p>
            <a:r>
              <a:rPr lang="tr-TR" dirty="0" smtClean="0"/>
              <a:t>İstemci </a:t>
            </a:r>
            <a:r>
              <a:rPr lang="tr-TR" dirty="0"/>
              <a:t>bilgisayarlar sunucu bilgisayarlara ulaşarak istenilen bilgiyi talep eder ve alırlar. </a:t>
            </a:r>
          </a:p>
        </p:txBody>
      </p:sp>
      <p:pic>
        <p:nvPicPr>
          <p:cNvPr id="4" name="Resim 3"/>
          <p:cNvPicPr>
            <a:picLocks noChangeAspect="1"/>
          </p:cNvPicPr>
          <p:nvPr/>
        </p:nvPicPr>
        <p:blipFill>
          <a:blip r:embed="rId2"/>
          <a:stretch>
            <a:fillRect/>
          </a:stretch>
        </p:blipFill>
        <p:spPr>
          <a:xfrm>
            <a:off x="8220075" y="174033"/>
            <a:ext cx="2846243" cy="1707746"/>
          </a:xfrm>
          <a:prstGeom prst="rect">
            <a:avLst/>
          </a:prstGeom>
        </p:spPr>
      </p:pic>
    </p:spTree>
    <p:extLst>
      <p:ext uri="{BB962C8B-B14F-4D97-AF65-F5344CB8AC3E}">
        <p14:creationId xmlns:p14="http://schemas.microsoft.com/office/powerpoint/2010/main" val="149823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Sunucu - İstemci </a:t>
            </a:r>
            <a:br>
              <a:rPr lang="tr-TR" b="1" dirty="0"/>
            </a:br>
            <a:r>
              <a:rPr lang="tr-TR" b="1" dirty="0"/>
              <a:t>(Server - Client) Nedir?</a:t>
            </a:r>
            <a:endParaRPr lang="tr-TR" dirty="0"/>
          </a:p>
        </p:txBody>
      </p:sp>
      <p:sp>
        <p:nvSpPr>
          <p:cNvPr id="3" name="İçerik Yer Tutucusu 2"/>
          <p:cNvSpPr>
            <a:spLocks noGrp="1"/>
          </p:cNvSpPr>
          <p:nvPr>
            <p:ph idx="1"/>
          </p:nvPr>
        </p:nvSpPr>
        <p:spPr/>
        <p:txBody>
          <a:bodyPr>
            <a:normAutofit/>
          </a:bodyPr>
          <a:lstStyle/>
          <a:p>
            <a:endParaRPr lang="tr-TR" dirty="0" smtClean="0"/>
          </a:p>
          <a:p>
            <a:endParaRPr lang="tr-TR" dirty="0" smtClean="0"/>
          </a:p>
          <a:p>
            <a:r>
              <a:rPr lang="tr-TR" dirty="0" smtClean="0"/>
              <a:t>Daha </a:t>
            </a:r>
            <a:r>
              <a:rPr lang="tr-TR" dirty="0"/>
              <a:t>anlaşılır bir örnek ile siz internette bir sayfaya ulaştığınızda o sayfaya ait bilgiler bir sunucu tarafında tutulmaktadır. Sizlerde birer istemci olarak bu bilgiye ulaşırsınız. </a:t>
            </a:r>
            <a:r>
              <a:rPr lang="tr-TR" dirty="0" smtClean="0"/>
              <a:t>Sunucu </a:t>
            </a:r>
            <a:r>
              <a:rPr lang="tr-TR" dirty="0"/>
              <a:t>sistemler barındırdıkları bilginin niteliği de dikkate alınarak güvenlik önlemleri alınmış olmalıdır. </a:t>
            </a:r>
            <a:endParaRPr lang="tr-TR" dirty="0" smtClean="0"/>
          </a:p>
          <a:p>
            <a:r>
              <a:rPr lang="tr-TR" dirty="0" smtClean="0"/>
              <a:t>Sunucular </a:t>
            </a:r>
            <a:r>
              <a:rPr lang="tr-TR" dirty="0"/>
              <a:t>barındırdıkları bilgi ve sundukları hizmet bakımından çeşitlilik gösterirler</a:t>
            </a:r>
          </a:p>
        </p:txBody>
      </p:sp>
      <p:pic>
        <p:nvPicPr>
          <p:cNvPr id="4" name="Resim 3"/>
          <p:cNvPicPr>
            <a:picLocks noChangeAspect="1"/>
          </p:cNvPicPr>
          <p:nvPr/>
        </p:nvPicPr>
        <p:blipFill>
          <a:blip r:embed="rId2"/>
          <a:stretch>
            <a:fillRect/>
          </a:stretch>
        </p:blipFill>
        <p:spPr>
          <a:xfrm>
            <a:off x="6769243" y="0"/>
            <a:ext cx="4181475" cy="2705100"/>
          </a:xfrm>
          <a:prstGeom prst="rect">
            <a:avLst/>
          </a:prstGeom>
        </p:spPr>
      </p:pic>
    </p:spTree>
    <p:extLst>
      <p:ext uri="{BB962C8B-B14F-4D97-AF65-F5344CB8AC3E}">
        <p14:creationId xmlns:p14="http://schemas.microsoft.com/office/powerpoint/2010/main" val="325978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Sunucu çeşitleri</a:t>
            </a:r>
            <a:endParaRPr lang="tr-TR" b="1" dirty="0"/>
          </a:p>
        </p:txBody>
      </p:sp>
      <p:sp>
        <p:nvSpPr>
          <p:cNvPr id="3" name="İçerik Yer Tutucusu 2"/>
          <p:cNvSpPr>
            <a:spLocks noGrp="1"/>
          </p:cNvSpPr>
          <p:nvPr>
            <p:ph idx="1"/>
          </p:nvPr>
        </p:nvSpPr>
        <p:spPr>
          <a:xfrm>
            <a:off x="838200" y="1825625"/>
            <a:ext cx="10515600" cy="4855730"/>
          </a:xfrm>
        </p:spPr>
        <p:txBody>
          <a:bodyPr/>
          <a:lstStyle/>
          <a:p>
            <a:r>
              <a:rPr lang="tr-TR" dirty="0" err="1"/>
              <a:t>Veritabanı</a:t>
            </a:r>
            <a:r>
              <a:rPr lang="tr-TR" dirty="0"/>
              <a:t> sunucusu (Database Server) </a:t>
            </a:r>
            <a:r>
              <a:rPr lang="tr-TR" dirty="0" smtClean="0"/>
              <a:t>...</a:t>
            </a:r>
            <a:endParaRPr lang="tr-TR" dirty="0"/>
          </a:p>
          <a:p>
            <a:r>
              <a:rPr lang="tr-TR" dirty="0"/>
              <a:t>Dosya Sunucusu (File Server) ...</a:t>
            </a:r>
          </a:p>
          <a:p>
            <a:r>
              <a:rPr lang="tr-TR" dirty="0"/>
              <a:t>DNS Sunucusu (DNS Server) ...</a:t>
            </a:r>
          </a:p>
          <a:p>
            <a:r>
              <a:rPr lang="tr-TR" dirty="0"/>
              <a:t>Web Sunucusu (Web Server) ...</a:t>
            </a:r>
          </a:p>
          <a:p>
            <a:r>
              <a:rPr lang="tr-TR" dirty="0"/>
              <a:t>Uygulama Sunucusu. ...</a:t>
            </a:r>
          </a:p>
          <a:p>
            <a:r>
              <a:rPr lang="tr-TR" dirty="0"/>
              <a:t>E-posta Sunucusu (Mail Server) ...</a:t>
            </a:r>
          </a:p>
          <a:p>
            <a:r>
              <a:rPr lang="tr-TR" dirty="0"/>
              <a:t>Online Oyun Sunucusu (Game Server</a:t>
            </a:r>
            <a:r>
              <a:rPr lang="tr-TR" dirty="0" smtClean="0"/>
              <a:t>)</a:t>
            </a:r>
            <a:r>
              <a:rPr lang="ku-Arab-IR" dirty="0" smtClean="0"/>
              <a:t>…</a:t>
            </a:r>
            <a:endParaRPr lang="tr-TR" dirty="0" smtClean="0"/>
          </a:p>
          <a:p>
            <a:r>
              <a:rPr lang="tr-TR" dirty="0"/>
              <a:t>VPN Sunucusu (VPN Server</a:t>
            </a:r>
            <a:r>
              <a:rPr lang="tr-TR" dirty="0" smtClean="0"/>
              <a:t>)</a:t>
            </a:r>
            <a:r>
              <a:rPr lang="ku-Arab-IR" dirty="0" smtClean="0"/>
              <a:t>…</a:t>
            </a:r>
            <a:endParaRPr lang="tr-TR" dirty="0" smtClean="0"/>
          </a:p>
          <a:p>
            <a:r>
              <a:rPr lang="tr-TR" dirty="0"/>
              <a:t>Proxy Sunucu (Proxy Server</a:t>
            </a:r>
            <a:r>
              <a:rPr lang="tr-TR" dirty="0" smtClean="0"/>
              <a:t>)</a:t>
            </a:r>
            <a:r>
              <a:rPr lang="ku-Arab-IR" dirty="0" smtClean="0"/>
              <a:t>…</a:t>
            </a:r>
            <a:endParaRPr lang="tr-TR" dirty="0" smtClean="0"/>
          </a:p>
          <a:p>
            <a:endParaRPr lang="tr-TR" dirty="0"/>
          </a:p>
          <a:p>
            <a:endParaRPr lang="tr-TR" dirty="0"/>
          </a:p>
        </p:txBody>
      </p:sp>
    </p:spTree>
    <p:extLst>
      <p:ext uri="{BB962C8B-B14F-4D97-AF65-F5344CB8AC3E}">
        <p14:creationId xmlns:p14="http://schemas.microsoft.com/office/powerpoint/2010/main" val="379402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Sunucu çeşitleri</a:t>
            </a:r>
            <a:endParaRPr lang="tr-TR" dirty="0"/>
          </a:p>
        </p:txBody>
      </p:sp>
      <p:sp>
        <p:nvSpPr>
          <p:cNvPr id="3" name="İçerik Yer Tutucusu 2"/>
          <p:cNvSpPr>
            <a:spLocks noGrp="1"/>
          </p:cNvSpPr>
          <p:nvPr>
            <p:ph idx="1"/>
          </p:nvPr>
        </p:nvSpPr>
        <p:spPr/>
        <p:txBody>
          <a:bodyPr>
            <a:normAutofit lnSpcReduction="10000"/>
          </a:bodyPr>
          <a:lstStyle/>
          <a:p>
            <a:r>
              <a:rPr lang="tr-TR" b="1" dirty="0" err="1"/>
              <a:t>Veritabanı</a:t>
            </a:r>
            <a:r>
              <a:rPr lang="tr-TR" b="1" dirty="0"/>
              <a:t> </a:t>
            </a:r>
            <a:r>
              <a:rPr lang="tr-TR" b="1" dirty="0" smtClean="0"/>
              <a:t>sunucusu</a:t>
            </a:r>
            <a:r>
              <a:rPr lang="tr-TR" dirty="0" smtClean="0"/>
              <a:t>: ağda </a:t>
            </a:r>
            <a:r>
              <a:rPr lang="tr-TR" dirty="0" err="1"/>
              <a:t>veritabanı</a:t>
            </a:r>
            <a:r>
              <a:rPr lang="tr-TR" dirty="0"/>
              <a:t> depolama ve alma işlemlerine ayrılmış olan, </a:t>
            </a:r>
            <a:r>
              <a:rPr lang="tr-TR" dirty="0" err="1"/>
              <a:t>veritabanı</a:t>
            </a:r>
            <a:r>
              <a:rPr lang="tr-TR" dirty="0"/>
              <a:t> yönetim sistemini ve </a:t>
            </a:r>
            <a:r>
              <a:rPr lang="tr-TR" dirty="0" err="1"/>
              <a:t>veritabanlarını</a:t>
            </a:r>
            <a:r>
              <a:rPr lang="tr-TR" dirty="0"/>
              <a:t> tutan sunucu türdür. İstemci cihazların istekleri üzerine, seçilen kayıtları aramak için </a:t>
            </a:r>
            <a:r>
              <a:rPr lang="tr-TR" dirty="0" err="1"/>
              <a:t>veritabanında</a:t>
            </a:r>
            <a:r>
              <a:rPr lang="tr-TR" dirty="0"/>
              <a:t> arama yapar ve sonuçları geri gönderir</a:t>
            </a:r>
            <a:r>
              <a:rPr lang="tr-TR" dirty="0" smtClean="0"/>
              <a:t>.</a:t>
            </a:r>
          </a:p>
          <a:p>
            <a:r>
              <a:rPr lang="tr-TR" b="1" dirty="0"/>
              <a:t>Dosya </a:t>
            </a:r>
            <a:r>
              <a:rPr lang="tr-TR" b="1" dirty="0" smtClean="0"/>
              <a:t>Sunucusu: </a:t>
            </a:r>
            <a:r>
              <a:rPr lang="tr-TR" dirty="0"/>
              <a:t>Dosya sunucusu, diğer bilgisayarların kullanımına sunulan dosyaları içeren bir sunucu türüdür. Dosya sunucuları, ağdaki diğer istemciler tarafından kullanılabilir hale getirilen belge, resim, video ve diğer veri dosyalarını depolar ve yönetir</a:t>
            </a:r>
            <a:r>
              <a:rPr lang="tr-TR" dirty="0" smtClean="0"/>
              <a:t>.</a:t>
            </a:r>
          </a:p>
          <a:p>
            <a:r>
              <a:rPr lang="tr-TR" b="1" dirty="0"/>
              <a:t>DNS </a:t>
            </a:r>
            <a:r>
              <a:rPr lang="tr-TR" b="1" dirty="0" smtClean="0"/>
              <a:t>Sunucusu: </a:t>
            </a:r>
            <a:r>
              <a:rPr lang="tr-TR" dirty="0" err="1"/>
              <a:t>Dominleri</a:t>
            </a:r>
            <a:r>
              <a:rPr lang="tr-TR" dirty="0"/>
              <a:t> ve bunlara karşılık gelen genel IP adreslerini barındıran bir cihazdır. Adres çubuğuna yazdığınız alan adını IP adresine dönüştürmekten sorumludur.</a:t>
            </a:r>
          </a:p>
        </p:txBody>
      </p:sp>
    </p:spTree>
    <p:extLst>
      <p:ext uri="{BB962C8B-B14F-4D97-AF65-F5344CB8AC3E}">
        <p14:creationId xmlns:p14="http://schemas.microsoft.com/office/powerpoint/2010/main" val="269901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Sunucu çeşitleri</a:t>
            </a:r>
            <a:endParaRPr lang="tr-TR" dirty="0"/>
          </a:p>
        </p:txBody>
      </p:sp>
      <p:sp>
        <p:nvSpPr>
          <p:cNvPr id="3" name="İçerik Yer Tutucusu 2"/>
          <p:cNvSpPr>
            <a:spLocks noGrp="1"/>
          </p:cNvSpPr>
          <p:nvPr>
            <p:ph idx="1"/>
          </p:nvPr>
        </p:nvSpPr>
        <p:spPr/>
        <p:txBody>
          <a:bodyPr>
            <a:normAutofit fontScale="92500" lnSpcReduction="10000"/>
          </a:bodyPr>
          <a:lstStyle/>
          <a:p>
            <a:r>
              <a:rPr lang="tr-TR" b="1" dirty="0"/>
              <a:t>Web </a:t>
            </a:r>
            <a:r>
              <a:rPr lang="tr-TR" b="1" dirty="0" smtClean="0"/>
              <a:t>Sunucusu: </a:t>
            </a:r>
            <a:r>
              <a:rPr lang="tr-TR" dirty="0"/>
              <a:t>Web sunucusu, web sitelerine ait dosyaları barındırmaktan ve bir web tarayıcısı üzerinden sunmaktan sorumludur</a:t>
            </a:r>
            <a:r>
              <a:rPr lang="tr-TR" dirty="0" smtClean="0"/>
              <a:t>.</a:t>
            </a:r>
          </a:p>
          <a:p>
            <a:r>
              <a:rPr lang="tr-TR" b="1" dirty="0"/>
              <a:t>Uygulama </a:t>
            </a:r>
            <a:r>
              <a:rPr lang="tr-TR" b="1" dirty="0" smtClean="0"/>
              <a:t>Sunucusu:</a:t>
            </a:r>
            <a:r>
              <a:rPr lang="tr-TR" dirty="0" smtClean="0"/>
              <a:t> </a:t>
            </a:r>
            <a:r>
              <a:rPr lang="tr-TR" dirty="0"/>
              <a:t>Uygulamaları çalıştırmak için özel olarak tasarlanmış sunuculardır. Web uygulamalarını çalıştırma, sanal makineleri yöneten bir </a:t>
            </a:r>
            <a:r>
              <a:rPr lang="tr-TR" dirty="0" err="1" smtClean="0"/>
              <a:t>hipervizör’e</a:t>
            </a:r>
            <a:r>
              <a:rPr lang="tr-TR" dirty="0" smtClean="0"/>
              <a:t> </a:t>
            </a:r>
            <a:r>
              <a:rPr lang="tr-TR" dirty="0"/>
              <a:t>ev sahipliği yapma, başka bir sunucudan gönderilen verileri işleme, yazılım güncellemelerini dağıtma ve izleme gibi amaçlar için kullanılır</a:t>
            </a:r>
            <a:r>
              <a:rPr lang="tr-TR" dirty="0" smtClean="0"/>
              <a:t>.</a:t>
            </a:r>
          </a:p>
          <a:p>
            <a:r>
              <a:rPr lang="tr-TR" b="1" dirty="0"/>
              <a:t>E-posta </a:t>
            </a:r>
            <a:r>
              <a:rPr lang="tr-TR" b="1" dirty="0" smtClean="0"/>
              <a:t>Sunucusu: </a:t>
            </a:r>
            <a:r>
              <a:rPr lang="tr-TR" dirty="0"/>
              <a:t>Mail sunucusu, e-postaları kurumsal ağlar ve internet üzerinden taşır ve depolar.</a:t>
            </a:r>
            <a:endParaRPr lang="tr-TR" b="1" dirty="0" smtClean="0"/>
          </a:p>
          <a:p>
            <a:r>
              <a:rPr lang="tr-TR" b="1" dirty="0"/>
              <a:t>Online Oyun </a:t>
            </a:r>
            <a:r>
              <a:rPr lang="tr-TR" b="1" dirty="0" smtClean="0"/>
              <a:t>Sunucusu:</a:t>
            </a:r>
            <a:r>
              <a:rPr lang="tr-TR" dirty="0"/>
              <a:t> Oyun sunucuları dünya çapında yüzlerce oyuncunun oyun verilerine erişmesi için kullanılan harici bir sunucudur. Xbox Live ve </a:t>
            </a:r>
            <a:r>
              <a:rPr lang="tr-TR" dirty="0" err="1"/>
              <a:t>Playstation</a:t>
            </a:r>
            <a:r>
              <a:rPr lang="tr-TR" dirty="0"/>
              <a:t>, oyun sunucuları kullanmaktadır.</a:t>
            </a:r>
            <a:endParaRPr lang="tr-TR" b="1" dirty="0" smtClean="0"/>
          </a:p>
        </p:txBody>
      </p:sp>
    </p:spTree>
    <p:extLst>
      <p:ext uri="{BB962C8B-B14F-4D97-AF65-F5344CB8AC3E}">
        <p14:creationId xmlns:p14="http://schemas.microsoft.com/office/powerpoint/2010/main" val="254964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Sunucu çeşitleri</a:t>
            </a:r>
            <a:endParaRPr lang="tr-TR" dirty="0"/>
          </a:p>
        </p:txBody>
      </p:sp>
      <p:sp>
        <p:nvSpPr>
          <p:cNvPr id="3" name="İçerik Yer Tutucusu 2"/>
          <p:cNvSpPr>
            <a:spLocks noGrp="1"/>
          </p:cNvSpPr>
          <p:nvPr>
            <p:ph idx="1"/>
          </p:nvPr>
        </p:nvSpPr>
        <p:spPr/>
        <p:txBody>
          <a:bodyPr/>
          <a:lstStyle/>
          <a:p>
            <a:pPr marL="0" indent="0">
              <a:buNone/>
            </a:pPr>
            <a:r>
              <a:rPr lang="tr-TR" b="1" dirty="0"/>
              <a:t>Proxy </a:t>
            </a:r>
            <a:r>
              <a:rPr lang="tr-TR" b="1" dirty="0" smtClean="0"/>
              <a:t>Sunucu: </a:t>
            </a:r>
            <a:r>
              <a:rPr lang="tr-TR" dirty="0"/>
              <a:t>Proxy sunucusu, bir istemci (web tarayıcısı veya bir uygulama) ile harici bir sunucu arasında; performans artırmak, bağlantıları paylaşmak, istekleri filtrelemek gibi işlemler için aracı görevi görür.</a:t>
            </a:r>
            <a:br>
              <a:rPr lang="tr-TR" dirty="0"/>
            </a:br>
            <a:r>
              <a:rPr lang="tr-TR" b="1" dirty="0"/>
              <a:t>VPN </a:t>
            </a:r>
            <a:r>
              <a:rPr lang="tr-TR" b="1" dirty="0" smtClean="0"/>
              <a:t>Sunucusu</a:t>
            </a:r>
            <a:r>
              <a:rPr lang="tr-TR" b="1" dirty="0" smtClean="0"/>
              <a:t>: </a:t>
            </a:r>
            <a:r>
              <a:rPr lang="tr-TR" dirty="0" smtClean="0"/>
              <a:t>VPN </a:t>
            </a:r>
            <a:r>
              <a:rPr lang="tr-TR" dirty="0"/>
              <a:t>hizmetlerini barındırmak ve sunmak için yapılandırılmış fiziksel veya sanal bir sunucudur. VPN istemcilerinin güvenli bir özel ağa bağlanmasına izin veren bir VPN donanımını ve VPN yazılımını içerir.</a:t>
            </a:r>
            <a:endParaRPr lang="tr-TR" b="1" dirty="0" smtClean="0"/>
          </a:p>
        </p:txBody>
      </p:sp>
    </p:spTree>
    <p:extLst>
      <p:ext uri="{BB962C8B-B14F-4D97-AF65-F5344CB8AC3E}">
        <p14:creationId xmlns:p14="http://schemas.microsoft.com/office/powerpoint/2010/main" val="412746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987281"/>
          </a:xfrm>
        </p:spPr>
        <p:txBody>
          <a:bodyPr/>
          <a:lstStyle/>
          <a:p>
            <a:r>
              <a:rPr lang="tr-TR" b="1" dirty="0" err="1"/>
              <a:t>Hosting</a:t>
            </a:r>
            <a:r>
              <a:rPr lang="tr-TR" b="1" dirty="0"/>
              <a:t> ve Web Sunucuları</a:t>
            </a:r>
          </a:p>
        </p:txBody>
      </p:sp>
      <p:sp>
        <p:nvSpPr>
          <p:cNvPr id="3" name="İçerik Yer Tutucusu 2"/>
          <p:cNvSpPr>
            <a:spLocks noGrp="1"/>
          </p:cNvSpPr>
          <p:nvPr>
            <p:ph idx="1"/>
          </p:nvPr>
        </p:nvSpPr>
        <p:spPr>
          <a:xfrm>
            <a:off x="838199" y="1652154"/>
            <a:ext cx="10997045" cy="5205845"/>
          </a:xfrm>
        </p:spPr>
        <p:txBody>
          <a:bodyPr/>
          <a:lstStyle/>
          <a:p>
            <a:r>
              <a:rPr lang="tr-TR" b="1" u="sng" dirty="0" err="1" smtClean="0"/>
              <a:t>Hosting</a:t>
            </a:r>
            <a:r>
              <a:rPr lang="tr-TR" dirty="0"/>
              <a:t> ya da daha Türkçe karşılığıyla "Barındırma", web Sayfalarınızı </a:t>
            </a:r>
            <a:r>
              <a:rPr lang="tr-TR" dirty="0" err="1"/>
              <a:t>internet'te</a:t>
            </a:r>
            <a:r>
              <a:rPr lang="tr-TR" dirty="0"/>
              <a:t> yayınlamak için gerekli alanın kiralanmasıdır. Diğer bir ifade ile, </a:t>
            </a:r>
            <a:r>
              <a:rPr lang="tr-TR" b="1" dirty="0" err="1"/>
              <a:t>Hosting</a:t>
            </a:r>
            <a:r>
              <a:rPr lang="tr-TR" dirty="0"/>
              <a:t>, bir web sitesinde yayınlanmak istenen sayfaların, resimlerin veya dokümanların internet kullanıcıları tarafından erişebileceği bir bilgisayarda tutulmasıdır. </a:t>
            </a:r>
            <a:endParaRPr lang="tr-TR" dirty="0" smtClean="0"/>
          </a:p>
          <a:p>
            <a:r>
              <a:rPr lang="tr-TR" dirty="0"/>
              <a:t>Bir web sitesi kurmak istiyorsanız, dosyalarınızı saklayacağınız bilgisayar evinizdeki bilgisayarınız olamaz, çünkü gerekli program ve donanımınız olsa bile internet bağlantınızın veri yükleme (</a:t>
            </a:r>
            <a:r>
              <a:rPr lang="tr-TR" dirty="0" err="1"/>
              <a:t>upload</a:t>
            </a:r>
            <a:r>
              <a:rPr lang="tr-TR" dirty="0"/>
              <a:t>) hızı bu iş için genelde yetersiz kalacaktır. </a:t>
            </a:r>
            <a:endParaRPr lang="tr-TR" dirty="0" smtClean="0"/>
          </a:p>
        </p:txBody>
      </p:sp>
      <p:pic>
        <p:nvPicPr>
          <p:cNvPr id="5" name="Resim 4"/>
          <p:cNvPicPr>
            <a:picLocks noChangeAspect="1"/>
          </p:cNvPicPr>
          <p:nvPr/>
        </p:nvPicPr>
        <p:blipFill>
          <a:blip r:embed="rId2"/>
          <a:stretch>
            <a:fillRect/>
          </a:stretch>
        </p:blipFill>
        <p:spPr>
          <a:xfrm>
            <a:off x="7350269" y="146201"/>
            <a:ext cx="4003531" cy="1505953"/>
          </a:xfrm>
          <a:prstGeom prst="rect">
            <a:avLst/>
          </a:prstGeom>
        </p:spPr>
      </p:pic>
    </p:spTree>
    <p:extLst>
      <p:ext uri="{BB962C8B-B14F-4D97-AF65-F5344CB8AC3E}">
        <p14:creationId xmlns:p14="http://schemas.microsoft.com/office/powerpoint/2010/main" val="819980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Hosting</a:t>
            </a:r>
            <a:r>
              <a:rPr lang="tr-TR" b="1" dirty="0"/>
              <a:t> </a:t>
            </a:r>
            <a:endParaRPr lang="tr-TR" dirty="0"/>
          </a:p>
        </p:txBody>
      </p:sp>
      <p:sp>
        <p:nvSpPr>
          <p:cNvPr id="3" name="İçerik Yer Tutucusu 2"/>
          <p:cNvSpPr>
            <a:spLocks noGrp="1"/>
          </p:cNvSpPr>
          <p:nvPr>
            <p:ph idx="1"/>
          </p:nvPr>
        </p:nvSpPr>
        <p:spPr/>
        <p:txBody>
          <a:bodyPr/>
          <a:lstStyle/>
          <a:p>
            <a:r>
              <a:rPr lang="tr-TR" dirty="0"/>
              <a:t>İnternette site yayınlamak için özel olarak üretilmiş, internete hızlı bağlantısı olan, yüzlerce kullanıcıya aynı anda hizmet verebilecek bir bilgisayarda (server yani sunucu) dosyaların saklanması gerekir. </a:t>
            </a:r>
          </a:p>
          <a:p>
            <a:endParaRPr lang="tr-TR" dirty="0" smtClean="0"/>
          </a:p>
          <a:p>
            <a:r>
              <a:rPr lang="tr-TR" dirty="0" smtClean="0"/>
              <a:t>Web </a:t>
            </a:r>
            <a:r>
              <a:rPr lang="tr-TR" dirty="0"/>
              <a:t>siteye ait dosyalar için depo vazifesi gören ve internet kullanıcılarının erişimine sunan bilgisayarlara web sunucusu (web server), bu veri saklama ve yayınlama işlemine de web </a:t>
            </a:r>
            <a:r>
              <a:rPr lang="tr-TR" dirty="0" err="1"/>
              <a:t>hosting</a:t>
            </a:r>
            <a:r>
              <a:rPr lang="tr-TR" dirty="0"/>
              <a:t> </a:t>
            </a:r>
            <a:r>
              <a:rPr lang="tr-TR" dirty="0" smtClean="0"/>
              <a:t>denir.</a:t>
            </a:r>
            <a:endParaRPr lang="tr-TR" dirty="0"/>
          </a:p>
        </p:txBody>
      </p:sp>
    </p:spTree>
    <p:extLst>
      <p:ext uri="{BB962C8B-B14F-4D97-AF65-F5344CB8AC3E}">
        <p14:creationId xmlns:p14="http://schemas.microsoft.com/office/powerpoint/2010/main" val="406106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Web Tasarımı Ders İçeriği</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720073165"/>
              </p:ext>
            </p:extLst>
          </p:nvPr>
        </p:nvGraphicFramePr>
        <p:xfrm>
          <a:off x="838200" y="1347643"/>
          <a:ext cx="10515600" cy="5191760"/>
        </p:xfrm>
        <a:graphic>
          <a:graphicData uri="http://schemas.openxmlformats.org/drawingml/2006/table">
            <a:tbl>
              <a:tblPr firstRow="1" bandRow="1">
                <a:tableStyleId>{5C22544A-7EE6-4342-B048-85BDC9FD1C3A}</a:tableStyleId>
              </a:tblPr>
              <a:tblGrid>
                <a:gridCol w="1977736">
                  <a:extLst>
                    <a:ext uri="{9D8B030D-6E8A-4147-A177-3AD203B41FA5}">
                      <a16:colId xmlns:a16="http://schemas.microsoft.com/office/drawing/2014/main" val="598614339"/>
                    </a:ext>
                  </a:extLst>
                </a:gridCol>
                <a:gridCol w="8537864">
                  <a:extLst>
                    <a:ext uri="{9D8B030D-6E8A-4147-A177-3AD203B41FA5}">
                      <a16:colId xmlns:a16="http://schemas.microsoft.com/office/drawing/2014/main" val="1397832750"/>
                    </a:ext>
                  </a:extLst>
                </a:gridCol>
              </a:tblGrid>
              <a:tr h="370840">
                <a:tc>
                  <a:txBody>
                    <a:bodyPr/>
                    <a:lstStyle/>
                    <a:p>
                      <a:r>
                        <a:rPr lang="tr-TR" dirty="0" smtClean="0"/>
                        <a:t>Hata</a:t>
                      </a:r>
                      <a:endParaRPr lang="tr-TR" dirty="0"/>
                    </a:p>
                  </a:txBody>
                  <a:tcPr/>
                </a:tc>
                <a:tc>
                  <a:txBody>
                    <a:bodyPr/>
                    <a:lstStyle/>
                    <a:p>
                      <a:r>
                        <a:rPr lang="tr-TR" dirty="0" smtClean="0"/>
                        <a:t>Konular</a:t>
                      </a:r>
                      <a:endParaRPr lang="tr-TR" dirty="0"/>
                    </a:p>
                  </a:txBody>
                  <a:tcPr/>
                </a:tc>
                <a:extLst>
                  <a:ext uri="{0D108BD9-81ED-4DB2-BD59-A6C34878D82A}">
                    <a16:rowId xmlns:a16="http://schemas.microsoft.com/office/drawing/2014/main" val="4024412086"/>
                  </a:ext>
                </a:extLst>
              </a:tr>
              <a:tr h="370840">
                <a:tc>
                  <a:txBody>
                    <a:bodyPr/>
                    <a:lstStyle/>
                    <a:p>
                      <a:r>
                        <a:rPr lang="tr-TR" dirty="0" smtClean="0"/>
                        <a:t>1.Hafta</a:t>
                      </a:r>
                      <a:endParaRPr lang="tr-TR" dirty="0"/>
                    </a:p>
                  </a:txBody>
                  <a:tcPr/>
                </a:tc>
                <a:tc>
                  <a:txBody>
                    <a:bodyPr/>
                    <a:lstStyle/>
                    <a:p>
                      <a:r>
                        <a:rPr lang="tr-TR" dirty="0" smtClean="0"/>
                        <a:t>İnternet ve WEB Tasarımına Giriş</a:t>
                      </a:r>
                      <a:endParaRPr lang="tr-TR" dirty="0"/>
                    </a:p>
                  </a:txBody>
                  <a:tcPr/>
                </a:tc>
                <a:extLst>
                  <a:ext uri="{0D108BD9-81ED-4DB2-BD59-A6C34878D82A}">
                    <a16:rowId xmlns:a16="http://schemas.microsoft.com/office/drawing/2014/main" val="1177169190"/>
                  </a:ext>
                </a:extLst>
              </a:tr>
              <a:tr h="370840">
                <a:tc>
                  <a:txBody>
                    <a:bodyPr/>
                    <a:lstStyle/>
                    <a:p>
                      <a:r>
                        <a:rPr lang="tr-TR" dirty="0" smtClean="0"/>
                        <a:t>2.Hafta</a:t>
                      </a:r>
                      <a:endParaRPr lang="tr-TR" dirty="0"/>
                    </a:p>
                  </a:txBody>
                  <a:tcPr/>
                </a:tc>
                <a:tc>
                  <a:txBody>
                    <a:bodyPr/>
                    <a:lstStyle/>
                    <a:p>
                      <a:r>
                        <a:rPr lang="tr-TR" dirty="0" smtClean="0"/>
                        <a:t>Html Temel Etiketleri Metin ve Görünüm Etiketleri </a:t>
                      </a:r>
                      <a:endParaRPr lang="tr-TR" dirty="0"/>
                    </a:p>
                  </a:txBody>
                  <a:tcPr/>
                </a:tc>
                <a:extLst>
                  <a:ext uri="{0D108BD9-81ED-4DB2-BD59-A6C34878D82A}">
                    <a16:rowId xmlns:a16="http://schemas.microsoft.com/office/drawing/2014/main" val="2332122057"/>
                  </a:ext>
                </a:extLst>
              </a:tr>
              <a:tr h="370840">
                <a:tc>
                  <a:txBody>
                    <a:bodyPr/>
                    <a:lstStyle/>
                    <a:p>
                      <a:r>
                        <a:rPr lang="tr-TR" dirty="0" smtClean="0"/>
                        <a:t>3.Hafta</a:t>
                      </a:r>
                      <a:endParaRPr lang="tr-TR" dirty="0"/>
                    </a:p>
                  </a:txBody>
                  <a:tcPr/>
                </a:tc>
                <a:tc>
                  <a:txBody>
                    <a:bodyPr/>
                    <a:lstStyle/>
                    <a:p>
                      <a:r>
                        <a:rPr lang="tr-TR" dirty="0" smtClean="0"/>
                        <a:t>Metin ve Görünüm Etiketleri Bağlantı (Köprü) Oluşturma</a:t>
                      </a:r>
                      <a:endParaRPr lang="tr-TR" dirty="0"/>
                    </a:p>
                  </a:txBody>
                  <a:tcPr/>
                </a:tc>
                <a:extLst>
                  <a:ext uri="{0D108BD9-81ED-4DB2-BD59-A6C34878D82A}">
                    <a16:rowId xmlns:a16="http://schemas.microsoft.com/office/drawing/2014/main" val="1266872967"/>
                  </a:ext>
                </a:extLst>
              </a:tr>
              <a:tr h="370840">
                <a:tc>
                  <a:txBody>
                    <a:bodyPr/>
                    <a:lstStyle/>
                    <a:p>
                      <a:r>
                        <a:rPr lang="tr-TR" dirty="0" smtClean="0"/>
                        <a:t>4.Hafta</a:t>
                      </a:r>
                      <a:endParaRPr lang="tr-TR" dirty="0"/>
                    </a:p>
                  </a:txBody>
                  <a:tcPr/>
                </a:tc>
                <a:tc>
                  <a:txBody>
                    <a:bodyPr/>
                    <a:lstStyle/>
                    <a:p>
                      <a:r>
                        <a:rPr lang="tr-TR" dirty="0" smtClean="0"/>
                        <a:t>Bağlantı (Köprü) Oluşturma Tablo İşlemleri </a:t>
                      </a:r>
                      <a:endParaRPr lang="tr-TR" dirty="0"/>
                    </a:p>
                  </a:txBody>
                  <a:tcPr/>
                </a:tc>
                <a:extLst>
                  <a:ext uri="{0D108BD9-81ED-4DB2-BD59-A6C34878D82A}">
                    <a16:rowId xmlns:a16="http://schemas.microsoft.com/office/drawing/2014/main" val="433929249"/>
                  </a:ext>
                </a:extLst>
              </a:tr>
              <a:tr h="370840">
                <a:tc>
                  <a:txBody>
                    <a:bodyPr/>
                    <a:lstStyle/>
                    <a:p>
                      <a:r>
                        <a:rPr lang="tr-TR" dirty="0" smtClean="0"/>
                        <a:t>5.Hafta</a:t>
                      </a:r>
                      <a:endParaRPr lang="tr-TR" dirty="0"/>
                    </a:p>
                  </a:txBody>
                  <a:tcPr/>
                </a:tc>
                <a:tc>
                  <a:txBody>
                    <a:bodyPr/>
                    <a:lstStyle/>
                    <a:p>
                      <a:r>
                        <a:rPr lang="tr-TR" dirty="0" smtClean="0"/>
                        <a:t>Tablo İşlemleri Formlar</a:t>
                      </a:r>
                      <a:endParaRPr lang="tr-TR" dirty="0"/>
                    </a:p>
                  </a:txBody>
                  <a:tcPr/>
                </a:tc>
                <a:extLst>
                  <a:ext uri="{0D108BD9-81ED-4DB2-BD59-A6C34878D82A}">
                    <a16:rowId xmlns:a16="http://schemas.microsoft.com/office/drawing/2014/main" val="1643483987"/>
                  </a:ext>
                </a:extLst>
              </a:tr>
              <a:tr h="370840">
                <a:tc>
                  <a:txBody>
                    <a:bodyPr/>
                    <a:lstStyle/>
                    <a:p>
                      <a:r>
                        <a:rPr lang="tr-TR" dirty="0" smtClean="0"/>
                        <a:t>6.Hafta</a:t>
                      </a:r>
                      <a:endParaRPr lang="tr-TR" dirty="0"/>
                    </a:p>
                  </a:txBody>
                  <a:tcPr/>
                </a:tc>
                <a:tc>
                  <a:txBody>
                    <a:bodyPr/>
                    <a:lstStyle/>
                    <a:p>
                      <a:r>
                        <a:rPr lang="tr-TR" dirty="0" smtClean="0"/>
                        <a:t>Formlar</a:t>
                      </a:r>
                      <a:endParaRPr lang="tr-TR" dirty="0"/>
                    </a:p>
                  </a:txBody>
                  <a:tcPr/>
                </a:tc>
                <a:extLst>
                  <a:ext uri="{0D108BD9-81ED-4DB2-BD59-A6C34878D82A}">
                    <a16:rowId xmlns:a16="http://schemas.microsoft.com/office/drawing/2014/main" val="1562686223"/>
                  </a:ext>
                </a:extLst>
              </a:tr>
              <a:tr h="370840">
                <a:tc>
                  <a:txBody>
                    <a:bodyPr/>
                    <a:lstStyle/>
                    <a:p>
                      <a:r>
                        <a:rPr lang="tr-TR" dirty="0" smtClean="0"/>
                        <a:t>7.Hafta</a:t>
                      </a:r>
                      <a:endParaRPr lang="tr-TR" dirty="0"/>
                    </a:p>
                  </a:txBody>
                  <a:tcPr/>
                </a:tc>
                <a:tc>
                  <a:txBody>
                    <a:bodyPr/>
                    <a:lstStyle/>
                    <a:p>
                      <a:r>
                        <a:rPr lang="tr-TR" dirty="0" smtClean="0"/>
                        <a:t>Çerçeveler</a:t>
                      </a:r>
                      <a:endParaRPr lang="tr-TR" dirty="0"/>
                    </a:p>
                  </a:txBody>
                  <a:tcPr/>
                </a:tc>
                <a:extLst>
                  <a:ext uri="{0D108BD9-81ED-4DB2-BD59-A6C34878D82A}">
                    <a16:rowId xmlns:a16="http://schemas.microsoft.com/office/drawing/2014/main" val="150770852"/>
                  </a:ext>
                </a:extLst>
              </a:tr>
              <a:tr h="370840">
                <a:tc>
                  <a:txBody>
                    <a:bodyPr/>
                    <a:lstStyle/>
                    <a:p>
                      <a:r>
                        <a:rPr lang="tr-TR" dirty="0" smtClean="0"/>
                        <a:t>8.Hafta</a:t>
                      </a:r>
                      <a:endParaRPr lang="tr-TR" dirty="0"/>
                    </a:p>
                  </a:txBody>
                  <a:tcPr/>
                </a:tc>
                <a:tc>
                  <a:txBody>
                    <a:bodyPr/>
                    <a:lstStyle/>
                    <a:p>
                      <a:r>
                        <a:rPr lang="tr-TR" dirty="0" smtClean="0"/>
                        <a:t>Çoklu Ortam Araçları </a:t>
                      </a:r>
                      <a:endParaRPr lang="tr-TR" dirty="0"/>
                    </a:p>
                  </a:txBody>
                  <a:tcPr/>
                </a:tc>
                <a:extLst>
                  <a:ext uri="{0D108BD9-81ED-4DB2-BD59-A6C34878D82A}">
                    <a16:rowId xmlns:a16="http://schemas.microsoft.com/office/drawing/2014/main" val="335616979"/>
                  </a:ext>
                </a:extLst>
              </a:tr>
              <a:tr h="370840">
                <a:tc>
                  <a:txBody>
                    <a:bodyPr/>
                    <a:lstStyle/>
                    <a:p>
                      <a:r>
                        <a:rPr lang="tr-TR" dirty="0" smtClean="0"/>
                        <a:t>9.Hafta</a:t>
                      </a:r>
                      <a:endParaRPr lang="tr-TR" dirty="0"/>
                    </a:p>
                  </a:txBody>
                  <a:tcPr/>
                </a:tc>
                <a:tc>
                  <a:txBody>
                    <a:bodyPr/>
                    <a:lstStyle/>
                    <a:p>
                      <a:r>
                        <a:rPr lang="tr-TR" dirty="0" smtClean="0"/>
                        <a:t>Çoklu Ortam Araçları </a:t>
                      </a:r>
                      <a:endParaRPr lang="tr-TR" dirty="0"/>
                    </a:p>
                  </a:txBody>
                  <a:tcPr/>
                </a:tc>
                <a:extLst>
                  <a:ext uri="{0D108BD9-81ED-4DB2-BD59-A6C34878D82A}">
                    <a16:rowId xmlns:a16="http://schemas.microsoft.com/office/drawing/2014/main" val="3398732049"/>
                  </a:ext>
                </a:extLst>
              </a:tr>
              <a:tr h="370840">
                <a:tc>
                  <a:txBody>
                    <a:bodyPr/>
                    <a:lstStyle/>
                    <a:p>
                      <a:r>
                        <a:rPr lang="tr-TR" dirty="0" smtClean="0"/>
                        <a:t>10.Hafta</a:t>
                      </a:r>
                      <a:endParaRPr lang="tr-TR" dirty="0"/>
                    </a:p>
                  </a:txBody>
                  <a:tcPr/>
                </a:tc>
                <a:tc>
                  <a:txBody>
                    <a:bodyPr/>
                    <a:lstStyle/>
                    <a:p>
                      <a:r>
                        <a:rPr lang="tr-TR" dirty="0" smtClean="0"/>
                        <a:t>Stil Şablonu(CSS) Temelleri </a:t>
                      </a:r>
                      <a:endParaRPr lang="tr-TR" dirty="0"/>
                    </a:p>
                  </a:txBody>
                  <a:tcPr/>
                </a:tc>
                <a:extLst>
                  <a:ext uri="{0D108BD9-81ED-4DB2-BD59-A6C34878D82A}">
                    <a16:rowId xmlns:a16="http://schemas.microsoft.com/office/drawing/2014/main" val="2036576107"/>
                  </a:ext>
                </a:extLst>
              </a:tr>
              <a:tr h="370840">
                <a:tc>
                  <a:txBody>
                    <a:bodyPr/>
                    <a:lstStyle/>
                    <a:p>
                      <a:r>
                        <a:rPr lang="tr-TR" dirty="0" smtClean="0"/>
                        <a:t>11.Hafta</a:t>
                      </a:r>
                      <a:endParaRPr lang="tr-TR" dirty="0"/>
                    </a:p>
                  </a:txBody>
                  <a:tcPr/>
                </a:tc>
                <a:tc>
                  <a:txBody>
                    <a:bodyPr/>
                    <a:lstStyle/>
                    <a:p>
                      <a:r>
                        <a:rPr lang="tr-TR" dirty="0" smtClean="0"/>
                        <a:t>Stil Şablonu(CSS) Özellikleri </a:t>
                      </a:r>
                      <a:endParaRPr lang="tr-TR" dirty="0"/>
                    </a:p>
                  </a:txBody>
                  <a:tcPr/>
                </a:tc>
                <a:extLst>
                  <a:ext uri="{0D108BD9-81ED-4DB2-BD59-A6C34878D82A}">
                    <a16:rowId xmlns:a16="http://schemas.microsoft.com/office/drawing/2014/main" val="2140152047"/>
                  </a:ext>
                </a:extLst>
              </a:tr>
              <a:tr h="370840">
                <a:tc>
                  <a:txBody>
                    <a:bodyPr/>
                    <a:lstStyle/>
                    <a:p>
                      <a:r>
                        <a:rPr lang="tr-TR" dirty="0" smtClean="0"/>
                        <a:t>12.Hafta</a:t>
                      </a:r>
                      <a:endParaRPr lang="tr-TR" dirty="0"/>
                    </a:p>
                  </a:txBody>
                  <a:tcPr/>
                </a:tc>
                <a:tc>
                  <a:txBody>
                    <a:bodyPr/>
                    <a:lstStyle/>
                    <a:p>
                      <a:r>
                        <a:rPr lang="tr-TR" dirty="0" smtClean="0"/>
                        <a:t>Stil Şablonu(CSS) Özellikleri Menü İşlemleri </a:t>
                      </a:r>
                      <a:endParaRPr lang="tr-TR" dirty="0"/>
                    </a:p>
                  </a:txBody>
                  <a:tcPr/>
                </a:tc>
                <a:extLst>
                  <a:ext uri="{0D108BD9-81ED-4DB2-BD59-A6C34878D82A}">
                    <a16:rowId xmlns:a16="http://schemas.microsoft.com/office/drawing/2014/main" val="1772130490"/>
                  </a:ext>
                </a:extLst>
              </a:tr>
              <a:tr h="370840">
                <a:tc>
                  <a:txBody>
                    <a:bodyPr/>
                    <a:lstStyle/>
                    <a:p>
                      <a:r>
                        <a:rPr lang="tr-TR" dirty="0" smtClean="0"/>
                        <a:t>13.Hafta</a:t>
                      </a:r>
                      <a:endParaRPr lang="tr-TR" dirty="0"/>
                    </a:p>
                  </a:txBody>
                  <a:tcPr/>
                </a:tc>
                <a:tc>
                  <a:txBody>
                    <a:bodyPr/>
                    <a:lstStyle/>
                    <a:p>
                      <a:r>
                        <a:rPr lang="tr-TR" dirty="0" err="1" smtClean="0"/>
                        <a:t>Javascript</a:t>
                      </a:r>
                      <a:r>
                        <a:rPr lang="tr-TR" dirty="0" smtClean="0"/>
                        <a:t> ve Menü İşlemleri </a:t>
                      </a:r>
                      <a:endParaRPr lang="tr-TR" dirty="0"/>
                    </a:p>
                  </a:txBody>
                  <a:tcPr/>
                </a:tc>
                <a:extLst>
                  <a:ext uri="{0D108BD9-81ED-4DB2-BD59-A6C34878D82A}">
                    <a16:rowId xmlns:a16="http://schemas.microsoft.com/office/drawing/2014/main" val="4054783349"/>
                  </a:ext>
                </a:extLst>
              </a:tr>
            </a:tbl>
          </a:graphicData>
        </a:graphic>
      </p:graphicFrame>
    </p:spTree>
    <p:extLst>
      <p:ext uri="{BB962C8B-B14F-4D97-AF65-F5344CB8AC3E}">
        <p14:creationId xmlns:p14="http://schemas.microsoft.com/office/powerpoint/2010/main" val="2821139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Alan </a:t>
            </a:r>
            <a:r>
              <a:rPr lang="en-US" b="1" dirty="0" err="1"/>
              <a:t>Adı</a:t>
            </a:r>
            <a:r>
              <a:rPr lang="en-US" b="1" dirty="0"/>
              <a:t> (Domain Name) </a:t>
            </a:r>
            <a:r>
              <a:rPr lang="en-US" b="1" dirty="0" err="1"/>
              <a:t>Nedir</a:t>
            </a:r>
            <a:r>
              <a:rPr lang="en-US" b="1" dirty="0"/>
              <a:t>? </a:t>
            </a:r>
            <a:endParaRPr lang="tr-TR" b="1" dirty="0"/>
          </a:p>
        </p:txBody>
      </p:sp>
      <p:sp>
        <p:nvSpPr>
          <p:cNvPr id="3" name="İçerik Yer Tutucusu 2"/>
          <p:cNvSpPr>
            <a:spLocks noGrp="1"/>
          </p:cNvSpPr>
          <p:nvPr>
            <p:ph idx="1"/>
          </p:nvPr>
        </p:nvSpPr>
        <p:spPr>
          <a:xfrm>
            <a:off x="838200" y="1825625"/>
            <a:ext cx="10515600" cy="4759544"/>
          </a:xfrm>
        </p:spPr>
        <p:txBody>
          <a:bodyPr>
            <a:normAutofit fontScale="92500" lnSpcReduction="10000"/>
          </a:bodyPr>
          <a:lstStyle/>
          <a:p>
            <a:r>
              <a:rPr lang="tr-TR" b="1" dirty="0" smtClean="0"/>
              <a:t>Domain </a:t>
            </a:r>
            <a:r>
              <a:rPr lang="tr-TR" b="1" dirty="0"/>
              <a:t>Name </a:t>
            </a:r>
            <a:r>
              <a:rPr lang="tr-TR" dirty="0"/>
              <a:t>ya da </a:t>
            </a:r>
            <a:r>
              <a:rPr lang="tr-TR" b="1" dirty="0"/>
              <a:t>Alan adı</a:t>
            </a:r>
            <a:r>
              <a:rPr lang="tr-TR" dirty="0"/>
              <a:t>, bir web sitesinin İnternet'teki adı ve adresidir. Bu adres olmadan bir İnternet kullanıcısı web sitesine sadece IP adresiyle ulaşabilir. Alan adları IP adresi denilen, bilgisayarların (sunucuların) birbirini tanımasını sağlayan numara sisteminin daha basitleştirilmiş ve akılda kalması için kelimelerle ifade edilmiş halidir</a:t>
            </a:r>
            <a:r>
              <a:rPr lang="tr-TR" dirty="0" smtClean="0"/>
              <a:t>.</a:t>
            </a:r>
          </a:p>
          <a:p>
            <a:r>
              <a:rPr lang="tr-TR" dirty="0" smtClean="0"/>
              <a:t> </a:t>
            </a:r>
            <a:r>
              <a:rPr lang="tr-TR" dirty="0"/>
              <a:t>Örneğin </a:t>
            </a:r>
            <a:r>
              <a:rPr lang="tr-TR" b="1" dirty="0"/>
              <a:t>www.google.com</a:t>
            </a:r>
            <a:r>
              <a:rPr lang="tr-TR" dirty="0"/>
              <a:t> alan adı adres çubuğuna yazıldığında tarayıcı bu alan adını önce IP adresine çevirir, daha sonra kullanıcıyı bu IP adresine sahip bilgisayara yönlendirir. Dolayısıyla web sitesinin ziyaret edilebilmesi için kullanıcıların IP adresini bilemeyecekleri göz önünde bulundurulmalı ve siteye daha kolay ve akılda kalıcı bir alan adı alınmalıdır. Daha önce alınmış olan domain isimleri yeniden alınamaz. Yeni bir domain alınırken domain hizmeti veren sitelerden alacağınız ismin kullanılıp kullanılmadığını test etmeniz gerekmektedir. </a:t>
            </a:r>
          </a:p>
        </p:txBody>
      </p:sp>
      <p:pic>
        <p:nvPicPr>
          <p:cNvPr id="4" name="Resim 3"/>
          <p:cNvPicPr>
            <a:picLocks noChangeAspect="1"/>
          </p:cNvPicPr>
          <p:nvPr/>
        </p:nvPicPr>
        <p:blipFill>
          <a:blip r:embed="rId2"/>
          <a:stretch>
            <a:fillRect/>
          </a:stretch>
        </p:blipFill>
        <p:spPr>
          <a:xfrm>
            <a:off x="6612516" y="5768757"/>
            <a:ext cx="3290020" cy="865622"/>
          </a:xfrm>
          <a:prstGeom prst="rect">
            <a:avLst/>
          </a:prstGeom>
        </p:spPr>
      </p:pic>
    </p:spTree>
    <p:extLst>
      <p:ext uri="{BB962C8B-B14F-4D97-AF65-F5344CB8AC3E}">
        <p14:creationId xmlns:p14="http://schemas.microsoft.com/office/powerpoint/2010/main" val="3450230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URL Adres Yapısı </a:t>
            </a:r>
          </a:p>
        </p:txBody>
      </p:sp>
      <p:sp>
        <p:nvSpPr>
          <p:cNvPr id="3" name="İçerik Yer Tutucusu 2"/>
          <p:cNvSpPr>
            <a:spLocks noGrp="1"/>
          </p:cNvSpPr>
          <p:nvPr>
            <p:ph idx="1"/>
          </p:nvPr>
        </p:nvSpPr>
        <p:spPr/>
        <p:txBody>
          <a:bodyPr/>
          <a:lstStyle/>
          <a:p>
            <a:r>
              <a:rPr lang="tr-TR" b="1" dirty="0" err="1"/>
              <a:t>U</a:t>
            </a:r>
            <a:r>
              <a:rPr lang="tr-TR" dirty="0" err="1"/>
              <a:t>niform</a:t>
            </a:r>
            <a:r>
              <a:rPr lang="tr-TR" dirty="0"/>
              <a:t> </a:t>
            </a:r>
            <a:r>
              <a:rPr lang="tr-TR" b="1" dirty="0"/>
              <a:t>R</a:t>
            </a:r>
            <a:r>
              <a:rPr lang="tr-TR" dirty="0"/>
              <a:t>esource </a:t>
            </a:r>
            <a:r>
              <a:rPr lang="tr-TR" b="1" dirty="0" err="1"/>
              <a:t>L</a:t>
            </a:r>
            <a:r>
              <a:rPr lang="tr-TR" dirty="0" err="1"/>
              <a:t>ocator</a:t>
            </a:r>
            <a:r>
              <a:rPr lang="tr-TR" dirty="0"/>
              <a:t> (standart kaynak bulucu) kelimelerinin baş harflerinden oluşan bir kısaltmadır. İnternet yoluyla insanların kullanımına sunulmuş olan her dokümanın kendine ait ve tek olan bir adresi vardır, buna </a:t>
            </a:r>
            <a:r>
              <a:rPr lang="tr-TR" b="1" dirty="0"/>
              <a:t>URL</a:t>
            </a:r>
            <a:r>
              <a:rPr lang="tr-TR" dirty="0"/>
              <a:t> yani </a:t>
            </a:r>
            <a:r>
              <a:rPr lang="tr-TR" b="1" dirty="0"/>
              <a:t>özgün</a:t>
            </a:r>
            <a:r>
              <a:rPr lang="tr-TR" dirty="0"/>
              <a:t> kaynak adresi adı verilir.</a:t>
            </a:r>
          </a:p>
        </p:txBody>
      </p:sp>
      <p:pic>
        <p:nvPicPr>
          <p:cNvPr id="4" name="Resim 3"/>
          <p:cNvPicPr>
            <a:picLocks noChangeAspect="1"/>
          </p:cNvPicPr>
          <p:nvPr/>
        </p:nvPicPr>
        <p:blipFill>
          <a:blip r:embed="rId2"/>
          <a:stretch>
            <a:fillRect/>
          </a:stretch>
        </p:blipFill>
        <p:spPr>
          <a:xfrm>
            <a:off x="2133600" y="3447184"/>
            <a:ext cx="7041573" cy="1574198"/>
          </a:xfrm>
          <a:prstGeom prst="rect">
            <a:avLst/>
          </a:prstGeom>
        </p:spPr>
      </p:pic>
    </p:spTree>
    <p:extLst>
      <p:ext uri="{BB962C8B-B14F-4D97-AF65-F5344CB8AC3E}">
        <p14:creationId xmlns:p14="http://schemas.microsoft.com/office/powerpoint/2010/main" val="1773698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URL Adres Yapısı </a:t>
            </a:r>
          </a:p>
        </p:txBody>
      </p:sp>
      <p:sp>
        <p:nvSpPr>
          <p:cNvPr id="3" name="İçerik Yer Tutucusu 2"/>
          <p:cNvSpPr>
            <a:spLocks noGrp="1"/>
          </p:cNvSpPr>
          <p:nvPr>
            <p:ph idx="1"/>
          </p:nvPr>
        </p:nvSpPr>
        <p:spPr/>
        <p:txBody>
          <a:bodyPr/>
          <a:lstStyle/>
          <a:p>
            <a:r>
              <a:rPr lang="tr-TR" dirty="0"/>
              <a:t>URL olarak bahsedilen adres yapısında 3 farklı bölüm </a:t>
            </a:r>
            <a:r>
              <a:rPr lang="tr-TR" dirty="0" smtClean="0"/>
              <a:t>bulunmaktadır. </a:t>
            </a:r>
            <a:r>
              <a:rPr lang="tr-TR" dirty="0"/>
              <a:t>Bu bölümlerin dışında domain name olarak adlandırılan adres yapısında 2 farklı bölüm bulunmaktadır. Bunlar ; </a:t>
            </a:r>
            <a:endParaRPr lang="tr-TR" dirty="0" smtClean="0"/>
          </a:p>
          <a:p>
            <a:r>
              <a:rPr lang="tr-TR" dirty="0" smtClean="0"/>
              <a:t> </a:t>
            </a:r>
            <a:r>
              <a:rPr lang="tr-TR" dirty="0"/>
              <a:t>Domain uzantıları ( com, net, org vb.) </a:t>
            </a:r>
            <a:endParaRPr lang="tr-TR" dirty="0" smtClean="0"/>
          </a:p>
          <a:p>
            <a:r>
              <a:rPr lang="tr-TR" dirty="0" smtClean="0"/>
              <a:t> </a:t>
            </a:r>
            <a:r>
              <a:rPr lang="tr-TR" dirty="0"/>
              <a:t>Ülke Adları (tr, </a:t>
            </a:r>
            <a:r>
              <a:rPr lang="tr-TR" dirty="0" err="1"/>
              <a:t>ca</a:t>
            </a:r>
            <a:r>
              <a:rPr lang="tr-TR" dirty="0"/>
              <a:t>, </a:t>
            </a:r>
            <a:r>
              <a:rPr lang="tr-TR" dirty="0" err="1"/>
              <a:t>jp</a:t>
            </a:r>
            <a:r>
              <a:rPr lang="tr-TR" dirty="0"/>
              <a:t> vb.) </a:t>
            </a:r>
          </a:p>
        </p:txBody>
      </p:sp>
    </p:spTree>
    <p:extLst>
      <p:ext uri="{BB962C8B-B14F-4D97-AF65-F5344CB8AC3E}">
        <p14:creationId xmlns:p14="http://schemas.microsoft.com/office/powerpoint/2010/main" val="127177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Domain uzantıları</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185091326"/>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702150434"/>
                    </a:ext>
                  </a:extLst>
                </a:gridCol>
                <a:gridCol w="3505200">
                  <a:extLst>
                    <a:ext uri="{9D8B030D-6E8A-4147-A177-3AD203B41FA5}">
                      <a16:colId xmlns:a16="http://schemas.microsoft.com/office/drawing/2014/main" val="3310817215"/>
                    </a:ext>
                  </a:extLst>
                </a:gridCol>
                <a:gridCol w="3505200">
                  <a:extLst>
                    <a:ext uri="{9D8B030D-6E8A-4147-A177-3AD203B41FA5}">
                      <a16:colId xmlns:a16="http://schemas.microsoft.com/office/drawing/2014/main" val="3341958201"/>
                    </a:ext>
                  </a:extLst>
                </a:gridCol>
              </a:tblGrid>
              <a:tr h="370840">
                <a:tc>
                  <a:txBody>
                    <a:bodyPr/>
                    <a:lstStyle/>
                    <a:p>
                      <a:r>
                        <a:rPr lang="tr-TR" dirty="0" smtClean="0"/>
                        <a:t>Alan Takısı</a:t>
                      </a:r>
                      <a:endParaRPr lang="tr-TR" dirty="0"/>
                    </a:p>
                  </a:txBody>
                  <a:tcPr/>
                </a:tc>
                <a:tc>
                  <a:txBody>
                    <a:bodyPr/>
                    <a:lstStyle/>
                    <a:p>
                      <a:r>
                        <a:rPr lang="tr-TR" dirty="0" smtClean="0"/>
                        <a:t>Tanımı</a:t>
                      </a:r>
                      <a:endParaRPr lang="tr-TR" dirty="0"/>
                    </a:p>
                  </a:txBody>
                  <a:tcPr/>
                </a:tc>
                <a:tc>
                  <a:txBody>
                    <a:bodyPr/>
                    <a:lstStyle/>
                    <a:p>
                      <a:r>
                        <a:rPr lang="tr-TR" dirty="0" smtClean="0"/>
                        <a:t>Örnek site adresi</a:t>
                      </a:r>
                      <a:endParaRPr lang="tr-TR" dirty="0"/>
                    </a:p>
                  </a:txBody>
                  <a:tcPr/>
                </a:tc>
                <a:extLst>
                  <a:ext uri="{0D108BD9-81ED-4DB2-BD59-A6C34878D82A}">
                    <a16:rowId xmlns:a16="http://schemas.microsoft.com/office/drawing/2014/main" val="3836273"/>
                  </a:ext>
                </a:extLst>
              </a:tr>
              <a:tr h="370840">
                <a:tc>
                  <a:txBody>
                    <a:bodyPr/>
                    <a:lstStyle/>
                    <a:p>
                      <a:r>
                        <a:rPr lang="tr-TR" dirty="0" smtClean="0"/>
                        <a:t>edu</a:t>
                      </a:r>
                      <a:endParaRPr lang="tr-TR" dirty="0"/>
                    </a:p>
                  </a:txBody>
                  <a:tcPr/>
                </a:tc>
                <a:tc>
                  <a:txBody>
                    <a:bodyPr/>
                    <a:lstStyle/>
                    <a:p>
                      <a:r>
                        <a:rPr lang="tr-TR" dirty="0" smtClean="0"/>
                        <a:t>Eğitim kurumları</a:t>
                      </a:r>
                      <a:endParaRPr lang="tr-TR" dirty="0"/>
                    </a:p>
                  </a:txBody>
                  <a:tcPr/>
                </a:tc>
                <a:tc>
                  <a:txBody>
                    <a:bodyPr/>
                    <a:lstStyle/>
                    <a:p>
                      <a:r>
                        <a:rPr lang="tr-TR" dirty="0" smtClean="0"/>
                        <a:t>www.beykent.edu.tr</a:t>
                      </a:r>
                      <a:endParaRPr lang="tr-TR" dirty="0"/>
                    </a:p>
                  </a:txBody>
                  <a:tcPr/>
                </a:tc>
                <a:extLst>
                  <a:ext uri="{0D108BD9-81ED-4DB2-BD59-A6C34878D82A}">
                    <a16:rowId xmlns:a16="http://schemas.microsoft.com/office/drawing/2014/main" val="3382457282"/>
                  </a:ext>
                </a:extLst>
              </a:tr>
              <a:tr h="370840">
                <a:tc>
                  <a:txBody>
                    <a:bodyPr/>
                    <a:lstStyle/>
                    <a:p>
                      <a:r>
                        <a:rPr lang="tr-TR" dirty="0" smtClean="0"/>
                        <a:t>com</a:t>
                      </a:r>
                      <a:endParaRPr lang="tr-TR" dirty="0"/>
                    </a:p>
                  </a:txBody>
                  <a:tcPr/>
                </a:tc>
                <a:tc>
                  <a:txBody>
                    <a:bodyPr/>
                    <a:lstStyle/>
                    <a:p>
                      <a:r>
                        <a:rPr lang="tr-TR" dirty="0" smtClean="0"/>
                        <a:t>Ticari kurumlar</a:t>
                      </a:r>
                      <a:endParaRPr lang="tr-TR" dirty="0"/>
                    </a:p>
                  </a:txBody>
                  <a:tcPr/>
                </a:tc>
                <a:tc>
                  <a:txBody>
                    <a:bodyPr/>
                    <a:lstStyle/>
                    <a:p>
                      <a:r>
                        <a:rPr lang="tr-TR" dirty="0" smtClean="0"/>
                        <a:t>www.udemy.com</a:t>
                      </a:r>
                      <a:endParaRPr lang="tr-TR" dirty="0"/>
                    </a:p>
                  </a:txBody>
                  <a:tcPr/>
                </a:tc>
                <a:extLst>
                  <a:ext uri="{0D108BD9-81ED-4DB2-BD59-A6C34878D82A}">
                    <a16:rowId xmlns:a16="http://schemas.microsoft.com/office/drawing/2014/main" val="3098513319"/>
                  </a:ext>
                </a:extLst>
              </a:tr>
              <a:tr h="370840">
                <a:tc>
                  <a:txBody>
                    <a:bodyPr/>
                    <a:lstStyle/>
                    <a:p>
                      <a:r>
                        <a:rPr lang="tr-TR" dirty="0" smtClean="0"/>
                        <a:t>gov</a:t>
                      </a:r>
                      <a:endParaRPr lang="tr-TR" dirty="0"/>
                    </a:p>
                  </a:txBody>
                  <a:tcPr/>
                </a:tc>
                <a:tc>
                  <a:txBody>
                    <a:bodyPr/>
                    <a:lstStyle/>
                    <a:p>
                      <a:r>
                        <a:rPr lang="tr-TR" dirty="0" smtClean="0"/>
                        <a:t>Devlet kurumları</a:t>
                      </a:r>
                      <a:endParaRPr lang="tr-TR" dirty="0"/>
                    </a:p>
                  </a:txBody>
                  <a:tcPr/>
                </a:tc>
                <a:tc>
                  <a:txBody>
                    <a:bodyPr/>
                    <a:lstStyle/>
                    <a:p>
                      <a:r>
                        <a:rPr lang="tr-TR" dirty="0" smtClean="0"/>
                        <a:t>www.yok.gov.tr</a:t>
                      </a:r>
                      <a:endParaRPr lang="tr-TR" dirty="0"/>
                    </a:p>
                  </a:txBody>
                  <a:tcPr/>
                </a:tc>
                <a:extLst>
                  <a:ext uri="{0D108BD9-81ED-4DB2-BD59-A6C34878D82A}">
                    <a16:rowId xmlns:a16="http://schemas.microsoft.com/office/drawing/2014/main" val="3378766856"/>
                  </a:ext>
                </a:extLst>
              </a:tr>
              <a:tr h="370840">
                <a:tc>
                  <a:txBody>
                    <a:bodyPr/>
                    <a:lstStyle/>
                    <a:p>
                      <a:r>
                        <a:rPr lang="tr-TR" dirty="0" smtClean="0"/>
                        <a:t>net</a:t>
                      </a:r>
                      <a:endParaRPr lang="tr-TR" dirty="0"/>
                    </a:p>
                  </a:txBody>
                  <a:tcPr/>
                </a:tc>
                <a:tc>
                  <a:txBody>
                    <a:bodyPr/>
                    <a:lstStyle/>
                    <a:p>
                      <a:r>
                        <a:rPr lang="tr-TR" dirty="0" smtClean="0"/>
                        <a:t>Ağ destek kurumları</a:t>
                      </a:r>
                      <a:endParaRPr lang="tr-TR" dirty="0"/>
                    </a:p>
                  </a:txBody>
                  <a:tcPr/>
                </a:tc>
                <a:tc>
                  <a:txBody>
                    <a:bodyPr/>
                    <a:lstStyle/>
                    <a:p>
                      <a:r>
                        <a:rPr lang="tr-TR" dirty="0" smtClean="0"/>
                        <a:t>www.tr.net</a:t>
                      </a:r>
                      <a:endParaRPr lang="tr-TR" dirty="0"/>
                    </a:p>
                  </a:txBody>
                  <a:tcPr/>
                </a:tc>
                <a:extLst>
                  <a:ext uri="{0D108BD9-81ED-4DB2-BD59-A6C34878D82A}">
                    <a16:rowId xmlns:a16="http://schemas.microsoft.com/office/drawing/2014/main" val="860711513"/>
                  </a:ext>
                </a:extLst>
              </a:tr>
              <a:tr h="370840">
                <a:tc>
                  <a:txBody>
                    <a:bodyPr/>
                    <a:lstStyle/>
                    <a:p>
                      <a:r>
                        <a:rPr lang="tr-TR" dirty="0" smtClean="0"/>
                        <a:t>Gen</a:t>
                      </a:r>
                      <a:endParaRPr lang="tr-TR" dirty="0"/>
                    </a:p>
                  </a:txBody>
                  <a:tcPr/>
                </a:tc>
                <a:tc>
                  <a:txBody>
                    <a:bodyPr/>
                    <a:lstStyle/>
                    <a:p>
                      <a:r>
                        <a:rPr lang="tr-TR" dirty="0" smtClean="0"/>
                        <a:t>Genel amacı siteler</a:t>
                      </a:r>
                      <a:endParaRPr lang="tr-TR" dirty="0"/>
                    </a:p>
                  </a:txBody>
                  <a:tcPr/>
                </a:tc>
                <a:tc>
                  <a:txBody>
                    <a:bodyPr/>
                    <a:lstStyle/>
                    <a:p>
                      <a:r>
                        <a:rPr lang="tr-TR" dirty="0" smtClean="0"/>
                        <a:t>www.okey.gen.tr</a:t>
                      </a:r>
                      <a:endParaRPr lang="tr-TR" dirty="0"/>
                    </a:p>
                  </a:txBody>
                  <a:tcPr/>
                </a:tc>
                <a:extLst>
                  <a:ext uri="{0D108BD9-81ED-4DB2-BD59-A6C34878D82A}">
                    <a16:rowId xmlns:a16="http://schemas.microsoft.com/office/drawing/2014/main" val="4254866627"/>
                  </a:ext>
                </a:extLst>
              </a:tr>
              <a:tr h="370840">
                <a:tc>
                  <a:txBody>
                    <a:bodyPr/>
                    <a:lstStyle/>
                    <a:p>
                      <a:r>
                        <a:rPr lang="tr-TR" dirty="0" smtClean="0"/>
                        <a:t>mil</a:t>
                      </a:r>
                      <a:endParaRPr lang="tr-TR" dirty="0"/>
                    </a:p>
                  </a:txBody>
                  <a:tcPr/>
                </a:tc>
                <a:tc>
                  <a:txBody>
                    <a:bodyPr/>
                    <a:lstStyle/>
                    <a:p>
                      <a:r>
                        <a:rPr lang="tr-TR" dirty="0" smtClean="0"/>
                        <a:t>Askeri kurumlar</a:t>
                      </a:r>
                      <a:endParaRPr lang="tr-TR" dirty="0"/>
                    </a:p>
                  </a:txBody>
                  <a:tcPr/>
                </a:tc>
                <a:tc>
                  <a:txBody>
                    <a:bodyPr/>
                    <a:lstStyle/>
                    <a:p>
                      <a:r>
                        <a:rPr lang="tr-TR" dirty="0" smtClean="0"/>
                        <a:t>www.tsk.mil.tr</a:t>
                      </a:r>
                      <a:endParaRPr lang="tr-TR" dirty="0"/>
                    </a:p>
                  </a:txBody>
                  <a:tcPr/>
                </a:tc>
                <a:extLst>
                  <a:ext uri="{0D108BD9-81ED-4DB2-BD59-A6C34878D82A}">
                    <a16:rowId xmlns:a16="http://schemas.microsoft.com/office/drawing/2014/main" val="1474431268"/>
                  </a:ext>
                </a:extLst>
              </a:tr>
            </a:tbl>
          </a:graphicData>
        </a:graphic>
      </p:graphicFrame>
    </p:spTree>
    <p:extLst>
      <p:ext uri="{BB962C8B-B14F-4D97-AF65-F5344CB8AC3E}">
        <p14:creationId xmlns:p14="http://schemas.microsoft.com/office/powerpoint/2010/main" val="3210478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325563"/>
          </a:xfrm>
        </p:spPr>
        <p:txBody>
          <a:bodyPr/>
          <a:lstStyle/>
          <a:p>
            <a:r>
              <a:rPr lang="tr-TR" b="1" dirty="0" err="1" smtClean="0"/>
              <a:t>Intrenet</a:t>
            </a:r>
            <a:r>
              <a:rPr lang="tr-TR" b="1" dirty="0" smtClean="0"/>
              <a:t> Ülke adları</a:t>
            </a:r>
            <a:endParaRPr lang="tr-TR" b="1" dirty="0"/>
          </a:p>
        </p:txBody>
      </p:sp>
      <p:pic>
        <p:nvPicPr>
          <p:cNvPr id="4" name="Resim 3"/>
          <p:cNvPicPr>
            <a:picLocks noChangeAspect="1"/>
          </p:cNvPicPr>
          <p:nvPr/>
        </p:nvPicPr>
        <p:blipFill>
          <a:blip r:embed="rId2"/>
          <a:stretch>
            <a:fillRect/>
          </a:stretch>
        </p:blipFill>
        <p:spPr>
          <a:xfrm>
            <a:off x="1214438" y="921742"/>
            <a:ext cx="9124518" cy="5862655"/>
          </a:xfrm>
          <a:prstGeom prst="rect">
            <a:avLst/>
          </a:prstGeom>
        </p:spPr>
      </p:pic>
    </p:spTree>
    <p:extLst>
      <p:ext uri="{BB962C8B-B14F-4D97-AF65-F5344CB8AC3E}">
        <p14:creationId xmlns:p14="http://schemas.microsoft.com/office/powerpoint/2010/main" val="2393191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Web tasarımı giriş </a:t>
            </a:r>
            <a:endParaRPr lang="tr-TR" b="1" dirty="0"/>
          </a:p>
        </p:txBody>
      </p:sp>
      <p:sp>
        <p:nvSpPr>
          <p:cNvPr id="3" name="İçerik Yer Tutucusu 2"/>
          <p:cNvSpPr>
            <a:spLocks noGrp="1"/>
          </p:cNvSpPr>
          <p:nvPr>
            <p:ph idx="1"/>
          </p:nvPr>
        </p:nvSpPr>
        <p:spPr/>
        <p:txBody>
          <a:bodyPr>
            <a:normAutofit/>
          </a:bodyPr>
          <a:lstStyle/>
          <a:p>
            <a:r>
              <a:rPr lang="tr-TR" sz="2400" dirty="0"/>
              <a:t>Bir web sayfası yapmak için tek gereken onu nasıl tasarlayacağımızı bilmektir</a:t>
            </a:r>
            <a:r>
              <a:rPr lang="tr-TR" sz="2400" dirty="0" smtClean="0"/>
              <a:t>. </a:t>
            </a:r>
            <a:r>
              <a:rPr lang="tr-TR" sz="2400" dirty="0"/>
              <a:t>K</a:t>
            </a:r>
            <a:r>
              <a:rPr lang="tr-TR" sz="2400" dirty="0" smtClean="0"/>
              <a:t>od </a:t>
            </a:r>
            <a:r>
              <a:rPr lang="tr-TR" sz="2400" dirty="0"/>
              <a:t>kullanmadan </a:t>
            </a:r>
            <a:r>
              <a:rPr lang="tr-TR" sz="2400" dirty="0" smtClean="0"/>
              <a:t>yapılacaksa </a:t>
            </a:r>
            <a:r>
              <a:rPr lang="tr-TR" sz="2400" dirty="0" err="1">
                <a:effectLst>
                  <a:outerShdw blurRad="38100" dist="38100" dir="2700000" algn="tl">
                    <a:srgbClr val="000000">
                      <a:alpha val="43137"/>
                    </a:srgbClr>
                  </a:outerShdw>
                </a:effectLst>
              </a:rPr>
              <a:t>Frontpage</a:t>
            </a:r>
            <a:r>
              <a:rPr lang="tr-TR" sz="2400" dirty="0">
                <a:effectLst>
                  <a:outerShdw blurRad="38100" dist="38100" dir="2700000" algn="tl">
                    <a:srgbClr val="000000">
                      <a:alpha val="43137"/>
                    </a:srgbClr>
                  </a:outerShdw>
                </a:effectLst>
              </a:rPr>
              <a:t>, </a:t>
            </a:r>
            <a:r>
              <a:rPr lang="tr-TR" sz="2400" dirty="0" err="1">
                <a:effectLst>
                  <a:outerShdw blurRad="38100" dist="38100" dir="2700000" algn="tl">
                    <a:srgbClr val="000000">
                      <a:alpha val="43137"/>
                    </a:srgbClr>
                  </a:outerShdw>
                </a:effectLst>
              </a:rPr>
              <a:t>Dreamweaver</a:t>
            </a:r>
            <a:r>
              <a:rPr lang="tr-TR" sz="2400" dirty="0">
                <a:effectLst>
                  <a:outerShdw blurRad="38100" dist="38100" dir="2700000" algn="tl">
                    <a:srgbClr val="000000">
                      <a:alpha val="43137"/>
                    </a:srgbClr>
                  </a:outerShdw>
                </a:effectLst>
              </a:rPr>
              <a:t> </a:t>
            </a:r>
            <a:r>
              <a:rPr lang="tr-TR" sz="2400" dirty="0" err="1">
                <a:effectLst>
                  <a:outerShdw blurRad="38100" dist="38100" dir="2700000" algn="tl">
                    <a:srgbClr val="000000">
                      <a:alpha val="43137"/>
                    </a:srgbClr>
                  </a:outerShdw>
                </a:effectLst>
              </a:rPr>
              <a:t>vs</a:t>
            </a:r>
            <a:r>
              <a:rPr lang="tr-TR" sz="2400" dirty="0"/>
              <a:t> </a:t>
            </a:r>
            <a:r>
              <a:rPr lang="tr-TR" sz="2400" dirty="0" smtClean="0"/>
              <a:t>gibi programlar kullanılır.</a:t>
            </a:r>
          </a:p>
          <a:p>
            <a:r>
              <a:rPr lang="tr-TR" sz="2400" dirty="0"/>
              <a:t>K</a:t>
            </a:r>
            <a:r>
              <a:rPr lang="tr-TR" sz="2400" dirty="0" smtClean="0"/>
              <a:t>odlarla yapılacaksa </a:t>
            </a:r>
            <a:r>
              <a:rPr lang="tr-TR" sz="2400" dirty="0"/>
              <a:t>tek gereken herhangi bir metin </a:t>
            </a:r>
            <a:r>
              <a:rPr lang="tr-TR" sz="2400" dirty="0" smtClean="0"/>
              <a:t>editörü (</a:t>
            </a:r>
            <a:r>
              <a:rPr lang="tr-TR" sz="2400" dirty="0"/>
              <a:t>Metin editörü olarak Windows ta </a:t>
            </a:r>
            <a:r>
              <a:rPr lang="tr-TR" sz="2400" dirty="0" err="1">
                <a:solidFill>
                  <a:srgbClr val="C00000"/>
                </a:solidFill>
              </a:rPr>
              <a:t>NOTEPAD</a:t>
            </a:r>
            <a:r>
              <a:rPr lang="tr-TR" sz="2400" dirty="0" err="1"/>
              <a:t>’i</a:t>
            </a:r>
            <a:r>
              <a:rPr lang="tr-TR" sz="2400" dirty="0"/>
              <a:t> </a:t>
            </a:r>
            <a:r>
              <a:rPr lang="tr-TR" sz="2400" dirty="0" smtClean="0"/>
              <a:t>kullanabilirsiniz</a:t>
            </a:r>
            <a:r>
              <a:rPr lang="tr-TR" sz="2400" dirty="0"/>
              <a:t>) </a:t>
            </a:r>
            <a:r>
              <a:rPr lang="tr-TR" sz="2400" dirty="0" smtClean="0"/>
              <a:t>.</a:t>
            </a:r>
            <a:endParaRPr lang="tr-TR" sz="2400" dirty="0"/>
          </a:p>
        </p:txBody>
      </p:sp>
    </p:spTree>
    <p:extLst>
      <p:ext uri="{BB962C8B-B14F-4D97-AF65-F5344CB8AC3E}">
        <p14:creationId xmlns:p14="http://schemas.microsoft.com/office/powerpoint/2010/main" val="2218495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81997"/>
            <a:ext cx="10515600" cy="892175"/>
          </a:xfrm>
        </p:spPr>
        <p:txBody>
          <a:bodyPr>
            <a:normAutofit fontScale="90000"/>
          </a:bodyPr>
          <a:lstStyle/>
          <a:p>
            <a:r>
              <a:rPr lang="tr-TR" b="1" dirty="0" smtClean="0"/>
              <a:t/>
            </a:r>
            <a:br>
              <a:rPr lang="tr-TR" b="1" dirty="0" smtClean="0"/>
            </a:br>
            <a:r>
              <a:rPr lang="tr-TR" b="1" dirty="0"/>
              <a:t/>
            </a:r>
            <a:br>
              <a:rPr lang="tr-TR" b="1" dirty="0"/>
            </a:br>
            <a:r>
              <a:rPr lang="tr-TR" b="1" dirty="0" smtClean="0"/>
              <a:t/>
            </a:r>
            <a:br>
              <a:rPr lang="tr-TR" b="1" dirty="0" smtClean="0"/>
            </a:br>
            <a:r>
              <a:rPr lang="tr-TR" b="1" dirty="0" smtClean="0"/>
              <a:t>Web tasarımı-HTML (</a:t>
            </a:r>
            <a:r>
              <a:rPr lang="tr-TR" b="1" dirty="0" err="1"/>
              <a:t>Hyper</a:t>
            </a:r>
            <a:r>
              <a:rPr lang="tr-TR" b="1" dirty="0"/>
              <a:t> </a:t>
            </a:r>
            <a:r>
              <a:rPr lang="tr-TR" b="1" dirty="0" err="1"/>
              <a:t>Text</a:t>
            </a:r>
            <a:r>
              <a:rPr lang="tr-TR" b="1" dirty="0"/>
              <a:t> </a:t>
            </a:r>
            <a:r>
              <a:rPr lang="tr-TR" b="1" dirty="0" err="1"/>
              <a:t>Markup</a:t>
            </a:r>
            <a:r>
              <a:rPr lang="tr-TR" b="1" dirty="0"/>
              <a:t> Language</a:t>
            </a:r>
            <a:r>
              <a:rPr lang="tr-TR" b="1" dirty="0" smtClean="0"/>
              <a:t>)</a:t>
            </a:r>
            <a:br>
              <a:rPr lang="tr-TR" b="1" dirty="0" smtClean="0"/>
            </a:br>
            <a:r>
              <a:rPr lang="tr-TR" b="1" dirty="0"/>
              <a:t/>
            </a:r>
            <a:br>
              <a:rPr lang="tr-TR" b="1" dirty="0"/>
            </a:br>
            <a:r>
              <a:rPr lang="tr-TR" b="1" dirty="0" smtClean="0"/>
              <a:t/>
            </a:r>
            <a:br>
              <a:rPr lang="tr-TR" b="1" dirty="0" smtClean="0"/>
            </a:br>
            <a:endParaRPr lang="tr-TR" b="1" dirty="0"/>
          </a:p>
        </p:txBody>
      </p:sp>
      <p:sp>
        <p:nvSpPr>
          <p:cNvPr id="3" name="İçerik Yer Tutucusu 2"/>
          <p:cNvSpPr>
            <a:spLocks noGrp="1"/>
          </p:cNvSpPr>
          <p:nvPr>
            <p:ph idx="1"/>
          </p:nvPr>
        </p:nvSpPr>
        <p:spPr>
          <a:xfrm>
            <a:off x="838200" y="1371600"/>
            <a:ext cx="10515600" cy="5185064"/>
          </a:xfrm>
        </p:spPr>
        <p:txBody>
          <a:bodyPr>
            <a:noAutofit/>
          </a:bodyPr>
          <a:lstStyle/>
          <a:p>
            <a:r>
              <a:rPr lang="tr-TR" sz="2400" dirty="0"/>
              <a:t>Bu temel yapıyı kavradıktan sonra basit bir sayfa yapabiliriz</a:t>
            </a:r>
            <a:r>
              <a:rPr lang="tr-TR" sz="2400" dirty="0" smtClean="0"/>
              <a:t>.</a:t>
            </a:r>
          </a:p>
          <a:p>
            <a:pPr marL="0" indent="0">
              <a:buNone/>
            </a:pPr>
            <a:r>
              <a:rPr lang="tr-TR" sz="2000" b="1" dirty="0" smtClean="0">
                <a:solidFill>
                  <a:srgbClr val="C00000"/>
                </a:solidFill>
              </a:rPr>
              <a:t>&lt;</a:t>
            </a:r>
            <a:r>
              <a:rPr lang="tr-TR" sz="2000" b="1" dirty="0">
                <a:solidFill>
                  <a:srgbClr val="C00000"/>
                </a:solidFill>
              </a:rPr>
              <a:t>html</a:t>
            </a:r>
            <a:r>
              <a:rPr lang="tr-TR" sz="2000" b="1" dirty="0" smtClean="0">
                <a:solidFill>
                  <a:srgbClr val="C00000"/>
                </a:solidFill>
              </a:rPr>
              <a:t>&gt;</a:t>
            </a:r>
          </a:p>
          <a:p>
            <a:pPr marL="0" indent="0">
              <a:buNone/>
            </a:pPr>
            <a:r>
              <a:rPr lang="tr-TR" sz="2000" b="1" dirty="0" smtClean="0">
                <a:solidFill>
                  <a:srgbClr val="C00000"/>
                </a:solidFill>
              </a:rPr>
              <a:t>&lt;</a:t>
            </a:r>
            <a:r>
              <a:rPr lang="tr-TR" sz="2000" b="1" dirty="0" err="1">
                <a:solidFill>
                  <a:srgbClr val="C00000"/>
                </a:solidFill>
              </a:rPr>
              <a:t>head</a:t>
            </a:r>
            <a:r>
              <a:rPr lang="tr-TR" sz="2000" b="1" dirty="0" smtClean="0">
                <a:solidFill>
                  <a:srgbClr val="C00000"/>
                </a:solidFill>
              </a:rPr>
              <a:t>&gt;</a:t>
            </a:r>
          </a:p>
          <a:p>
            <a:pPr marL="0" indent="0">
              <a:buNone/>
            </a:pPr>
            <a:r>
              <a:rPr lang="tr-TR" sz="2000" b="1" dirty="0" smtClean="0">
                <a:solidFill>
                  <a:srgbClr val="C00000"/>
                </a:solidFill>
              </a:rPr>
              <a:t>&lt;</a:t>
            </a:r>
            <a:r>
              <a:rPr lang="tr-TR" sz="2000" b="1" dirty="0" err="1">
                <a:solidFill>
                  <a:srgbClr val="C00000"/>
                </a:solidFill>
              </a:rPr>
              <a:t>title</a:t>
            </a:r>
            <a:r>
              <a:rPr lang="tr-TR" sz="2000" b="1" dirty="0">
                <a:solidFill>
                  <a:srgbClr val="C00000"/>
                </a:solidFill>
              </a:rPr>
              <a:t>&gt;Deneme Sayfası&lt;/</a:t>
            </a:r>
            <a:r>
              <a:rPr lang="tr-TR" sz="2000" b="1" dirty="0" err="1">
                <a:solidFill>
                  <a:srgbClr val="C00000"/>
                </a:solidFill>
              </a:rPr>
              <a:t>title</a:t>
            </a:r>
            <a:r>
              <a:rPr lang="tr-TR" sz="2000" b="1" dirty="0" smtClean="0">
                <a:solidFill>
                  <a:srgbClr val="C00000"/>
                </a:solidFill>
              </a:rPr>
              <a:t>&gt;</a:t>
            </a:r>
          </a:p>
          <a:p>
            <a:pPr marL="0" indent="0">
              <a:buNone/>
            </a:pPr>
            <a:r>
              <a:rPr lang="tr-TR" sz="2000" b="1" dirty="0" smtClean="0">
                <a:solidFill>
                  <a:srgbClr val="C00000"/>
                </a:solidFill>
              </a:rPr>
              <a:t>&lt;/</a:t>
            </a:r>
            <a:r>
              <a:rPr lang="tr-TR" sz="2000" b="1" dirty="0" err="1">
                <a:solidFill>
                  <a:srgbClr val="C00000"/>
                </a:solidFill>
              </a:rPr>
              <a:t>head</a:t>
            </a:r>
            <a:r>
              <a:rPr lang="tr-TR" sz="2000" b="1" dirty="0" smtClean="0">
                <a:solidFill>
                  <a:srgbClr val="C00000"/>
                </a:solidFill>
              </a:rPr>
              <a:t>&gt;</a:t>
            </a:r>
          </a:p>
          <a:p>
            <a:pPr marL="0" indent="0">
              <a:buNone/>
            </a:pPr>
            <a:r>
              <a:rPr lang="tr-TR" sz="2000" b="1" dirty="0" smtClean="0">
                <a:solidFill>
                  <a:srgbClr val="C00000"/>
                </a:solidFill>
              </a:rPr>
              <a:t>&lt;body&gt;</a:t>
            </a:r>
          </a:p>
          <a:p>
            <a:pPr marL="0" indent="0">
              <a:buNone/>
            </a:pPr>
            <a:r>
              <a:rPr lang="tr-TR" sz="2000" b="1" dirty="0" smtClean="0">
                <a:solidFill>
                  <a:srgbClr val="C00000"/>
                </a:solidFill>
              </a:rPr>
              <a:t>Bu </a:t>
            </a:r>
            <a:r>
              <a:rPr lang="tr-TR" sz="2000" b="1" dirty="0">
                <a:solidFill>
                  <a:srgbClr val="C00000"/>
                </a:solidFill>
              </a:rPr>
              <a:t>bir deneme </a:t>
            </a:r>
            <a:r>
              <a:rPr lang="tr-TR" sz="2000" b="1" dirty="0" smtClean="0">
                <a:solidFill>
                  <a:srgbClr val="C00000"/>
                </a:solidFill>
              </a:rPr>
              <a:t>sayfasıdır</a:t>
            </a:r>
          </a:p>
          <a:p>
            <a:pPr marL="0" indent="0">
              <a:buNone/>
            </a:pPr>
            <a:r>
              <a:rPr lang="tr-TR" sz="2000" b="1" dirty="0" smtClean="0">
                <a:solidFill>
                  <a:srgbClr val="C00000"/>
                </a:solidFill>
              </a:rPr>
              <a:t>&lt;/</a:t>
            </a:r>
            <a:r>
              <a:rPr lang="tr-TR" sz="2000" b="1" dirty="0">
                <a:solidFill>
                  <a:srgbClr val="C00000"/>
                </a:solidFill>
              </a:rPr>
              <a:t>body</a:t>
            </a:r>
            <a:r>
              <a:rPr lang="tr-TR" sz="2000" b="1" dirty="0" smtClean="0">
                <a:solidFill>
                  <a:srgbClr val="C00000"/>
                </a:solidFill>
              </a:rPr>
              <a:t>&gt;</a:t>
            </a:r>
          </a:p>
          <a:p>
            <a:pPr marL="0" indent="0">
              <a:buNone/>
            </a:pPr>
            <a:r>
              <a:rPr lang="tr-TR" sz="2000" b="1" dirty="0" smtClean="0">
                <a:solidFill>
                  <a:srgbClr val="C00000"/>
                </a:solidFill>
              </a:rPr>
              <a:t>&lt;/</a:t>
            </a:r>
            <a:r>
              <a:rPr lang="tr-TR" sz="2000" b="1" dirty="0">
                <a:solidFill>
                  <a:srgbClr val="C00000"/>
                </a:solidFill>
              </a:rPr>
              <a:t>html</a:t>
            </a:r>
            <a:r>
              <a:rPr lang="tr-TR" sz="2000" b="1" dirty="0" smtClean="0">
                <a:solidFill>
                  <a:srgbClr val="C00000"/>
                </a:solidFill>
              </a:rPr>
              <a:t>&gt;</a:t>
            </a:r>
          </a:p>
          <a:p>
            <a:r>
              <a:rPr lang="tr-TR" sz="2400" dirty="0" smtClean="0"/>
              <a:t>Yukarıda gördüğünüz </a:t>
            </a:r>
            <a:r>
              <a:rPr lang="tr-TR" sz="2400" dirty="0"/>
              <a:t>kodları metin editörüne yazıp </a:t>
            </a:r>
            <a:r>
              <a:rPr lang="tr-TR" sz="2400" b="1" dirty="0">
                <a:effectLst>
                  <a:outerShdw blurRad="38100" dist="38100" dir="2700000" algn="tl">
                    <a:srgbClr val="000000">
                      <a:alpha val="43137"/>
                    </a:srgbClr>
                  </a:outerShdw>
                </a:effectLst>
              </a:rPr>
              <a:t>deneme.html</a:t>
            </a:r>
            <a:r>
              <a:rPr lang="tr-TR" sz="2400" dirty="0"/>
              <a:t> adıyla kaydedersek ve bu </a:t>
            </a:r>
            <a:r>
              <a:rPr lang="tr-TR" sz="2400" b="1" dirty="0">
                <a:effectLst>
                  <a:outerShdw blurRad="38100" dist="38100" dir="2700000" algn="tl">
                    <a:srgbClr val="000000">
                      <a:alpha val="43137"/>
                    </a:srgbClr>
                  </a:outerShdw>
                </a:effectLst>
              </a:rPr>
              <a:t>deneme.html</a:t>
            </a:r>
            <a:r>
              <a:rPr lang="tr-TR" sz="2400" dirty="0"/>
              <a:t> dosyasını çalıştırırsak </a:t>
            </a:r>
            <a:r>
              <a:rPr lang="tr-TR" sz="2400" dirty="0" smtClean="0"/>
              <a:t>ekrana </a:t>
            </a:r>
            <a:r>
              <a:rPr lang="tr-TR" sz="2400" dirty="0" smtClean="0"/>
              <a:t>yazılı </a:t>
            </a:r>
            <a:r>
              <a:rPr lang="tr-TR" sz="2400" dirty="0"/>
              <a:t>bir sayfa gelecektir.</a:t>
            </a:r>
            <a:r>
              <a:rPr lang="tr-TR" dirty="0" smtClean="0"/>
              <a:t/>
            </a:r>
            <a:br>
              <a:rPr lang="tr-TR" dirty="0" smtClean="0"/>
            </a:br>
            <a:endParaRPr lang="tr-TR" dirty="0"/>
          </a:p>
        </p:txBody>
      </p:sp>
    </p:spTree>
    <p:extLst>
      <p:ext uri="{BB962C8B-B14F-4D97-AF65-F5344CB8AC3E}">
        <p14:creationId xmlns:p14="http://schemas.microsoft.com/office/powerpoint/2010/main" val="4176925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Web tasarımı-HTML</a:t>
            </a:r>
            <a:endParaRPr lang="tr-TR" dirty="0"/>
          </a:p>
        </p:txBody>
      </p:sp>
      <p:sp>
        <p:nvSpPr>
          <p:cNvPr id="3" name="İçerik Yer Tutucusu 2"/>
          <p:cNvSpPr>
            <a:spLocks noGrp="1"/>
          </p:cNvSpPr>
          <p:nvPr>
            <p:ph idx="1"/>
          </p:nvPr>
        </p:nvSpPr>
        <p:spPr/>
        <p:txBody>
          <a:bodyPr/>
          <a:lstStyle/>
          <a:p>
            <a:pPr fontAlgn="base"/>
            <a:r>
              <a:rPr lang="tr-TR" b="1" dirty="0"/>
              <a:t>&lt;html&gt;:</a:t>
            </a:r>
            <a:r>
              <a:rPr lang="tr-TR" dirty="0"/>
              <a:t> Kök etiket olarak da bilinen bu temel kullanımda tüm HTML kodları, bu iki etiket arasında tanımlanmak zorundadır</a:t>
            </a:r>
            <a:r>
              <a:rPr lang="tr-TR" dirty="0" smtClean="0"/>
              <a:t>.</a:t>
            </a:r>
          </a:p>
          <a:p>
            <a:pPr fontAlgn="base"/>
            <a:r>
              <a:rPr lang="tr-TR" b="1" dirty="0"/>
              <a:t>&lt;</a:t>
            </a:r>
            <a:r>
              <a:rPr lang="tr-TR" b="1" dirty="0" err="1"/>
              <a:t>head</a:t>
            </a:r>
            <a:r>
              <a:rPr lang="tr-TR" b="1" dirty="0"/>
              <a:t>&gt;:</a:t>
            </a:r>
            <a:r>
              <a:rPr lang="tr-TR" dirty="0"/>
              <a:t> Web sayfasının dili, başlığı ve diğer düzenlemelerinin yer aldığı etikettir</a:t>
            </a:r>
            <a:r>
              <a:rPr lang="tr-TR" dirty="0" smtClean="0"/>
              <a:t>.</a:t>
            </a:r>
            <a:endParaRPr lang="tr-TR" dirty="0"/>
          </a:p>
          <a:p>
            <a:pPr fontAlgn="base"/>
            <a:r>
              <a:rPr lang="tr-TR" b="1" dirty="0"/>
              <a:t>&lt;body&gt;:</a:t>
            </a:r>
            <a:r>
              <a:rPr lang="tr-TR" dirty="0"/>
              <a:t> Görünebilir tüm HTML kod parçalarının eklendiği etiket alanıdır.</a:t>
            </a:r>
          </a:p>
          <a:p>
            <a:pPr fontAlgn="base"/>
            <a:r>
              <a:rPr lang="tr-TR" b="1" dirty="0" smtClean="0"/>
              <a:t>&lt;</a:t>
            </a:r>
            <a:r>
              <a:rPr lang="tr-TR" b="1" dirty="0" err="1"/>
              <a:t>title</a:t>
            </a:r>
            <a:r>
              <a:rPr lang="tr-TR" b="1" dirty="0"/>
              <a:t>&gt;:</a:t>
            </a:r>
            <a:r>
              <a:rPr lang="tr-TR" dirty="0"/>
              <a:t> Web sitesinin başlık alanını tanımlamak için kullanılır. &lt;</a:t>
            </a:r>
            <a:r>
              <a:rPr lang="tr-TR" dirty="0" err="1"/>
              <a:t>title</a:t>
            </a:r>
            <a:r>
              <a:rPr lang="tr-TR" dirty="0"/>
              <a:t>&gt; etiketi, &lt;</a:t>
            </a:r>
            <a:r>
              <a:rPr lang="tr-TR" dirty="0" err="1"/>
              <a:t>head</a:t>
            </a:r>
            <a:r>
              <a:rPr lang="tr-TR" dirty="0"/>
              <a:t>&gt; etiketleri arasında olmak zorundadır.</a:t>
            </a:r>
          </a:p>
          <a:p>
            <a:endParaRPr lang="tr-TR" dirty="0"/>
          </a:p>
        </p:txBody>
      </p:sp>
    </p:spTree>
    <p:extLst>
      <p:ext uri="{BB962C8B-B14F-4D97-AF65-F5344CB8AC3E}">
        <p14:creationId xmlns:p14="http://schemas.microsoft.com/office/powerpoint/2010/main" val="1094619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Web sitesi nedir?</a:t>
            </a:r>
            <a:endParaRPr lang="tr-TR" b="1" dirty="0"/>
          </a:p>
        </p:txBody>
      </p:sp>
      <p:sp>
        <p:nvSpPr>
          <p:cNvPr id="5" name="Text Placeholder 20">
            <a:extLst>
              <a:ext uri="{FF2B5EF4-FFF2-40B4-BE49-F238E27FC236}">
                <a16:creationId xmlns:a16="http://schemas.microsoft.com/office/drawing/2014/main" id="{AE6AE7FB-4892-5B4E-A7DB-B0F56C1C98F7}"/>
              </a:ext>
            </a:extLst>
          </p:cNvPr>
          <p:cNvSpPr txBox="1">
            <a:spLocks/>
          </p:cNvSpPr>
          <p:nvPr/>
        </p:nvSpPr>
        <p:spPr>
          <a:xfrm>
            <a:off x="1215527" y="1690688"/>
            <a:ext cx="4008437" cy="602887"/>
          </a:xfrm>
          <a:prstGeom prst="rect">
            <a:avLst/>
          </a:prstGeom>
        </p:spPr>
        <p:txBody>
          <a:bodyPr vert="horz" lIns="91440" tIns="45720" rIns="91440" bIns="45720" rtlCol="0" anchor="t"/>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rgbClr val="C00000"/>
                </a:solidFill>
              </a:rPr>
              <a:t>HTTP &amp; HTTPS?</a:t>
            </a:r>
            <a:endParaRPr lang="en-US" sz="2000" b="1" dirty="0">
              <a:solidFill>
                <a:srgbClr val="C00000"/>
              </a:solidFill>
            </a:endParaRPr>
          </a:p>
        </p:txBody>
      </p:sp>
      <p:sp>
        <p:nvSpPr>
          <p:cNvPr id="6" name="Text Placeholder 10">
            <a:extLst>
              <a:ext uri="{FF2B5EF4-FFF2-40B4-BE49-F238E27FC236}">
                <a16:creationId xmlns:a16="http://schemas.microsoft.com/office/drawing/2014/main" id="{2DDA8123-7ECD-2A44-A629-7F2DB0D01D34}"/>
              </a:ext>
            </a:extLst>
          </p:cNvPr>
          <p:cNvSpPr txBox="1">
            <a:spLocks/>
          </p:cNvSpPr>
          <p:nvPr/>
        </p:nvSpPr>
        <p:spPr>
          <a:xfrm>
            <a:off x="1215527" y="2175358"/>
            <a:ext cx="4008437" cy="4360524"/>
          </a:xfrm>
          <a:prstGeom prst="rect">
            <a:avLst/>
          </a:prstGeom>
        </p:spPr>
        <p:txBody>
          <a:bodyPr vert="horz" lIns="91440" tIns="45720" rIns="91440" bIns="45720" rtlCol="0" anchor="ctr">
            <a:noAutofit/>
          </a:bodyP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tr-TR" sz="2400" dirty="0" smtClean="0">
                <a:solidFill>
                  <a:schemeClr val="tx1"/>
                </a:solidFill>
              </a:rPr>
              <a:t>Web sitesi, web üzerindeki sayfalar; metin, görsel, video ve animasyon şeklinde ziyaretçisine bilgi aktaran veya hizmet sunan sayfaların tümünü kapsayan bir doküman topluluğudur. Ziyaretçiler bir web sitesine, HTTP veya HTTPS protokollerinde aşağıdaki bileşenlerden oluşan benzersiz bir adresi kullanarak erişirler.</a:t>
            </a:r>
            <a:endParaRPr lang="tr-TR" sz="2400" dirty="0">
              <a:solidFill>
                <a:schemeClr val="tx1"/>
              </a:solidFill>
            </a:endParaRPr>
          </a:p>
        </p:txBody>
      </p:sp>
      <p:pic>
        <p:nvPicPr>
          <p:cNvPr id="7" name="Picture Placeholder 4">
            <a:extLst>
              <a:ext uri="{FF2B5EF4-FFF2-40B4-BE49-F238E27FC236}">
                <a16:creationId xmlns:a16="http://schemas.microsoft.com/office/drawing/2014/main" id="{F1AF67EB-A440-4F40-861A-A266D594A0BE}"/>
              </a:ext>
            </a:extLst>
          </p:cNvPr>
          <p:cNvPicPr>
            <a:picLocks noChangeAspect="1"/>
          </p:cNvPicPr>
          <p:nvPr/>
        </p:nvPicPr>
        <p:blipFill rotWithShape="1">
          <a:blip r:embed="rId3"/>
          <a:srcRect t="20034" r="13928" b="16901"/>
          <a:stretch/>
        </p:blipFill>
        <p:spPr>
          <a:xfrm>
            <a:off x="5951984" y="1361"/>
            <a:ext cx="6240016" cy="6858000"/>
          </a:xfrm>
          <a:prstGeom prst="rect">
            <a:avLst/>
          </a:prstGeom>
        </p:spPr>
      </p:pic>
    </p:spTree>
    <p:extLst>
      <p:ext uri="{BB962C8B-B14F-4D97-AF65-F5344CB8AC3E}">
        <p14:creationId xmlns:p14="http://schemas.microsoft.com/office/powerpoint/2010/main" val="3395758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Web sitesi nedir?</a:t>
            </a:r>
            <a:endParaRPr lang="tr-TR" b="1" dirty="0"/>
          </a:p>
        </p:txBody>
      </p:sp>
      <p:sp>
        <p:nvSpPr>
          <p:cNvPr id="3" name="İçerik Yer Tutucusu 2"/>
          <p:cNvSpPr>
            <a:spLocks noGrp="1"/>
          </p:cNvSpPr>
          <p:nvPr>
            <p:ph idx="1"/>
          </p:nvPr>
        </p:nvSpPr>
        <p:spPr/>
        <p:txBody>
          <a:bodyPr/>
          <a:lstStyle/>
          <a:p>
            <a:r>
              <a:rPr lang="tr-TR" b="1" dirty="0" err="1"/>
              <a:t>Hypertext</a:t>
            </a:r>
            <a:r>
              <a:rPr lang="tr-TR" b="1" dirty="0"/>
              <a:t> Transfer Protocol </a:t>
            </a:r>
            <a:r>
              <a:rPr lang="tr-TR" b="1" dirty="0" err="1"/>
              <a:t>Secure</a:t>
            </a:r>
            <a:r>
              <a:rPr lang="tr-TR" b="1" dirty="0"/>
              <a:t>:</a:t>
            </a:r>
            <a:r>
              <a:rPr lang="tr-TR" dirty="0"/>
              <a:t> Güvenli </a:t>
            </a:r>
            <a:r>
              <a:rPr lang="tr-TR" dirty="0" err="1"/>
              <a:t>hiper</a:t>
            </a:r>
            <a:r>
              <a:rPr lang="tr-TR" dirty="0"/>
              <a:t> metin aktarım iletişim protokolü, , </a:t>
            </a:r>
            <a:r>
              <a:rPr lang="tr-TR" dirty="0" err="1"/>
              <a:t>HTTPS'te</a:t>
            </a:r>
            <a:r>
              <a:rPr lang="tr-TR" dirty="0"/>
              <a:t>, iletişim protokolü Taşıma Katmanı Güvenliği (TLS) veya Güvenli Soket Katmanı (SSL) ile şifrelenir. </a:t>
            </a:r>
          </a:p>
          <a:p>
            <a:endParaRPr lang="tr-TR" dirty="0"/>
          </a:p>
        </p:txBody>
      </p:sp>
    </p:spTree>
    <p:extLst>
      <p:ext uri="{BB962C8B-B14F-4D97-AF65-F5344CB8AC3E}">
        <p14:creationId xmlns:p14="http://schemas.microsoft.com/office/powerpoint/2010/main" val="350823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7618"/>
          </a:xfrm>
        </p:spPr>
        <p:txBody>
          <a:bodyPr/>
          <a:lstStyle/>
          <a:p>
            <a:r>
              <a:rPr lang="tr-TR" b="1" dirty="0" smtClean="0"/>
              <a:t>Haftanın konuları</a:t>
            </a:r>
            <a:endParaRPr lang="tr-TR" b="1" dirty="0"/>
          </a:p>
        </p:txBody>
      </p:sp>
      <p:sp>
        <p:nvSpPr>
          <p:cNvPr id="3" name="İçerik Yer Tutucusu 2"/>
          <p:cNvSpPr>
            <a:spLocks noGrp="1"/>
          </p:cNvSpPr>
          <p:nvPr>
            <p:ph idx="1"/>
          </p:nvPr>
        </p:nvSpPr>
        <p:spPr>
          <a:xfrm>
            <a:off x="838200" y="1262744"/>
            <a:ext cx="10515600" cy="5199016"/>
          </a:xfrm>
        </p:spPr>
        <p:txBody>
          <a:bodyPr>
            <a:normAutofit/>
          </a:bodyPr>
          <a:lstStyle/>
          <a:p>
            <a:r>
              <a:rPr lang="tr-TR" dirty="0" smtClean="0"/>
              <a:t>İnternetin Tanımı ve Tarihçesi</a:t>
            </a:r>
          </a:p>
          <a:p>
            <a:r>
              <a:rPr lang="tr-TR" dirty="0" smtClean="0"/>
              <a:t>İnternette Veri İletim ve Alım Yapısı </a:t>
            </a:r>
          </a:p>
          <a:p>
            <a:r>
              <a:rPr lang="tr-TR" dirty="0" smtClean="0"/>
              <a:t>İnternet Kavramları (www, istemci, sunucu vb.) </a:t>
            </a:r>
          </a:p>
          <a:p>
            <a:r>
              <a:rPr lang="tr-TR" dirty="0" smtClean="0"/>
              <a:t>İnternet Alan Adları ( Adres yapısı, domain adları vb.) </a:t>
            </a:r>
          </a:p>
          <a:p>
            <a:r>
              <a:rPr lang="tr-TR" dirty="0" smtClean="0"/>
              <a:t>Protokoller (HTTP, TCP/IP, FTP vb.)</a:t>
            </a:r>
          </a:p>
          <a:p>
            <a:r>
              <a:rPr lang="tr-TR" dirty="0" smtClean="0"/>
              <a:t>Web tasarımı giriş</a:t>
            </a:r>
          </a:p>
          <a:p>
            <a:r>
              <a:rPr lang="tr-TR" dirty="0" smtClean="0"/>
              <a:t>Web sitesi nedir?</a:t>
            </a:r>
          </a:p>
          <a:p>
            <a:r>
              <a:rPr lang="tr-TR" dirty="0" smtClean="0"/>
              <a:t>Web sitelerinin genel özellikleri</a:t>
            </a:r>
          </a:p>
          <a:p>
            <a:r>
              <a:rPr lang="tr-TR" dirty="0" smtClean="0"/>
              <a:t>Web sitesinde dikkat edilmesi gereken özellikler</a:t>
            </a:r>
          </a:p>
        </p:txBody>
      </p:sp>
    </p:spTree>
    <p:extLst>
      <p:ext uri="{BB962C8B-B14F-4D97-AF65-F5344CB8AC3E}">
        <p14:creationId xmlns:p14="http://schemas.microsoft.com/office/powerpoint/2010/main" val="3565369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Web sitelerinin genel özellikleri</a:t>
            </a:r>
            <a:br>
              <a:rPr lang="tr-TR" b="1" dirty="0" smtClean="0"/>
            </a:br>
            <a:endParaRPr lang="tr-TR" b="1" dirty="0"/>
          </a:p>
        </p:txBody>
      </p:sp>
      <p:sp>
        <p:nvSpPr>
          <p:cNvPr id="4" name="Text Placeholder 20">
            <a:extLst>
              <a:ext uri="{FF2B5EF4-FFF2-40B4-BE49-F238E27FC236}">
                <a16:creationId xmlns:a16="http://schemas.microsoft.com/office/drawing/2014/main" id="{AE6AE7FB-4892-5B4E-A7DB-B0F56C1C98F7}"/>
              </a:ext>
            </a:extLst>
          </p:cNvPr>
          <p:cNvSpPr txBox="1">
            <a:spLocks/>
          </p:cNvSpPr>
          <p:nvPr/>
        </p:nvSpPr>
        <p:spPr>
          <a:xfrm>
            <a:off x="1343472" y="1628800"/>
            <a:ext cx="4008437" cy="602887"/>
          </a:xfrm>
          <a:prstGeom prst="rect">
            <a:avLst/>
          </a:prstGeom>
        </p:spPr>
        <p:txBody>
          <a:bodyPr vert="horz" lIns="91440" tIns="45720" rIns="91440" bIns="45720" rtlCol="0" anchor="t"/>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tr-TR" sz="2000" b="1" dirty="0" smtClean="0">
                <a:solidFill>
                  <a:srgbClr val="C00000"/>
                </a:solidFill>
              </a:rPr>
              <a:t>Mobil Uyumluluk &amp; Dinamiklik?</a:t>
            </a:r>
            <a:endParaRPr lang="tr-TR" sz="2000" b="1" dirty="0">
              <a:solidFill>
                <a:srgbClr val="C00000"/>
              </a:solidFill>
            </a:endParaRPr>
          </a:p>
        </p:txBody>
      </p:sp>
      <p:sp>
        <p:nvSpPr>
          <p:cNvPr id="5" name="Text Placeholder 10">
            <a:extLst>
              <a:ext uri="{FF2B5EF4-FFF2-40B4-BE49-F238E27FC236}">
                <a16:creationId xmlns:a16="http://schemas.microsoft.com/office/drawing/2014/main" id="{2DDA8123-7ECD-2A44-A629-7F2DB0D01D34}"/>
              </a:ext>
            </a:extLst>
          </p:cNvPr>
          <p:cNvSpPr txBox="1">
            <a:spLocks/>
          </p:cNvSpPr>
          <p:nvPr/>
        </p:nvSpPr>
        <p:spPr>
          <a:xfrm>
            <a:off x="1343472" y="2597727"/>
            <a:ext cx="5544616" cy="3512127"/>
          </a:xfrm>
          <a:prstGeom prst="rect">
            <a:avLst/>
          </a:prstGeom>
        </p:spPr>
        <p:txBody>
          <a:bodyPr vert="horz" lIns="91440" tIns="45720" rIns="91440" bIns="45720" rtlCol="0" anchor="ctr">
            <a:noAutofit/>
          </a:bodyP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Wingdings" panose="05000000000000000000" pitchFamily="2" charset="2"/>
              <a:buChar char="§"/>
            </a:pPr>
            <a:r>
              <a:rPr lang="tr-TR" sz="2400" dirty="0" smtClean="0">
                <a:solidFill>
                  <a:schemeClr val="tx1"/>
                </a:solidFill>
              </a:rPr>
              <a:t>Genel olarak 3 Kısımdan oluşmaktadır. </a:t>
            </a:r>
            <a:br>
              <a:rPr lang="tr-TR" sz="2400" dirty="0" smtClean="0">
                <a:solidFill>
                  <a:schemeClr val="tx1"/>
                </a:solidFill>
              </a:rPr>
            </a:br>
            <a:r>
              <a:rPr lang="en-US" sz="2400" dirty="0" smtClean="0">
                <a:solidFill>
                  <a:schemeClr val="tx1"/>
                </a:solidFill>
              </a:rPr>
              <a:t>(Header – Body – Footer)</a:t>
            </a:r>
          </a:p>
          <a:p>
            <a:pPr marL="342900" indent="-342900" algn="l">
              <a:buFont typeface="Wingdings" panose="05000000000000000000" pitchFamily="2" charset="2"/>
              <a:buChar char="§"/>
            </a:pPr>
            <a:r>
              <a:rPr lang="tr-TR" sz="2400" dirty="0" smtClean="0">
                <a:solidFill>
                  <a:schemeClr val="tx1"/>
                </a:solidFill>
              </a:rPr>
              <a:t>Günümüz Web Siteleri Mobil Uyumludurlar.</a:t>
            </a:r>
          </a:p>
          <a:p>
            <a:pPr marL="342900" indent="-342900" algn="l">
              <a:buFont typeface="Wingdings" panose="05000000000000000000" pitchFamily="2" charset="2"/>
              <a:buChar char="§"/>
            </a:pPr>
            <a:r>
              <a:rPr lang="tr-TR" sz="2400" dirty="0" smtClean="0">
                <a:solidFill>
                  <a:schemeClr val="tx1"/>
                </a:solidFill>
              </a:rPr>
              <a:t>Dinamiktirler</a:t>
            </a:r>
          </a:p>
          <a:p>
            <a:pPr marL="342900" indent="-342900" algn="l">
              <a:buFont typeface="Wingdings" panose="05000000000000000000" pitchFamily="2" charset="2"/>
              <a:buChar char="§"/>
            </a:pPr>
            <a:r>
              <a:rPr lang="tr-TR" sz="2400" dirty="0" smtClean="0">
                <a:solidFill>
                  <a:schemeClr val="tx1"/>
                </a:solidFill>
              </a:rPr>
              <a:t>Gizlilik ve Çerez Politikası (Yeni Zorunluluk)</a:t>
            </a:r>
          </a:p>
          <a:p>
            <a:pPr marL="342900" indent="-342900" algn="l">
              <a:buFont typeface="Wingdings" panose="05000000000000000000" pitchFamily="2" charset="2"/>
              <a:buChar char="§"/>
            </a:pPr>
            <a:r>
              <a:rPr lang="tr-TR" sz="2400" dirty="0" smtClean="0">
                <a:solidFill>
                  <a:schemeClr val="tx1"/>
                </a:solidFill>
              </a:rPr>
              <a:t>Slayt, Sosyal Medya Butonları, İletişim Formları, İletişim için Harita gibi eklentiler bulundururlar…</a:t>
            </a:r>
            <a:endParaRPr lang="tr-TR" sz="2400" dirty="0">
              <a:solidFill>
                <a:schemeClr val="tx1"/>
              </a:solidFill>
            </a:endParaRPr>
          </a:p>
        </p:txBody>
      </p:sp>
      <p:pic>
        <p:nvPicPr>
          <p:cNvPr id="6" name="Picture 12">
            <a:extLst>
              <a:ext uri="{FF2B5EF4-FFF2-40B4-BE49-F238E27FC236}">
                <a16:creationId xmlns:a16="http://schemas.microsoft.com/office/drawing/2014/main" id="{AFF13144-F204-8241-BF87-73019D433AF4}"/>
              </a:ext>
            </a:extLst>
          </p:cNvPr>
          <p:cNvPicPr>
            <a:picLocks noChangeAspect="1"/>
          </p:cNvPicPr>
          <p:nvPr/>
        </p:nvPicPr>
        <p:blipFill>
          <a:blip r:embed="rId2"/>
          <a:stretch>
            <a:fillRect/>
          </a:stretch>
        </p:blipFill>
        <p:spPr>
          <a:xfrm>
            <a:off x="6744072" y="1556792"/>
            <a:ext cx="5152285" cy="4422378"/>
          </a:xfrm>
          <a:prstGeom prst="rect">
            <a:avLst/>
          </a:prstGeom>
        </p:spPr>
      </p:pic>
    </p:spTree>
    <p:extLst>
      <p:ext uri="{BB962C8B-B14F-4D97-AF65-F5344CB8AC3E}">
        <p14:creationId xmlns:p14="http://schemas.microsoft.com/office/powerpoint/2010/main" val="1851116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t>Web sitesinde dikkat edilmesi gereken özellikler</a:t>
            </a:r>
            <a:br>
              <a:rPr lang="tr-TR" b="1" dirty="0" smtClean="0"/>
            </a:br>
            <a:endParaRPr lang="tr-TR" b="1" dirty="0"/>
          </a:p>
        </p:txBody>
      </p:sp>
      <p:sp>
        <p:nvSpPr>
          <p:cNvPr id="5" name="Text Placeholder 11">
            <a:extLst>
              <a:ext uri="{FF2B5EF4-FFF2-40B4-BE49-F238E27FC236}">
                <a16:creationId xmlns:a16="http://schemas.microsoft.com/office/drawing/2014/main" id="{F82458FA-5D5F-6A41-B047-910858C1E142}"/>
              </a:ext>
            </a:extLst>
          </p:cNvPr>
          <p:cNvSpPr txBox="1">
            <a:spLocks/>
          </p:cNvSpPr>
          <p:nvPr/>
        </p:nvSpPr>
        <p:spPr>
          <a:xfrm>
            <a:off x="1165370" y="1690688"/>
            <a:ext cx="7448694" cy="31485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rgbClr val="C00000"/>
                </a:solidFill>
              </a:rPr>
              <a:t>HIZ, GÜVENLİK, GÜNCEL OLMASI</a:t>
            </a:r>
            <a:r>
              <a:rPr lang="tr-TR" sz="2000" b="1" dirty="0" smtClean="0">
                <a:solidFill>
                  <a:srgbClr val="C00000"/>
                </a:solidFill>
              </a:rPr>
              <a:t>, KULLANILABİLİRLİK, İŞLEVSELLİK</a:t>
            </a:r>
          </a:p>
          <a:p>
            <a:pPr algn="l"/>
            <a:r>
              <a:rPr lang="tr-TR" sz="2000" b="1" dirty="0" smtClean="0">
                <a:solidFill>
                  <a:srgbClr val="C00000"/>
                </a:solidFill>
              </a:rPr>
              <a:t> </a:t>
            </a:r>
            <a:endParaRPr lang="en-US" sz="2000" b="1" dirty="0">
              <a:solidFill>
                <a:srgbClr val="C00000"/>
              </a:solidFill>
            </a:endParaRPr>
          </a:p>
        </p:txBody>
      </p:sp>
      <p:sp>
        <p:nvSpPr>
          <p:cNvPr id="6" name="Text Placeholder 9">
            <a:extLst>
              <a:ext uri="{FF2B5EF4-FFF2-40B4-BE49-F238E27FC236}">
                <a16:creationId xmlns:a16="http://schemas.microsoft.com/office/drawing/2014/main" id="{76C3E0A7-1C3E-0A40-AC21-1EAD4086CBB7}"/>
              </a:ext>
            </a:extLst>
          </p:cNvPr>
          <p:cNvSpPr txBox="1">
            <a:spLocks/>
          </p:cNvSpPr>
          <p:nvPr/>
        </p:nvSpPr>
        <p:spPr>
          <a:xfrm>
            <a:off x="1165370" y="2520427"/>
            <a:ext cx="6552728" cy="3528391"/>
          </a:xfrm>
          <a:prstGeom prst="rect">
            <a:avLst/>
          </a:prstGeom>
        </p:spPr>
        <p:txBody>
          <a:bodyPr vert="horz" lIns="91440" tIns="45720" rIns="91440" bIns="45720" rtlCol="0" anchor="ctr">
            <a:noAutofit/>
          </a:bodyP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
            </a:pPr>
            <a:r>
              <a:rPr lang="tr-TR" sz="2400" dirty="0" smtClean="0">
                <a:solidFill>
                  <a:schemeClr val="tx1"/>
                </a:solidFill>
              </a:rPr>
              <a:t>Web siteleri genel olarak hızlı olmak zorundadır. Kullanıcılar web sitesinin açılması </a:t>
            </a:r>
            <a:r>
              <a:rPr lang="tr-TR" sz="2400" b="1" dirty="0" smtClean="0">
                <a:solidFill>
                  <a:schemeClr val="tx1"/>
                </a:solidFill>
              </a:rPr>
              <a:t>10 saniyeyi </a:t>
            </a:r>
            <a:r>
              <a:rPr lang="tr-TR" sz="2400" dirty="0" smtClean="0">
                <a:solidFill>
                  <a:schemeClr val="tx1"/>
                </a:solidFill>
              </a:rPr>
              <a:t>geçtiğinde, site açılmadan siteden çıkabilirler. (Performans – Yükleme Süresi)</a:t>
            </a:r>
            <a:endParaRPr lang="en-US" sz="2400" dirty="0" smtClean="0">
              <a:solidFill>
                <a:schemeClr val="tx1"/>
              </a:solidFill>
            </a:endParaRPr>
          </a:p>
          <a:p>
            <a:pPr marL="342900" indent="-342900" algn="just">
              <a:buFont typeface="Wingdings" panose="05000000000000000000" pitchFamily="2" charset="2"/>
              <a:buChar char="§"/>
            </a:pPr>
            <a:r>
              <a:rPr lang="tr-TR" sz="2400" dirty="0" smtClean="0">
                <a:solidFill>
                  <a:schemeClr val="tx1"/>
                </a:solidFill>
              </a:rPr>
              <a:t>Web siteleri </a:t>
            </a:r>
            <a:r>
              <a:rPr lang="tr-TR" sz="2400" b="1" dirty="0" smtClean="0">
                <a:solidFill>
                  <a:schemeClr val="tx1"/>
                </a:solidFill>
              </a:rPr>
              <a:t>Kod Standartları</a:t>
            </a:r>
            <a:r>
              <a:rPr lang="tr-TR" sz="2400" dirty="0" smtClean="0">
                <a:solidFill>
                  <a:schemeClr val="tx1"/>
                </a:solidFill>
              </a:rPr>
              <a:t>na uygun olmalı ve Güncel Teknolojiler kullanılmalıdır.</a:t>
            </a:r>
          </a:p>
          <a:p>
            <a:pPr marL="342900" indent="-342900" algn="just">
              <a:buFont typeface="Wingdings" panose="05000000000000000000" pitchFamily="2" charset="2"/>
              <a:buChar char="§"/>
            </a:pPr>
            <a:r>
              <a:rPr lang="tr-TR" sz="2400" dirty="0" smtClean="0">
                <a:solidFill>
                  <a:schemeClr val="tx1"/>
                </a:solidFill>
              </a:rPr>
              <a:t>Yapılan web sitelerinde zararlı içerikler bulunmamalıdır. Kullanılan eklentiler web sitesinde açık çıkmaması için güncel olmalıdır.…</a:t>
            </a:r>
          </a:p>
          <a:p>
            <a:pPr marL="342900" indent="-342900" algn="just">
              <a:buFont typeface="Wingdings" panose="05000000000000000000" pitchFamily="2" charset="2"/>
              <a:buChar char="§"/>
            </a:pPr>
            <a:r>
              <a:rPr lang="tr-TR" sz="2400" dirty="0" smtClean="0">
                <a:solidFill>
                  <a:schemeClr val="tx1"/>
                </a:solidFill>
              </a:rPr>
              <a:t>Popüler Tarayıcılar ile Uyumlu</a:t>
            </a:r>
            <a:endParaRPr lang="tr-TR" sz="2400" dirty="0">
              <a:solidFill>
                <a:schemeClr val="tx1"/>
              </a:solidFill>
            </a:endParaRPr>
          </a:p>
        </p:txBody>
      </p:sp>
      <p:pic>
        <p:nvPicPr>
          <p:cNvPr id="7" name="Picture 3">
            <a:extLst>
              <a:ext uri="{FF2B5EF4-FFF2-40B4-BE49-F238E27FC236}">
                <a16:creationId xmlns:a16="http://schemas.microsoft.com/office/drawing/2014/main" id="{6DDAD3E5-DFB6-5348-B3F0-2F235D3B00F2}"/>
              </a:ext>
            </a:extLst>
          </p:cNvPr>
          <p:cNvPicPr>
            <a:picLocks noChangeAspect="1"/>
          </p:cNvPicPr>
          <p:nvPr/>
        </p:nvPicPr>
        <p:blipFill>
          <a:blip r:embed="rId2"/>
          <a:stretch>
            <a:fillRect/>
          </a:stretch>
        </p:blipFill>
        <p:spPr>
          <a:xfrm>
            <a:off x="8400256" y="5420134"/>
            <a:ext cx="3240360" cy="745170"/>
          </a:xfrm>
          <a:prstGeom prst="rect">
            <a:avLst/>
          </a:prstGeom>
        </p:spPr>
      </p:pic>
      <p:pic>
        <p:nvPicPr>
          <p:cNvPr id="8" name="Picture 12">
            <a:extLst>
              <a:ext uri="{FF2B5EF4-FFF2-40B4-BE49-F238E27FC236}">
                <a16:creationId xmlns:a16="http://schemas.microsoft.com/office/drawing/2014/main" id="{2726375C-00A7-264B-A7AD-FEC615A13F88}"/>
              </a:ext>
            </a:extLst>
          </p:cNvPr>
          <p:cNvPicPr>
            <a:picLocks noChangeAspect="1"/>
          </p:cNvPicPr>
          <p:nvPr/>
        </p:nvPicPr>
        <p:blipFill>
          <a:blip r:embed="rId3"/>
          <a:stretch>
            <a:fillRect/>
          </a:stretch>
        </p:blipFill>
        <p:spPr>
          <a:xfrm>
            <a:off x="8472264" y="3697920"/>
            <a:ext cx="3096344" cy="1591630"/>
          </a:xfrm>
          <a:prstGeom prst="rect">
            <a:avLst/>
          </a:prstGeom>
        </p:spPr>
      </p:pic>
      <p:pic>
        <p:nvPicPr>
          <p:cNvPr id="9" name="Picture 6">
            <a:extLst>
              <a:ext uri="{FF2B5EF4-FFF2-40B4-BE49-F238E27FC236}">
                <a16:creationId xmlns:a16="http://schemas.microsoft.com/office/drawing/2014/main" id="{D3B3A5D3-A7A1-9A45-9A09-54224992636E}"/>
              </a:ext>
            </a:extLst>
          </p:cNvPr>
          <p:cNvPicPr>
            <a:picLocks noChangeAspect="1"/>
          </p:cNvPicPr>
          <p:nvPr/>
        </p:nvPicPr>
        <p:blipFill>
          <a:blip r:embed="rId4"/>
          <a:stretch>
            <a:fillRect/>
          </a:stretch>
        </p:blipFill>
        <p:spPr>
          <a:xfrm>
            <a:off x="8472263" y="2204864"/>
            <a:ext cx="3096345" cy="1378997"/>
          </a:xfrm>
          <a:prstGeom prst="rect">
            <a:avLst/>
          </a:prstGeom>
        </p:spPr>
      </p:pic>
    </p:spTree>
    <p:extLst>
      <p:ext uri="{BB962C8B-B14F-4D97-AF65-F5344CB8AC3E}">
        <p14:creationId xmlns:p14="http://schemas.microsoft.com/office/powerpoint/2010/main" val="1635379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t>Web sitesinde dikkat edilmesi gereken özellikler</a:t>
            </a:r>
            <a:br>
              <a:rPr lang="tr-TR" b="1" dirty="0" smtClean="0"/>
            </a:br>
            <a:endParaRPr lang="tr-TR" b="1" dirty="0"/>
          </a:p>
        </p:txBody>
      </p:sp>
      <p:sp>
        <p:nvSpPr>
          <p:cNvPr id="4" name="Text Placeholder 11">
            <a:extLst>
              <a:ext uri="{FF2B5EF4-FFF2-40B4-BE49-F238E27FC236}">
                <a16:creationId xmlns:a16="http://schemas.microsoft.com/office/drawing/2014/main" id="{F82458FA-5D5F-6A41-B047-910858C1E142}"/>
              </a:ext>
            </a:extLst>
          </p:cNvPr>
          <p:cNvSpPr txBox="1">
            <a:spLocks/>
          </p:cNvSpPr>
          <p:nvPr/>
        </p:nvSpPr>
        <p:spPr>
          <a:xfrm>
            <a:off x="1487488" y="1556792"/>
            <a:ext cx="4767262" cy="314855"/>
          </a:xfrm>
          <a:prstGeom prst="rect">
            <a:avLst/>
          </a:prstGeom>
        </p:spPr>
        <p:txBody>
          <a:bodyPr vert="horz" lIns="91440" tIns="45720" rIns="91440" bIns="45720" rtlCol="0" anchor="ctr">
            <a:noAutofit/>
          </a:bodyP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rgbClr val="C00000"/>
                </a:solidFill>
              </a:rPr>
              <a:t>PERFORMANS VE HIZ</a:t>
            </a:r>
            <a:endParaRPr lang="en-US" sz="2000" b="1" dirty="0">
              <a:solidFill>
                <a:srgbClr val="C00000"/>
              </a:solidFill>
            </a:endParaRPr>
          </a:p>
        </p:txBody>
      </p:sp>
      <p:sp>
        <p:nvSpPr>
          <p:cNvPr id="6" name="Text Placeholder 9">
            <a:extLst>
              <a:ext uri="{FF2B5EF4-FFF2-40B4-BE49-F238E27FC236}">
                <a16:creationId xmlns:a16="http://schemas.microsoft.com/office/drawing/2014/main" id="{76C3E0A7-1C3E-0A40-AC21-1EAD4086CBB7}"/>
              </a:ext>
            </a:extLst>
          </p:cNvPr>
          <p:cNvSpPr txBox="1">
            <a:spLocks/>
          </p:cNvSpPr>
          <p:nvPr/>
        </p:nvSpPr>
        <p:spPr>
          <a:xfrm>
            <a:off x="1487488" y="2132856"/>
            <a:ext cx="6552728" cy="3816424"/>
          </a:xfrm>
          <a:prstGeom prst="rect">
            <a:avLst/>
          </a:prstGeom>
        </p:spPr>
        <p:txBody>
          <a:bodyPr vert="horz" lIns="91440" tIns="45720" rIns="91440" bIns="45720" rtlCol="0" anchor="ctr">
            <a:noAutofit/>
          </a:bodyP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tr-TR" sz="2400" dirty="0" smtClean="0">
                <a:solidFill>
                  <a:schemeClr val="tx1"/>
                </a:solidFill>
              </a:rPr>
              <a:t>Yazılım güncel olmalı</a:t>
            </a:r>
            <a:endParaRPr lang="en-US" sz="2400" dirty="0" smtClean="0">
              <a:solidFill>
                <a:schemeClr val="tx1"/>
              </a:solidFill>
            </a:endParaRPr>
          </a:p>
          <a:p>
            <a:pPr marL="342900" indent="-342900" algn="just">
              <a:buFont typeface="Arial" panose="020B0604020202020204" pitchFamily="34" charset="0"/>
              <a:buChar char="•"/>
            </a:pPr>
            <a:r>
              <a:rPr lang="tr-TR" sz="2400" dirty="0" smtClean="0">
                <a:solidFill>
                  <a:schemeClr val="tx1"/>
                </a:solidFill>
              </a:rPr>
              <a:t>Web Sitesinde kullanılacak görsellerin boyutları sıkıştırılmış olmalı Slaytlar hariç 2K’dan yüksek kalite bir çözünürlükte imaj eklenmemelidir.</a:t>
            </a:r>
          </a:p>
          <a:p>
            <a:pPr marL="342900" indent="-342900" algn="just">
              <a:buFont typeface="Arial" panose="020B0604020202020204" pitchFamily="34" charset="0"/>
              <a:buChar char="•"/>
            </a:pPr>
            <a:r>
              <a:rPr lang="tr-TR" sz="2400" dirty="0" smtClean="0">
                <a:solidFill>
                  <a:schemeClr val="tx1"/>
                </a:solidFill>
              </a:rPr>
              <a:t>Kodlar sıkıştırılmış olmalı (HTML,PHP,ASPX,JS,CSS)</a:t>
            </a:r>
          </a:p>
          <a:p>
            <a:pPr marL="342900" indent="-342900" algn="just">
              <a:buFont typeface="Arial" panose="020B0604020202020204" pitchFamily="34" charset="0"/>
              <a:buChar char="•"/>
            </a:pPr>
            <a:r>
              <a:rPr lang="tr-TR" sz="2400" dirty="0" smtClean="0">
                <a:solidFill>
                  <a:schemeClr val="tx1"/>
                </a:solidFill>
              </a:rPr>
              <a:t>Site içi sorgu sayısına dikkat edilmeli</a:t>
            </a:r>
          </a:p>
          <a:p>
            <a:pPr marL="342900" indent="-342900" algn="just">
              <a:buFont typeface="Arial" panose="020B0604020202020204" pitchFamily="34" charset="0"/>
              <a:buChar char="•"/>
            </a:pPr>
            <a:r>
              <a:rPr lang="tr-TR" sz="2400" dirty="0" smtClean="0">
                <a:solidFill>
                  <a:schemeClr val="tx1"/>
                </a:solidFill>
              </a:rPr>
              <a:t>CSS </a:t>
            </a:r>
            <a:r>
              <a:rPr lang="tr-TR" sz="2400" dirty="0" err="1" smtClean="0">
                <a:solidFill>
                  <a:schemeClr val="tx1"/>
                </a:solidFill>
              </a:rPr>
              <a:t>Sprite</a:t>
            </a:r>
            <a:r>
              <a:rPr lang="tr-TR" sz="2400" dirty="0" smtClean="0">
                <a:solidFill>
                  <a:schemeClr val="tx1"/>
                </a:solidFill>
              </a:rPr>
              <a:t> Yöntemi</a:t>
            </a:r>
          </a:p>
          <a:p>
            <a:pPr marL="342900" indent="-342900" algn="just">
              <a:buFont typeface="Arial" panose="020B0604020202020204" pitchFamily="34" charset="0"/>
              <a:buChar char="•"/>
            </a:pPr>
            <a:r>
              <a:rPr lang="tr-TR" sz="2400" dirty="0" err="1" smtClean="0">
                <a:solidFill>
                  <a:schemeClr val="tx1"/>
                </a:solidFill>
              </a:rPr>
              <a:t>Cache</a:t>
            </a:r>
            <a:r>
              <a:rPr lang="tr-TR" sz="2400" dirty="0" smtClean="0">
                <a:solidFill>
                  <a:schemeClr val="tx1"/>
                </a:solidFill>
              </a:rPr>
              <a:t> ve CDN</a:t>
            </a:r>
          </a:p>
          <a:p>
            <a:pPr marL="342900" indent="-342900" algn="just">
              <a:buFont typeface="Arial" panose="020B0604020202020204" pitchFamily="34" charset="0"/>
              <a:buChar char="•"/>
            </a:pPr>
            <a:endParaRPr lang="tr-TR" sz="2400" dirty="0" smtClean="0">
              <a:solidFill>
                <a:schemeClr val="tx1"/>
              </a:solidFill>
            </a:endParaRPr>
          </a:p>
          <a:p>
            <a:pPr marL="342900" indent="-342900" algn="just">
              <a:buFont typeface="Arial" panose="020B0604020202020204" pitchFamily="34" charset="0"/>
              <a:buChar char="•"/>
            </a:pPr>
            <a:endParaRPr lang="tr-TR" sz="2400" dirty="0">
              <a:solidFill>
                <a:schemeClr val="tx1"/>
              </a:solidFill>
            </a:endParaRPr>
          </a:p>
        </p:txBody>
      </p:sp>
    </p:spTree>
    <p:extLst>
      <p:ext uri="{BB962C8B-B14F-4D97-AF65-F5344CB8AC3E}">
        <p14:creationId xmlns:p14="http://schemas.microsoft.com/office/powerpoint/2010/main" val="945471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28493"/>
          </a:xfrm>
        </p:spPr>
        <p:txBody>
          <a:bodyPr>
            <a:normAutofit fontScale="90000"/>
          </a:bodyPr>
          <a:lstStyle/>
          <a:p>
            <a:r>
              <a:rPr lang="tr-TR" b="1" dirty="0" smtClean="0"/>
              <a:t>Devam</a:t>
            </a:r>
            <a:endParaRPr lang="tr-TR" b="1" dirty="0"/>
          </a:p>
        </p:txBody>
      </p:sp>
      <p:sp>
        <p:nvSpPr>
          <p:cNvPr id="3" name="İçerik Yer Tutucusu 2"/>
          <p:cNvSpPr>
            <a:spLocks noGrp="1"/>
          </p:cNvSpPr>
          <p:nvPr>
            <p:ph idx="1"/>
          </p:nvPr>
        </p:nvSpPr>
        <p:spPr>
          <a:xfrm>
            <a:off x="838200" y="810491"/>
            <a:ext cx="10515600" cy="5839691"/>
          </a:xfrm>
        </p:spPr>
        <p:txBody>
          <a:bodyPr>
            <a:noAutofit/>
          </a:bodyPr>
          <a:lstStyle/>
          <a:p>
            <a:endParaRPr lang="tr-TR" sz="2000" dirty="0"/>
          </a:p>
          <a:p>
            <a:r>
              <a:rPr lang="tr-TR" sz="2000" b="1" dirty="0" err="1"/>
              <a:t>Cache</a:t>
            </a:r>
            <a:r>
              <a:rPr lang="tr-TR" sz="2000" b="1" dirty="0"/>
              <a:t>: </a:t>
            </a:r>
            <a:r>
              <a:rPr lang="tr-TR" sz="2000" dirty="0"/>
              <a:t>Önbellek olarak bilinen </a:t>
            </a:r>
            <a:r>
              <a:rPr lang="tr-TR" sz="2000" dirty="0" err="1"/>
              <a:t>cache</a:t>
            </a:r>
            <a:r>
              <a:rPr lang="tr-TR" sz="2000" dirty="0"/>
              <a:t>, isminden de anlaşılacağı üzere, internette yaptığınız işlemlerin geçici bir süre boyunca bilgisayarınızın belleğinde kalması anlamına gelir. Böylelikle daha önce giriş yapmış olduğunuz bir sayfaya yeniden girdiğinizde, bu sayfa daha hızlı ve kolay bir şekilde yüklenecektir. İnternette yeni bir sayfa açtığınızda, daha önce girmediğiniz bu sayfa yavaş yüklenir ve bunu siz de fark edersiniz. Oysa sürekli girdiğiniz sitelerin sayfalarını açmaya çalıştığınızda, bunların fark edilir ölçüde daha hızlı yüklendiğini görürsünüz. “</a:t>
            </a:r>
            <a:r>
              <a:rPr lang="tr-TR" sz="2000" dirty="0" err="1"/>
              <a:t>Cache</a:t>
            </a:r>
            <a:r>
              <a:rPr lang="tr-TR" sz="2000" dirty="0"/>
              <a:t> </a:t>
            </a:r>
            <a:r>
              <a:rPr lang="tr-TR" sz="2000" dirty="0" err="1"/>
              <a:t>nedir”sorusu</a:t>
            </a:r>
            <a:r>
              <a:rPr lang="tr-TR" sz="2000" dirty="0"/>
              <a:t>, bu şekilde açıklanabilir. </a:t>
            </a:r>
            <a:r>
              <a:rPr lang="tr-TR" sz="2000" dirty="0" err="1"/>
              <a:t>Chrome</a:t>
            </a:r>
            <a:r>
              <a:rPr lang="tr-TR" sz="2000" dirty="0"/>
              <a:t>, </a:t>
            </a:r>
            <a:r>
              <a:rPr lang="tr-TR" sz="2000" dirty="0" err="1"/>
              <a:t>Mozilla</a:t>
            </a:r>
            <a:r>
              <a:rPr lang="tr-TR" sz="2000" dirty="0"/>
              <a:t>, Explorer gibi tüm tarayıcılar, </a:t>
            </a:r>
            <a:r>
              <a:rPr lang="tr-TR" sz="2000" dirty="0" err="1"/>
              <a:t>cache</a:t>
            </a:r>
            <a:r>
              <a:rPr lang="tr-TR" sz="2000" dirty="0"/>
              <a:t> kullanır.</a:t>
            </a:r>
          </a:p>
          <a:p>
            <a:endParaRPr lang="tr-TR" sz="2000" dirty="0"/>
          </a:p>
          <a:p>
            <a:r>
              <a:rPr lang="tr-TR" sz="2000" b="1" dirty="0" err="1"/>
              <a:t>Cache</a:t>
            </a:r>
            <a:r>
              <a:rPr lang="tr-TR" sz="2000" dirty="0"/>
              <a:t>, yani önbellek, yüklediğiniz web sayfasının HTML sayfalarını, içerisindeki görselleri ve dokümanları geçici olarak belleğe alır. Böylece bu sayfa yeniden ziyaret edildiğinde daha az bant genişliği kullanılır ve </a:t>
            </a:r>
            <a:r>
              <a:rPr lang="tr-TR" sz="2000" dirty="0" err="1"/>
              <a:t>server’a</a:t>
            </a:r>
            <a:r>
              <a:rPr lang="tr-TR" sz="2000" dirty="0"/>
              <a:t> da daha az istek gönderilir. Bu durum, kullanıcı deneyimini iyileştirir. İnternet kullanımında hızın ne kadar önemli olduğu düşünüldüğünde, </a:t>
            </a:r>
            <a:r>
              <a:rPr lang="tr-TR" sz="2000" dirty="0" err="1"/>
              <a:t>cache</a:t>
            </a:r>
            <a:r>
              <a:rPr lang="tr-TR" sz="2000" dirty="0"/>
              <a:t> işleminin gerekliliği daha iyi anlaşılabilir.</a:t>
            </a:r>
          </a:p>
          <a:p>
            <a:endParaRPr lang="tr-TR" sz="2000" dirty="0"/>
          </a:p>
        </p:txBody>
      </p:sp>
    </p:spTree>
    <p:extLst>
      <p:ext uri="{BB962C8B-B14F-4D97-AF65-F5344CB8AC3E}">
        <p14:creationId xmlns:p14="http://schemas.microsoft.com/office/powerpoint/2010/main" val="3103251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Devam</a:t>
            </a:r>
            <a:endParaRPr lang="tr-TR" b="1" dirty="0"/>
          </a:p>
        </p:txBody>
      </p:sp>
      <p:sp>
        <p:nvSpPr>
          <p:cNvPr id="3" name="İçerik Yer Tutucusu 2"/>
          <p:cNvSpPr>
            <a:spLocks noGrp="1"/>
          </p:cNvSpPr>
          <p:nvPr>
            <p:ph idx="1"/>
          </p:nvPr>
        </p:nvSpPr>
        <p:spPr/>
        <p:txBody>
          <a:bodyPr>
            <a:normAutofit lnSpcReduction="10000"/>
          </a:bodyPr>
          <a:lstStyle/>
          <a:p>
            <a:r>
              <a:rPr lang="tr-TR" b="1" dirty="0"/>
              <a:t>CDN: </a:t>
            </a:r>
            <a:r>
              <a:rPr lang="tr-TR" dirty="0"/>
              <a:t>Content </a:t>
            </a:r>
            <a:r>
              <a:rPr lang="tr-TR" dirty="0" err="1"/>
              <a:t>delivery</a:t>
            </a:r>
            <a:r>
              <a:rPr lang="tr-TR" dirty="0"/>
              <a:t> network (</a:t>
            </a:r>
            <a:r>
              <a:rPr lang="tr-TR" b="1" dirty="0"/>
              <a:t>CDN</a:t>
            </a:r>
            <a:r>
              <a:rPr lang="tr-TR" dirty="0"/>
              <a:t>) (Türkçe: İçerik dağıtım ağı), internet üzerindeki birçok veri merkezinde bulunan dağınık ve geniş bir sunucu sistemidir. </a:t>
            </a:r>
            <a:r>
              <a:rPr lang="tr-TR" b="1" dirty="0" err="1"/>
              <a:t>CDN</a:t>
            </a:r>
            <a:r>
              <a:rPr lang="tr-TR" dirty="0" err="1"/>
              <a:t>'nin</a:t>
            </a:r>
            <a:r>
              <a:rPr lang="tr-TR" dirty="0"/>
              <a:t> amacı kesintisiz bir şekilde yüksek performans ile son kullanıcılara içerik sunmaktır</a:t>
            </a:r>
            <a:r>
              <a:rPr lang="tr-TR" dirty="0" smtClean="0"/>
              <a:t>.</a:t>
            </a:r>
          </a:p>
          <a:p>
            <a:r>
              <a:rPr lang="tr-TR" b="1" dirty="0"/>
              <a:t>CSS </a:t>
            </a:r>
            <a:r>
              <a:rPr lang="tr-TR" b="1" dirty="0" err="1"/>
              <a:t>Sprite</a:t>
            </a:r>
            <a:r>
              <a:rPr lang="tr-TR" b="1" dirty="0"/>
              <a:t>:</a:t>
            </a:r>
            <a:r>
              <a:rPr lang="tr-TR" dirty="0"/>
              <a:t> temanızda kullandığınız resimlerin tek bir resim dosyası içerisinde sıralanarak, birleştirip kullanılmasıdır. Yani temanızın resim klasöründe atıyorum 20 tane resim olsun, bu yirmi resmi tek bir resim dosyasında birleştirip, göstermek istediğiniz resmi CSS kodları yardımıyla da bu dosyadan sitenize ekliyorsunuz. (Bu sayede sitedeki sorgu sayısı azaldığı gibi 20 adet resim tek bir resme sığdırıldığı için, yerden tasarruf sağlanıyor.)</a:t>
            </a:r>
          </a:p>
          <a:p>
            <a:endParaRPr lang="tr-TR" b="1" dirty="0"/>
          </a:p>
          <a:p>
            <a:endParaRPr lang="tr-TR" dirty="0"/>
          </a:p>
        </p:txBody>
      </p:sp>
    </p:spTree>
    <p:extLst>
      <p:ext uri="{BB962C8B-B14F-4D97-AF65-F5344CB8AC3E}">
        <p14:creationId xmlns:p14="http://schemas.microsoft.com/office/powerpoint/2010/main" val="887173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t>Web sitesinde dikkat edilmesi gereken özellikler</a:t>
            </a:r>
            <a:br>
              <a:rPr lang="tr-TR" b="1" dirty="0" smtClean="0"/>
            </a:br>
            <a:endParaRPr lang="tr-TR" b="1" dirty="0"/>
          </a:p>
        </p:txBody>
      </p:sp>
      <p:pic>
        <p:nvPicPr>
          <p:cNvPr id="4" name="Picture 3">
            <a:extLst>
              <a:ext uri="{FF2B5EF4-FFF2-40B4-BE49-F238E27FC236}">
                <a16:creationId xmlns:a16="http://schemas.microsoft.com/office/drawing/2014/main" id="{5A0BEA47-0343-3C43-A521-6E29D680DB64}"/>
              </a:ext>
            </a:extLst>
          </p:cNvPr>
          <p:cNvPicPr>
            <a:picLocks noChangeAspect="1"/>
          </p:cNvPicPr>
          <p:nvPr/>
        </p:nvPicPr>
        <p:blipFill>
          <a:blip r:embed="rId3"/>
          <a:stretch>
            <a:fillRect/>
          </a:stretch>
        </p:blipFill>
        <p:spPr>
          <a:xfrm>
            <a:off x="5591944" y="2060848"/>
            <a:ext cx="5924136" cy="3744416"/>
          </a:xfrm>
          <a:prstGeom prst="rect">
            <a:avLst/>
          </a:prstGeom>
        </p:spPr>
      </p:pic>
      <p:sp>
        <p:nvSpPr>
          <p:cNvPr id="6" name="Text Placeholder 11">
            <a:extLst>
              <a:ext uri="{FF2B5EF4-FFF2-40B4-BE49-F238E27FC236}">
                <a16:creationId xmlns:a16="http://schemas.microsoft.com/office/drawing/2014/main" id="{F82458FA-5D5F-6A41-B047-910858C1E142}"/>
              </a:ext>
            </a:extLst>
          </p:cNvPr>
          <p:cNvSpPr txBox="1">
            <a:spLocks/>
          </p:cNvSpPr>
          <p:nvPr/>
        </p:nvSpPr>
        <p:spPr>
          <a:xfrm>
            <a:off x="824682" y="2060848"/>
            <a:ext cx="4767262" cy="314855"/>
          </a:xfrm>
          <a:prstGeom prst="rect">
            <a:avLst/>
          </a:prstGeom>
        </p:spPr>
        <p:txBody>
          <a:bodyPr vert="horz" lIns="91440" tIns="45720" rIns="91440" bIns="45720" rtlCol="0" anchor="ctr">
            <a:noAutofit/>
          </a:bodyP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rgbClr val="C00000"/>
                </a:solidFill>
              </a:rPr>
              <a:t>PERFORMANS VE HIZ</a:t>
            </a:r>
            <a:endParaRPr lang="en-US" sz="2000" b="1" dirty="0">
              <a:solidFill>
                <a:srgbClr val="C00000"/>
              </a:solidFill>
            </a:endParaRPr>
          </a:p>
        </p:txBody>
      </p:sp>
      <p:sp>
        <p:nvSpPr>
          <p:cNvPr id="7" name="Text Placeholder 9">
            <a:extLst>
              <a:ext uri="{FF2B5EF4-FFF2-40B4-BE49-F238E27FC236}">
                <a16:creationId xmlns:a16="http://schemas.microsoft.com/office/drawing/2014/main" id="{76C3E0A7-1C3E-0A40-AC21-1EAD4086CBB7}"/>
              </a:ext>
            </a:extLst>
          </p:cNvPr>
          <p:cNvSpPr txBox="1">
            <a:spLocks/>
          </p:cNvSpPr>
          <p:nvPr/>
        </p:nvSpPr>
        <p:spPr>
          <a:xfrm>
            <a:off x="838200" y="3084449"/>
            <a:ext cx="3744416" cy="3096343"/>
          </a:xfrm>
          <a:prstGeom prst="rect">
            <a:avLst/>
          </a:prstGeom>
        </p:spPr>
        <p:txBody>
          <a:bodyPr vert="horz" lIns="91440" tIns="45720" rIns="91440" bIns="45720" rtlCol="0" anchor="ctr">
            <a:noAutofit/>
          </a:bodyP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tr-TR" sz="2400" b="1" dirty="0" smtClean="0"/>
              <a:t>CDN: </a:t>
            </a:r>
            <a:r>
              <a:rPr lang="tr-TR" sz="2400" dirty="0" smtClean="0">
                <a:solidFill>
                  <a:schemeClr val="tx1"/>
                </a:solidFill>
              </a:rPr>
              <a:t>Content Delivery Network, (Türkçe: İçerik dağıtım ağı), internet üzerindeki birçok veri merkezinde bulunan dağınık ve geniş bir sunucu sistemidir. </a:t>
            </a:r>
          </a:p>
          <a:p>
            <a:pPr algn="just"/>
            <a:r>
              <a:rPr lang="tr-TR" sz="2400" b="1" dirty="0" err="1" smtClean="0">
                <a:solidFill>
                  <a:schemeClr val="tx1"/>
                </a:solidFill>
              </a:rPr>
              <a:t>CDN</a:t>
            </a:r>
            <a:r>
              <a:rPr lang="tr-TR" sz="2400" dirty="0" err="1" smtClean="0">
                <a:solidFill>
                  <a:schemeClr val="tx1"/>
                </a:solidFill>
              </a:rPr>
              <a:t>'nin</a:t>
            </a:r>
            <a:r>
              <a:rPr lang="tr-TR" sz="2400" dirty="0" smtClean="0">
                <a:solidFill>
                  <a:schemeClr val="tx1"/>
                </a:solidFill>
              </a:rPr>
              <a:t> amacı kesintisiz bir şekilde yüksek performans ile son kullanıcılara içerik sunmaktır.</a:t>
            </a:r>
            <a:endParaRPr lang="tr-TR" sz="2400" b="1" dirty="0"/>
          </a:p>
        </p:txBody>
      </p:sp>
      <p:sp>
        <p:nvSpPr>
          <p:cNvPr id="8" name="Dikdörtgen 7"/>
          <p:cNvSpPr/>
          <p:nvPr/>
        </p:nvSpPr>
        <p:spPr>
          <a:xfrm>
            <a:off x="4838732" y="3244334"/>
            <a:ext cx="2514535" cy="369332"/>
          </a:xfrm>
          <a:prstGeom prst="rect">
            <a:avLst/>
          </a:prstGeom>
        </p:spPr>
        <p:txBody>
          <a:bodyPr wrap="none">
            <a:spAutoFit/>
          </a:bodyPr>
          <a:lstStyle/>
          <a:p>
            <a:pPr marL="901700" algn="just"/>
            <a:r>
              <a:rPr lang="tr-TR" b="1" dirty="0" smtClean="0">
                <a:solidFill>
                  <a:schemeClr val="accent1">
                    <a:lumMod val="50000"/>
                  </a:schemeClr>
                </a:solidFill>
              </a:rPr>
              <a:t>Kullanılabilirlik</a:t>
            </a:r>
            <a:endParaRPr lang="tr-TR" b="1" dirty="0">
              <a:solidFill>
                <a:schemeClr val="accent1">
                  <a:lumMod val="50000"/>
                </a:schemeClr>
              </a:solidFill>
            </a:endParaRPr>
          </a:p>
        </p:txBody>
      </p:sp>
      <p:sp>
        <p:nvSpPr>
          <p:cNvPr id="9" name="Dikdörtgen 8"/>
          <p:cNvSpPr/>
          <p:nvPr/>
        </p:nvSpPr>
        <p:spPr>
          <a:xfrm>
            <a:off x="4838732" y="3244334"/>
            <a:ext cx="2514535" cy="369332"/>
          </a:xfrm>
          <a:prstGeom prst="rect">
            <a:avLst/>
          </a:prstGeom>
        </p:spPr>
        <p:txBody>
          <a:bodyPr wrap="none">
            <a:spAutoFit/>
          </a:bodyPr>
          <a:lstStyle/>
          <a:p>
            <a:pPr marL="901700" algn="just"/>
            <a:r>
              <a:rPr lang="tr-TR" b="1" dirty="0" smtClean="0">
                <a:solidFill>
                  <a:schemeClr val="accent1">
                    <a:lumMod val="50000"/>
                  </a:schemeClr>
                </a:solidFill>
              </a:rPr>
              <a:t>Kullanılabilirlik</a:t>
            </a:r>
            <a:endParaRPr lang="tr-TR" b="1" dirty="0">
              <a:solidFill>
                <a:schemeClr val="accent1">
                  <a:lumMod val="50000"/>
                </a:schemeClr>
              </a:solidFill>
            </a:endParaRPr>
          </a:p>
        </p:txBody>
      </p:sp>
    </p:spTree>
    <p:extLst>
      <p:ext uri="{BB962C8B-B14F-4D97-AF65-F5344CB8AC3E}">
        <p14:creationId xmlns:p14="http://schemas.microsoft.com/office/powerpoint/2010/main" val="457870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t>Web sitesinde dikkat edilmesi gereken özellikler</a:t>
            </a:r>
            <a:br>
              <a:rPr lang="tr-TR" b="1" dirty="0" smtClean="0"/>
            </a:br>
            <a:endParaRPr lang="tr-TR" b="1" dirty="0"/>
          </a:p>
        </p:txBody>
      </p:sp>
      <p:sp>
        <p:nvSpPr>
          <p:cNvPr id="6" name="Text Placeholder 11">
            <a:extLst>
              <a:ext uri="{FF2B5EF4-FFF2-40B4-BE49-F238E27FC236}">
                <a16:creationId xmlns:a16="http://schemas.microsoft.com/office/drawing/2014/main" id="{F82458FA-5D5F-6A41-B047-910858C1E142}"/>
              </a:ext>
            </a:extLst>
          </p:cNvPr>
          <p:cNvSpPr txBox="1">
            <a:spLocks/>
          </p:cNvSpPr>
          <p:nvPr/>
        </p:nvSpPr>
        <p:spPr>
          <a:xfrm>
            <a:off x="824682" y="1854241"/>
            <a:ext cx="4767262" cy="453385"/>
          </a:xfrm>
          <a:prstGeom prst="rect">
            <a:avLst/>
          </a:prstGeom>
        </p:spPr>
        <p:txBody>
          <a:bodyPr vert="horz" lIns="91440" tIns="45720" rIns="91440" bIns="45720" rtlCol="0" anchor="ctr">
            <a:noAutofit/>
          </a:bodyP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tr-TR" sz="2000" b="1" dirty="0" smtClean="0">
                <a:solidFill>
                  <a:srgbClr val="C00000"/>
                </a:solidFill>
              </a:rPr>
              <a:t>KULLANILABİLİRLİK</a:t>
            </a:r>
          </a:p>
          <a:p>
            <a:pPr algn="l"/>
            <a:endParaRPr lang="en-US" sz="2000" b="1" dirty="0">
              <a:solidFill>
                <a:srgbClr val="C00000"/>
              </a:solidFill>
            </a:endParaRPr>
          </a:p>
        </p:txBody>
      </p:sp>
      <p:sp>
        <p:nvSpPr>
          <p:cNvPr id="7" name="Text Placeholder 9">
            <a:extLst>
              <a:ext uri="{FF2B5EF4-FFF2-40B4-BE49-F238E27FC236}">
                <a16:creationId xmlns:a16="http://schemas.microsoft.com/office/drawing/2014/main" id="{76C3E0A7-1C3E-0A40-AC21-1EAD4086CBB7}"/>
              </a:ext>
            </a:extLst>
          </p:cNvPr>
          <p:cNvSpPr txBox="1">
            <a:spLocks/>
          </p:cNvSpPr>
          <p:nvPr/>
        </p:nvSpPr>
        <p:spPr>
          <a:xfrm>
            <a:off x="838200" y="3084449"/>
            <a:ext cx="3744416" cy="3096343"/>
          </a:xfrm>
          <a:prstGeom prst="rect">
            <a:avLst/>
          </a:prstGeom>
        </p:spPr>
        <p:txBody>
          <a:bodyPr vert="horz" lIns="91440" tIns="45720" rIns="91440" bIns="45720" rtlCol="0" anchor="ctr">
            <a:noAutofit/>
          </a:bodyP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tr-TR" sz="2400" b="1" dirty="0"/>
          </a:p>
        </p:txBody>
      </p:sp>
      <p:sp>
        <p:nvSpPr>
          <p:cNvPr id="3" name="Dikdörtgen 2"/>
          <p:cNvSpPr/>
          <p:nvPr/>
        </p:nvSpPr>
        <p:spPr>
          <a:xfrm>
            <a:off x="1624445" y="2471179"/>
            <a:ext cx="6096000" cy="4154984"/>
          </a:xfrm>
          <a:prstGeom prst="rect">
            <a:avLst/>
          </a:prstGeom>
        </p:spPr>
        <p:txBody>
          <a:bodyPr>
            <a:spAutoFit/>
          </a:bodyPr>
          <a:lstStyle/>
          <a:p>
            <a:pPr marL="342900" indent="-342900" algn="just">
              <a:buFont typeface="Arial" panose="020B0604020202020204" pitchFamily="34" charset="0"/>
              <a:buChar char="•"/>
            </a:pPr>
            <a:r>
              <a:rPr lang="tr-TR" sz="2400" dirty="0" smtClean="0"/>
              <a:t>Kullanımı kolay ve anlaşılır bir tasarım yapılmalıdır. </a:t>
            </a:r>
          </a:p>
          <a:p>
            <a:pPr marL="342900" indent="-342900" algn="just">
              <a:buFont typeface="Arial" panose="020B0604020202020204" pitchFamily="34" charset="0"/>
              <a:buChar char="•"/>
            </a:pPr>
            <a:r>
              <a:rPr lang="tr-TR" sz="2400" dirty="0" smtClean="0"/>
              <a:t>Yazı tipi, rengi, büyüklüğü iyi seçilmeli ve uygun zemin üzerine konulmalıdır.</a:t>
            </a:r>
          </a:p>
          <a:p>
            <a:pPr marL="342900" indent="-342900" algn="just">
              <a:buFont typeface="Arial" panose="020B0604020202020204" pitchFamily="34" charset="0"/>
              <a:buChar char="•"/>
            </a:pPr>
            <a:r>
              <a:rPr lang="tr-TR" sz="2400" dirty="0" smtClean="0"/>
              <a:t>Sayfalar hızlı yüklenmelidir.</a:t>
            </a:r>
          </a:p>
          <a:p>
            <a:pPr marL="342900" indent="-342900" algn="just">
              <a:buFont typeface="Arial" panose="020B0604020202020204" pitchFamily="34" charset="0"/>
              <a:buChar char="•"/>
            </a:pPr>
            <a:r>
              <a:rPr lang="tr-TR" sz="2400" dirty="0" smtClean="0"/>
              <a:t>Sayfa logosu ve menüler kullanıcıların alışık olduğu yerde konumlandırılmalıdır.</a:t>
            </a:r>
          </a:p>
          <a:p>
            <a:pPr marL="342900" indent="-342900" algn="just">
              <a:buFont typeface="Arial" panose="020B0604020202020204" pitchFamily="34" charset="0"/>
              <a:buChar char="•"/>
            </a:pPr>
            <a:r>
              <a:rPr lang="tr-TR" sz="2400" dirty="0" smtClean="0"/>
              <a:t>Site içi bağlantılar düzgün ve aktif olmalıdır.</a:t>
            </a:r>
          </a:p>
          <a:p>
            <a:pPr marL="342900" indent="-342900" algn="just">
              <a:buFont typeface="Arial" panose="020B0604020202020204" pitchFamily="34" charset="0"/>
              <a:buChar char="•"/>
            </a:pPr>
            <a:r>
              <a:rPr lang="tr-TR" sz="2400" dirty="0" smtClean="0"/>
              <a:t>İletişim formu ve iletişim bilgileri olmalıdır.</a:t>
            </a:r>
          </a:p>
          <a:p>
            <a:pPr marL="342900" indent="-342900" algn="just">
              <a:buFont typeface="Arial" panose="020B0604020202020204" pitchFamily="34" charset="0"/>
              <a:buChar char="•"/>
            </a:pPr>
            <a:r>
              <a:rPr lang="tr-TR" sz="2400" dirty="0" smtClean="0"/>
              <a:t>Vurgulanmak istenen kelimeler  özel renkte veya kalın olmalıdır.</a:t>
            </a:r>
          </a:p>
        </p:txBody>
      </p:sp>
    </p:spTree>
    <p:extLst>
      <p:ext uri="{BB962C8B-B14F-4D97-AF65-F5344CB8AC3E}">
        <p14:creationId xmlns:p14="http://schemas.microsoft.com/office/powerpoint/2010/main" val="1518217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4682" y="878939"/>
            <a:ext cx="10515600" cy="975302"/>
          </a:xfrm>
        </p:spPr>
        <p:txBody>
          <a:bodyPr>
            <a:normAutofit fontScale="90000"/>
          </a:bodyPr>
          <a:lstStyle/>
          <a:p>
            <a:r>
              <a:rPr lang="tr-TR" b="1" dirty="0" smtClean="0"/>
              <a:t>Web sitesinde dikkat edilmesi gereken özellikler</a:t>
            </a:r>
            <a:br>
              <a:rPr lang="tr-TR" b="1" dirty="0" smtClean="0"/>
            </a:br>
            <a:endParaRPr lang="tr-TR" dirty="0"/>
          </a:p>
        </p:txBody>
      </p:sp>
      <p:sp>
        <p:nvSpPr>
          <p:cNvPr id="4" name="Text Placeholder 11">
            <a:extLst>
              <a:ext uri="{FF2B5EF4-FFF2-40B4-BE49-F238E27FC236}">
                <a16:creationId xmlns:a16="http://schemas.microsoft.com/office/drawing/2014/main" id="{F82458FA-5D5F-6A41-B047-910858C1E142}"/>
              </a:ext>
            </a:extLst>
          </p:cNvPr>
          <p:cNvSpPr txBox="1">
            <a:spLocks/>
          </p:cNvSpPr>
          <p:nvPr/>
        </p:nvSpPr>
        <p:spPr>
          <a:xfrm>
            <a:off x="824682" y="1854241"/>
            <a:ext cx="4767262" cy="453385"/>
          </a:xfrm>
          <a:prstGeom prst="rect">
            <a:avLst/>
          </a:prstGeom>
        </p:spPr>
        <p:txBody>
          <a:bodyPr vert="horz" lIns="91440" tIns="45720" rIns="91440" bIns="45720" rtlCol="0" anchor="ctr">
            <a:noAutofit/>
          </a:bodyP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tr-TR" sz="2000" b="1" dirty="0" smtClean="0">
                <a:solidFill>
                  <a:srgbClr val="C00000"/>
                </a:solidFill>
              </a:rPr>
              <a:t>İŞLEVSELLİK</a:t>
            </a:r>
          </a:p>
        </p:txBody>
      </p:sp>
      <p:sp>
        <p:nvSpPr>
          <p:cNvPr id="5" name="Dikdörtgen 4"/>
          <p:cNvSpPr/>
          <p:nvPr/>
        </p:nvSpPr>
        <p:spPr>
          <a:xfrm>
            <a:off x="1343891" y="2307626"/>
            <a:ext cx="6096000" cy="3785652"/>
          </a:xfrm>
          <a:prstGeom prst="rect">
            <a:avLst/>
          </a:prstGeom>
        </p:spPr>
        <p:txBody>
          <a:bodyPr>
            <a:spAutoFit/>
          </a:bodyPr>
          <a:lstStyle/>
          <a:p>
            <a:pPr algn="just"/>
            <a:r>
              <a:rPr lang="tr-TR" sz="2400" dirty="0" smtClean="0"/>
              <a:t>Kullanıcılar sitenin ana sayfasından site içindeki her sayfaya erişmek ister. Öte yandan iç sayfalardan da diğer sayfalara erişmek ister. Bunun için mümkün oldukça her sayfadan diğer sayfalara bağlantı verilmelidir.</a:t>
            </a:r>
          </a:p>
          <a:p>
            <a:pPr algn="just"/>
            <a:r>
              <a:rPr lang="tr-TR" sz="2400" dirty="0" smtClean="0"/>
              <a:t>Site haritası oluşturulmalı, site içi bağlantılar düzgün yapılmalı ve site ana sayfası ile sık kullanılan gerekli sayfalarına her sayfadan bağlantı verilmelidir.</a:t>
            </a:r>
          </a:p>
          <a:p>
            <a:pPr algn="just"/>
            <a:endParaRPr lang="tr-TR" sz="2400" dirty="0" smtClean="0"/>
          </a:p>
        </p:txBody>
      </p:sp>
    </p:spTree>
    <p:extLst>
      <p:ext uri="{BB962C8B-B14F-4D97-AF65-F5344CB8AC3E}">
        <p14:creationId xmlns:p14="http://schemas.microsoft.com/office/powerpoint/2010/main" val="295110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t>Web sitesinde dikkat edilmesi gereken özellikler</a:t>
            </a:r>
            <a:br>
              <a:rPr lang="tr-TR" b="1" dirty="0" smtClean="0"/>
            </a:br>
            <a:endParaRPr lang="tr-TR" dirty="0"/>
          </a:p>
        </p:txBody>
      </p:sp>
      <p:sp>
        <p:nvSpPr>
          <p:cNvPr id="4" name="Text Placeholder 11">
            <a:extLst>
              <a:ext uri="{FF2B5EF4-FFF2-40B4-BE49-F238E27FC236}">
                <a16:creationId xmlns:a16="http://schemas.microsoft.com/office/drawing/2014/main" id="{F82458FA-5D5F-6A41-B047-910858C1E142}"/>
              </a:ext>
            </a:extLst>
          </p:cNvPr>
          <p:cNvSpPr txBox="1">
            <a:spLocks/>
          </p:cNvSpPr>
          <p:nvPr/>
        </p:nvSpPr>
        <p:spPr>
          <a:xfrm>
            <a:off x="835073" y="1854241"/>
            <a:ext cx="4767262" cy="453385"/>
          </a:xfrm>
          <a:prstGeom prst="rect">
            <a:avLst/>
          </a:prstGeom>
        </p:spPr>
        <p:txBody>
          <a:bodyPr vert="horz" lIns="91440" tIns="45720" rIns="91440" bIns="45720" rtlCol="0" anchor="ctr">
            <a:noAutofit/>
          </a:bodyP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rgbClr val="C00000"/>
                </a:solidFill>
              </a:rPr>
              <a:t>GÜNCEL OLMASI</a:t>
            </a:r>
            <a:endParaRPr lang="tr-TR" sz="2000" b="1" dirty="0" smtClean="0">
              <a:solidFill>
                <a:srgbClr val="C00000"/>
              </a:solidFill>
            </a:endParaRPr>
          </a:p>
        </p:txBody>
      </p:sp>
      <p:sp>
        <p:nvSpPr>
          <p:cNvPr id="6" name="Text Placeholder 9">
            <a:extLst>
              <a:ext uri="{FF2B5EF4-FFF2-40B4-BE49-F238E27FC236}">
                <a16:creationId xmlns:a16="http://schemas.microsoft.com/office/drawing/2014/main" id="{76C3E0A7-1C3E-0A40-AC21-1EAD4086CBB7}"/>
              </a:ext>
            </a:extLst>
          </p:cNvPr>
          <p:cNvSpPr txBox="1">
            <a:spLocks/>
          </p:cNvSpPr>
          <p:nvPr/>
        </p:nvSpPr>
        <p:spPr>
          <a:xfrm>
            <a:off x="967942" y="2510885"/>
            <a:ext cx="6192688" cy="3096343"/>
          </a:xfrm>
          <a:prstGeom prst="rect">
            <a:avLst/>
          </a:prstGeom>
        </p:spPr>
        <p:txBody>
          <a:bodyPr vert="horz" lIns="91440" tIns="45720" rIns="91440" bIns="45720" rtlCol="0" anchor="ctr">
            <a:noAutofit/>
          </a:bodyP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tr-TR" sz="2400" dirty="0" smtClean="0">
                <a:solidFill>
                  <a:schemeClr val="tx1"/>
                </a:solidFill>
              </a:rPr>
              <a:t>Web sitesinde yer alan HTML, PHP, MYSQL gibi yazılımların veya kullanılan teknolojilerin güncel olması. Hız ve Güvenlik açısından çok önemlidir.</a:t>
            </a:r>
          </a:p>
          <a:p>
            <a:pPr algn="just"/>
            <a:r>
              <a:rPr lang="tr-TR" sz="2400" b="1" dirty="0" smtClean="0">
                <a:solidFill>
                  <a:schemeClr val="tx1"/>
                </a:solidFill>
              </a:rPr>
              <a:t>Şekilde: HTML4 ve HTML 5 ‘in kod yapısı karşılaştırılmıştır.</a:t>
            </a:r>
          </a:p>
          <a:p>
            <a:pPr algn="just"/>
            <a:r>
              <a:rPr lang="tr-TR" sz="2400" dirty="0" smtClean="0">
                <a:solidFill>
                  <a:schemeClr val="tx1"/>
                </a:solidFill>
              </a:rPr>
              <a:t>HTML5 yapı olarak daha az kod ve daha kolay bir kod yazılımı sunduğu gibi HTML4’ün yapamadığı birçok özelliği de yapısında barındırır.</a:t>
            </a:r>
            <a:endParaRPr lang="tr-TR" sz="2400" dirty="0"/>
          </a:p>
        </p:txBody>
      </p:sp>
      <p:pic>
        <p:nvPicPr>
          <p:cNvPr id="7" name="Picture 2">
            <a:extLst>
              <a:ext uri="{FF2B5EF4-FFF2-40B4-BE49-F238E27FC236}">
                <a16:creationId xmlns:a16="http://schemas.microsoft.com/office/drawing/2014/main" id="{86EE7231-0671-2B4C-92C0-1C88A2B1D64B}"/>
              </a:ext>
            </a:extLst>
          </p:cNvPr>
          <p:cNvPicPr>
            <a:picLocks noChangeAspect="1"/>
          </p:cNvPicPr>
          <p:nvPr/>
        </p:nvPicPr>
        <p:blipFill>
          <a:blip r:embed="rId2"/>
          <a:stretch>
            <a:fillRect/>
          </a:stretch>
        </p:blipFill>
        <p:spPr>
          <a:xfrm>
            <a:off x="7772400" y="1088220"/>
            <a:ext cx="3720533" cy="5509132"/>
          </a:xfrm>
          <a:prstGeom prst="rect">
            <a:avLst/>
          </a:prstGeom>
        </p:spPr>
      </p:pic>
    </p:spTree>
    <p:extLst>
      <p:ext uri="{BB962C8B-B14F-4D97-AF65-F5344CB8AC3E}">
        <p14:creationId xmlns:p14="http://schemas.microsoft.com/office/powerpoint/2010/main" val="2207765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t>Web sitesinde dikkat edilmesi gereken özellikler</a:t>
            </a:r>
            <a:br>
              <a:rPr lang="tr-TR" b="1" dirty="0" smtClean="0"/>
            </a:br>
            <a:endParaRPr lang="tr-TR" dirty="0"/>
          </a:p>
        </p:txBody>
      </p:sp>
      <p:sp>
        <p:nvSpPr>
          <p:cNvPr id="4" name="Text Placeholder 11">
            <a:extLst>
              <a:ext uri="{FF2B5EF4-FFF2-40B4-BE49-F238E27FC236}">
                <a16:creationId xmlns:a16="http://schemas.microsoft.com/office/drawing/2014/main" id="{F82458FA-5D5F-6A41-B047-910858C1E142}"/>
              </a:ext>
            </a:extLst>
          </p:cNvPr>
          <p:cNvSpPr txBox="1">
            <a:spLocks/>
          </p:cNvSpPr>
          <p:nvPr/>
        </p:nvSpPr>
        <p:spPr>
          <a:xfrm>
            <a:off x="1084454" y="1690688"/>
            <a:ext cx="4767262" cy="453385"/>
          </a:xfrm>
          <a:prstGeom prst="rect">
            <a:avLst/>
          </a:prstGeom>
        </p:spPr>
        <p:txBody>
          <a:bodyPr vert="horz" lIns="91440" tIns="45720" rIns="91440" bIns="45720" rtlCol="0" anchor="ctr">
            <a:noAutofit/>
          </a:bodyP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smtClean="0">
                <a:solidFill>
                  <a:srgbClr val="C00000"/>
                </a:solidFill>
              </a:rPr>
              <a:t>GÜVENLİK</a:t>
            </a:r>
            <a:endParaRPr lang="tr-TR" sz="2000" b="1" dirty="0" smtClean="0">
              <a:solidFill>
                <a:srgbClr val="C00000"/>
              </a:solidFill>
            </a:endParaRPr>
          </a:p>
        </p:txBody>
      </p:sp>
      <p:sp>
        <p:nvSpPr>
          <p:cNvPr id="5" name="Dikdörtgen 4"/>
          <p:cNvSpPr/>
          <p:nvPr/>
        </p:nvSpPr>
        <p:spPr>
          <a:xfrm>
            <a:off x="192127" y="2684806"/>
            <a:ext cx="11595354" cy="1569660"/>
          </a:xfrm>
          <a:prstGeom prst="rect">
            <a:avLst/>
          </a:prstGeom>
        </p:spPr>
        <p:txBody>
          <a:bodyPr wrap="none">
            <a:spAutoFit/>
          </a:bodyPr>
          <a:lstStyle/>
          <a:p>
            <a:pPr marL="342900" indent="-342900" algn="just">
              <a:buFont typeface="Arial" panose="020B0604020202020204" pitchFamily="34" charset="0"/>
              <a:buChar char="•"/>
            </a:pPr>
            <a:r>
              <a:rPr lang="tr-TR" sz="2400" dirty="0"/>
              <a:t>Güncel ve Kaliteli bir </a:t>
            </a:r>
            <a:r>
              <a:rPr lang="tr-TR" sz="2400" b="1" dirty="0" err="1">
                <a:solidFill>
                  <a:schemeClr val="accent6">
                    <a:lumMod val="60000"/>
                    <a:lumOff val="40000"/>
                  </a:schemeClr>
                </a:solidFill>
              </a:rPr>
              <a:t>Hosting</a:t>
            </a:r>
            <a:r>
              <a:rPr lang="tr-TR" sz="2400" dirty="0"/>
              <a:t> veya </a:t>
            </a:r>
            <a:r>
              <a:rPr lang="tr-TR" sz="2400" b="1" dirty="0"/>
              <a:t>Sunucu</a:t>
            </a:r>
            <a:r>
              <a:rPr lang="tr-TR" sz="2400" dirty="0"/>
              <a:t> kullanın</a:t>
            </a:r>
            <a:r>
              <a:rPr lang="tr-TR" sz="2400" dirty="0" smtClean="0"/>
              <a:t>.</a:t>
            </a:r>
          </a:p>
          <a:p>
            <a:pPr marL="342900" indent="-342900" algn="just">
              <a:buFont typeface="Arial" panose="020B0604020202020204" pitchFamily="34" charset="0"/>
              <a:buChar char="•"/>
            </a:pPr>
            <a:r>
              <a:rPr lang="tr-TR" sz="2400" dirty="0"/>
              <a:t>Web Sitenizi sık sık virüs testinden geçirin.</a:t>
            </a:r>
          </a:p>
          <a:p>
            <a:pPr marL="342900" indent="-342900" algn="just">
              <a:buFont typeface="Arial" panose="020B0604020202020204" pitchFamily="34" charset="0"/>
              <a:buChar char="•"/>
            </a:pPr>
            <a:r>
              <a:rPr lang="tr-TR" sz="2400" b="1" dirty="0"/>
              <a:t>FTP, Web Sitesi Kullanıcı Şifreleri ve Veri Tabanı Şifreleriniz komplike ve karmaşık olsun.</a:t>
            </a:r>
          </a:p>
          <a:p>
            <a:pPr marL="342900" indent="-342900" algn="just">
              <a:buFont typeface="Arial" panose="020B0604020202020204" pitchFamily="34" charset="0"/>
              <a:buChar char="•"/>
            </a:pPr>
            <a:endParaRPr lang="tr-TR" sz="2400" dirty="0"/>
          </a:p>
        </p:txBody>
      </p:sp>
    </p:spTree>
    <p:extLst>
      <p:ext uri="{BB962C8B-B14F-4D97-AF65-F5344CB8AC3E}">
        <p14:creationId xmlns:p14="http://schemas.microsoft.com/office/powerpoint/2010/main" val="348445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İnternetin Tanımı ve Tarihçesi</a:t>
            </a:r>
            <a:br>
              <a:rPr lang="tr-TR" b="1" dirty="0" smtClean="0"/>
            </a:br>
            <a:endParaRPr lang="tr-TR" b="1" dirty="0"/>
          </a:p>
        </p:txBody>
      </p:sp>
      <p:sp>
        <p:nvSpPr>
          <p:cNvPr id="3" name="İçerik Yer Tutucusu 2"/>
          <p:cNvSpPr>
            <a:spLocks noGrp="1"/>
          </p:cNvSpPr>
          <p:nvPr>
            <p:ph idx="1"/>
          </p:nvPr>
        </p:nvSpPr>
        <p:spPr>
          <a:xfrm>
            <a:off x="838200" y="1257300"/>
            <a:ext cx="10515600" cy="4919663"/>
          </a:xfrm>
        </p:spPr>
        <p:txBody>
          <a:bodyPr>
            <a:normAutofit lnSpcReduction="10000"/>
          </a:bodyPr>
          <a:lstStyle/>
          <a:p>
            <a:r>
              <a:rPr lang="tr-TR" dirty="0" smtClean="0"/>
              <a:t>Internet, Uluslararası </a:t>
            </a:r>
            <a:r>
              <a:rPr lang="tr-TR" dirty="0" smtClean="0"/>
              <a:t>ağ </a:t>
            </a:r>
            <a:r>
              <a:rPr lang="tr-TR" dirty="0" smtClean="0"/>
              <a:t>(</a:t>
            </a:r>
            <a:r>
              <a:rPr lang="tr-TR" dirty="0" smtClean="0">
                <a:solidFill>
                  <a:srgbClr val="C00000"/>
                </a:solidFill>
              </a:rPr>
              <a:t>Inter</a:t>
            </a:r>
            <a:r>
              <a:rPr lang="tr-TR" dirty="0" smtClean="0"/>
              <a:t>national </a:t>
            </a:r>
            <a:r>
              <a:rPr lang="tr-TR" dirty="0" smtClean="0">
                <a:solidFill>
                  <a:srgbClr val="C00000"/>
                </a:solidFill>
              </a:rPr>
              <a:t>Net</a:t>
            </a:r>
            <a:r>
              <a:rPr lang="tr-TR" dirty="0" smtClean="0"/>
              <a:t>work) demektir.</a:t>
            </a:r>
          </a:p>
          <a:p>
            <a:r>
              <a:rPr lang="tr-TR" dirty="0" smtClean="0"/>
              <a:t>İnternet, çok protokollü bir ağ olup birbirine bağlı </a:t>
            </a:r>
            <a:r>
              <a:rPr lang="tr-TR" dirty="0" smtClean="0">
                <a:solidFill>
                  <a:srgbClr val="C00000"/>
                </a:solidFill>
              </a:rPr>
              <a:t>bilgisayar ağlarının </a:t>
            </a:r>
            <a:r>
              <a:rPr lang="tr-TR" dirty="0" smtClean="0"/>
              <a:t>tümü olarak tanımlanır. Binlerce akademik ve ticari ağla devlet ve serbest bilgisayar ağının birbirine bağlanmasıyla oluşmuştur. Bilgisayarlar arasında </a:t>
            </a:r>
            <a:r>
              <a:rPr lang="tr-TR" dirty="0" smtClean="0">
                <a:solidFill>
                  <a:srgbClr val="C00000"/>
                </a:solidFill>
              </a:rPr>
              <a:t>bilgi</a:t>
            </a:r>
            <a:r>
              <a:rPr lang="tr-TR" dirty="0" smtClean="0"/>
              <a:t> çeşitli protokollere göre </a:t>
            </a:r>
            <a:r>
              <a:rPr lang="tr-TR" dirty="0" smtClean="0">
                <a:solidFill>
                  <a:srgbClr val="C00000"/>
                </a:solidFill>
              </a:rPr>
              <a:t>paketler</a:t>
            </a:r>
            <a:r>
              <a:rPr lang="tr-TR" dirty="0" smtClean="0"/>
              <a:t> halinde transfer edilir.</a:t>
            </a:r>
          </a:p>
          <a:p>
            <a:r>
              <a:rPr lang="tr-TR" dirty="0" smtClean="0"/>
              <a:t>İnternet'in kökeni, hataya dayanıklı, sağlam ve özel bir bilgisayar ağı kurmak isteyen </a:t>
            </a:r>
            <a:r>
              <a:rPr lang="tr-TR" dirty="0" smtClean="0">
                <a:solidFill>
                  <a:srgbClr val="C00000"/>
                </a:solidFill>
              </a:rPr>
              <a:t>Amerika Birleşik Devletleri </a:t>
            </a:r>
            <a:r>
              <a:rPr lang="tr-TR" dirty="0" smtClean="0"/>
              <a:t>hükümeti tarafından 1960 yılındaki araştırmalara dayanır. </a:t>
            </a:r>
          </a:p>
          <a:p>
            <a:r>
              <a:rPr lang="tr-TR" dirty="0" smtClean="0"/>
              <a:t>MIT (Massachusetts </a:t>
            </a:r>
            <a:r>
              <a:rPr lang="tr-TR" dirty="0" err="1" smtClean="0"/>
              <a:t>Institute</a:t>
            </a:r>
            <a:r>
              <a:rPr lang="tr-TR" dirty="0" smtClean="0"/>
              <a:t> of </a:t>
            </a:r>
            <a:r>
              <a:rPr lang="tr-TR" dirty="0" err="1" smtClean="0"/>
              <a:t>Technology</a:t>
            </a:r>
            <a:r>
              <a:rPr lang="tr-TR" dirty="0" smtClean="0"/>
              <a:t>)'den </a:t>
            </a:r>
            <a:r>
              <a:rPr lang="tr-TR" dirty="0" err="1" smtClean="0">
                <a:solidFill>
                  <a:srgbClr val="C00000"/>
                </a:solidFill>
              </a:rPr>
              <a:t>Lavvrence</a:t>
            </a:r>
            <a:r>
              <a:rPr lang="tr-TR" dirty="0" smtClean="0">
                <a:solidFill>
                  <a:srgbClr val="C00000"/>
                </a:solidFill>
              </a:rPr>
              <a:t> Roberts </a:t>
            </a:r>
            <a:r>
              <a:rPr lang="tr-TR" dirty="0" smtClean="0"/>
              <a:t>1965 yılında çevirmeli telefon hatları üzerinden Kaliforniya'daki bir bilgisayarla Massachusetts 'deki bir bilgisayar arasında bağlantı kurdu. </a:t>
            </a:r>
            <a:endParaRPr lang="tr-TR" dirty="0"/>
          </a:p>
        </p:txBody>
      </p:sp>
    </p:spTree>
    <p:extLst>
      <p:ext uri="{BB962C8B-B14F-4D97-AF65-F5344CB8AC3E}">
        <p14:creationId xmlns:p14="http://schemas.microsoft.com/office/powerpoint/2010/main" val="3454489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Kaynaklar</a:t>
            </a:r>
            <a:endParaRPr lang="tr-TR" b="1" dirty="0"/>
          </a:p>
        </p:txBody>
      </p:sp>
      <p:sp>
        <p:nvSpPr>
          <p:cNvPr id="3" name="İçerik Yer Tutucusu 2"/>
          <p:cNvSpPr>
            <a:spLocks noGrp="1"/>
          </p:cNvSpPr>
          <p:nvPr>
            <p:ph idx="1"/>
          </p:nvPr>
        </p:nvSpPr>
        <p:spPr/>
        <p:txBody>
          <a:bodyPr/>
          <a:lstStyle/>
          <a:p>
            <a:r>
              <a:rPr lang="tr-TR" dirty="0" smtClean="0">
                <a:hlinkClick r:id="rId2"/>
              </a:rPr>
              <a:t>https://www.w3schools.com/</a:t>
            </a:r>
            <a:endParaRPr lang="tr-TR" dirty="0" smtClean="0"/>
          </a:p>
          <a:p>
            <a:r>
              <a:rPr lang="tr-TR" dirty="0">
                <a:hlinkClick r:id="rId3"/>
              </a:rPr>
              <a:t>https://www.turhost.com/sunucu-nedir/#</a:t>
            </a:r>
            <a:r>
              <a:rPr lang="tr-TR" dirty="0" smtClean="0">
                <a:hlinkClick r:id="rId3"/>
              </a:rPr>
              <a:t>serp</a:t>
            </a:r>
            <a:endParaRPr lang="tr-TR" dirty="0" smtClean="0"/>
          </a:p>
          <a:p>
            <a:r>
              <a:rPr lang="tr-TR" dirty="0">
                <a:hlinkClick r:id="rId4"/>
              </a:rPr>
              <a:t>https://</a:t>
            </a:r>
            <a:r>
              <a:rPr lang="tr-TR" dirty="0" smtClean="0">
                <a:hlinkClick r:id="rId4"/>
              </a:rPr>
              <a:t>tr.wikipedia.org/wiki/Barındırma_hizmeti</a:t>
            </a:r>
            <a:endParaRPr lang="tr-TR" dirty="0" smtClean="0"/>
          </a:p>
          <a:p>
            <a:r>
              <a:rPr lang="tr-TR" dirty="0"/>
              <a:t>https://acikders.ankara.edu.tr/course/view.php?id=2214</a:t>
            </a:r>
          </a:p>
        </p:txBody>
      </p:sp>
    </p:spTree>
    <p:extLst>
      <p:ext uri="{BB962C8B-B14F-4D97-AF65-F5344CB8AC3E}">
        <p14:creationId xmlns:p14="http://schemas.microsoft.com/office/powerpoint/2010/main" val="98072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İnternetin Tanımı ve Tarihçesi</a:t>
            </a:r>
            <a:br>
              <a:rPr lang="tr-TR" b="1" dirty="0" smtClean="0"/>
            </a:br>
            <a:endParaRPr lang="tr-TR" b="1" dirty="0"/>
          </a:p>
        </p:txBody>
      </p:sp>
      <p:sp>
        <p:nvSpPr>
          <p:cNvPr id="3" name="İçerik Yer Tutucusu 2"/>
          <p:cNvSpPr>
            <a:spLocks noGrp="1"/>
          </p:cNvSpPr>
          <p:nvPr>
            <p:ph idx="1"/>
          </p:nvPr>
        </p:nvSpPr>
        <p:spPr/>
        <p:txBody>
          <a:bodyPr/>
          <a:lstStyle/>
          <a:p>
            <a:r>
              <a:rPr lang="tr-TR" dirty="0" smtClean="0"/>
              <a:t>1969 yılında ARPA kuruldu ve internet kavramı olarak kullanılmaya başlandı.</a:t>
            </a:r>
          </a:p>
          <a:p>
            <a:r>
              <a:rPr lang="tr-TR" dirty="0" smtClean="0"/>
              <a:t>Pek çok kurum ve birey için son derece yararlı olduğu gözlenen bu oluşum, 1983 yılından beri dünya çapında hızla yaygınlaşmış ve gelişmiştir.</a:t>
            </a:r>
          </a:p>
          <a:p>
            <a:r>
              <a:rPr lang="tr-TR" dirty="0" smtClean="0"/>
              <a:t>Türkiye ilk olarak Orta Doğu Teknik Üniversitesi ile TÜBİTAK tarafından yapılan ortak çalışmalar sonucunda, 12 Nisan 1993 tarihinde İnternet ağına bağlanmıştır.</a:t>
            </a:r>
            <a:endParaRPr lang="tr-TR" dirty="0"/>
          </a:p>
        </p:txBody>
      </p:sp>
    </p:spTree>
    <p:extLst>
      <p:ext uri="{BB962C8B-B14F-4D97-AF65-F5344CB8AC3E}">
        <p14:creationId xmlns:p14="http://schemas.microsoft.com/office/powerpoint/2010/main" val="113670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Günümüzde İnternet</a:t>
            </a:r>
            <a:endParaRPr lang="tr-TR" b="1" dirty="0"/>
          </a:p>
        </p:txBody>
      </p:sp>
      <p:sp>
        <p:nvSpPr>
          <p:cNvPr id="3" name="İçerik Yer Tutucusu 2"/>
          <p:cNvSpPr>
            <a:spLocks noGrp="1"/>
          </p:cNvSpPr>
          <p:nvPr>
            <p:ph idx="1"/>
          </p:nvPr>
        </p:nvSpPr>
        <p:spPr/>
        <p:txBody>
          <a:bodyPr/>
          <a:lstStyle/>
          <a:p>
            <a:r>
              <a:rPr lang="tr-TR" dirty="0" smtClean="0"/>
              <a:t>Günümüzde İnternet ağına bağlı çok farklı marka ve modellerde milyonlarca bilgisayar vardır. Bu bilgisayarların İnternet aracılığı ile bilgi iletimi bilgisayar ağları üzerinden gerçekleşmektedir. Bu milyonlarca bilgisayar lokal ve geniş ağlara bağlanırlar ve bu ağlarda birbirlerine bağlanarak tüm dünyayı dolaşabilen bir sistem oluştururlar</a:t>
            </a:r>
            <a:endParaRPr lang="tr-TR" dirty="0"/>
          </a:p>
        </p:txBody>
      </p:sp>
      <p:pic>
        <p:nvPicPr>
          <p:cNvPr id="4" name="Resim 3"/>
          <p:cNvPicPr>
            <a:picLocks noChangeAspect="1"/>
          </p:cNvPicPr>
          <p:nvPr/>
        </p:nvPicPr>
        <p:blipFill>
          <a:blip r:embed="rId3"/>
          <a:stretch>
            <a:fillRect/>
          </a:stretch>
        </p:blipFill>
        <p:spPr>
          <a:xfrm>
            <a:off x="5201949" y="3817359"/>
            <a:ext cx="4905375" cy="3171825"/>
          </a:xfrm>
          <a:prstGeom prst="rect">
            <a:avLst/>
          </a:prstGeom>
        </p:spPr>
      </p:pic>
    </p:spTree>
    <p:extLst>
      <p:ext uri="{BB962C8B-B14F-4D97-AF65-F5344CB8AC3E}">
        <p14:creationId xmlns:p14="http://schemas.microsoft.com/office/powerpoint/2010/main" val="133443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Günümüzde İnternet</a:t>
            </a:r>
            <a:endParaRPr lang="tr-TR" dirty="0"/>
          </a:p>
        </p:txBody>
      </p:sp>
      <p:sp>
        <p:nvSpPr>
          <p:cNvPr id="3" name="İçerik Yer Tutucusu 2"/>
          <p:cNvSpPr>
            <a:spLocks noGrp="1"/>
          </p:cNvSpPr>
          <p:nvPr>
            <p:ph idx="1"/>
          </p:nvPr>
        </p:nvSpPr>
        <p:spPr/>
        <p:txBody>
          <a:bodyPr/>
          <a:lstStyle/>
          <a:p>
            <a:pPr>
              <a:buFont typeface="Courier New" panose="02070309020205020404" pitchFamily="49" charset="0"/>
              <a:buChar char="o"/>
            </a:pPr>
            <a:r>
              <a:rPr lang="tr-TR" dirty="0" smtClean="0"/>
              <a:t> Bilgisayar </a:t>
            </a:r>
            <a:r>
              <a:rPr lang="tr-TR" dirty="0" smtClean="0"/>
              <a:t>ağları, telefon hatları, fiber optik kablolar ve uydular gibi çeşitli ve farklı hızdaki teknolojileri kullanarak verileri dünya üzerinde bir noktadan diğerine son derece hızlı bir biçimde iletebilirler. İnternet hızı, kullandığı bu teknolojilere bağlı olarak her geçen gün artmaktadır. Bu sistem dahilindeki farklı boyuttaki bilgisayar ağları, devlet kuruluşları, üniversiteler, gönüllü organizasyonlar ve İnternet Servis Sağlayıcıları (ISS) gibi ticari kuruluşlar tarafından işletilmektedir. </a:t>
            </a:r>
          </a:p>
          <a:p>
            <a:pPr>
              <a:buFont typeface="Courier New" panose="02070309020205020404" pitchFamily="49" charset="0"/>
              <a:buChar char="o"/>
            </a:pPr>
            <a:r>
              <a:rPr lang="tr-TR" dirty="0" smtClean="0">
                <a:solidFill>
                  <a:srgbClr val="C00000"/>
                </a:solidFill>
              </a:rPr>
              <a:t> Türkiye’de </a:t>
            </a:r>
            <a:r>
              <a:rPr lang="tr-TR" dirty="0" smtClean="0">
                <a:solidFill>
                  <a:srgbClr val="C00000"/>
                </a:solidFill>
              </a:rPr>
              <a:t>İnternet Servis Sağlayıcıları Kimlerdir?</a:t>
            </a:r>
            <a:endParaRPr lang="tr-TR" dirty="0">
              <a:solidFill>
                <a:srgbClr val="C00000"/>
              </a:solidFill>
            </a:endParaRPr>
          </a:p>
        </p:txBody>
      </p:sp>
      <p:pic>
        <p:nvPicPr>
          <p:cNvPr id="4" name="Resim 3"/>
          <p:cNvPicPr>
            <a:picLocks noChangeAspect="1"/>
          </p:cNvPicPr>
          <p:nvPr/>
        </p:nvPicPr>
        <p:blipFill>
          <a:blip r:embed="rId2"/>
          <a:stretch>
            <a:fillRect/>
          </a:stretch>
        </p:blipFill>
        <p:spPr>
          <a:xfrm>
            <a:off x="8469023" y="4583689"/>
            <a:ext cx="2714625" cy="2200275"/>
          </a:xfrm>
          <a:prstGeom prst="rect">
            <a:avLst/>
          </a:prstGeom>
        </p:spPr>
      </p:pic>
    </p:spTree>
    <p:extLst>
      <p:ext uri="{BB962C8B-B14F-4D97-AF65-F5344CB8AC3E}">
        <p14:creationId xmlns:p14="http://schemas.microsoft.com/office/powerpoint/2010/main" val="149119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Internet temel kavramları</a:t>
            </a:r>
            <a:endParaRPr lang="tr-TR" b="1" dirty="0"/>
          </a:p>
        </p:txBody>
      </p:sp>
      <p:sp>
        <p:nvSpPr>
          <p:cNvPr id="3" name="İçerik Yer Tutucusu 2"/>
          <p:cNvSpPr>
            <a:spLocks noGrp="1"/>
          </p:cNvSpPr>
          <p:nvPr>
            <p:ph idx="1"/>
          </p:nvPr>
        </p:nvSpPr>
        <p:spPr/>
        <p:txBody>
          <a:bodyPr/>
          <a:lstStyle/>
          <a:p>
            <a:r>
              <a:rPr lang="tr-TR" dirty="0" smtClean="0"/>
              <a:t>WWW</a:t>
            </a:r>
          </a:p>
          <a:p>
            <a:r>
              <a:rPr lang="tr-TR" dirty="0" smtClean="0"/>
              <a:t>E-Posta (E-mail)</a:t>
            </a:r>
          </a:p>
          <a:p>
            <a:r>
              <a:rPr lang="tr-TR" dirty="0" smtClean="0"/>
              <a:t>Sunucu (</a:t>
            </a:r>
            <a:r>
              <a:rPr lang="tr-TR" dirty="0" smtClean="0"/>
              <a:t>Server)-</a:t>
            </a:r>
            <a:r>
              <a:rPr lang="tr-TR" dirty="0" smtClean="0"/>
              <a:t>İstemci(</a:t>
            </a:r>
            <a:r>
              <a:rPr lang="tr-TR" dirty="0" err="1" smtClean="0"/>
              <a:t>client</a:t>
            </a:r>
            <a:r>
              <a:rPr lang="tr-TR" dirty="0" smtClean="0"/>
              <a:t>)</a:t>
            </a:r>
          </a:p>
          <a:p>
            <a:r>
              <a:rPr lang="tr-TR" dirty="0" err="1" smtClean="0"/>
              <a:t>Hosting</a:t>
            </a:r>
            <a:r>
              <a:rPr lang="tr-TR" dirty="0" smtClean="0"/>
              <a:t>-Domain Name</a:t>
            </a:r>
          </a:p>
          <a:p>
            <a:r>
              <a:rPr lang="tr-TR" dirty="0" smtClean="0"/>
              <a:t>İnternet Protokolleri</a:t>
            </a:r>
          </a:p>
          <a:p>
            <a:r>
              <a:rPr lang="tr-TR" dirty="0" smtClean="0"/>
              <a:t>Tarayıcı (</a:t>
            </a:r>
            <a:r>
              <a:rPr lang="tr-TR" dirty="0" smtClean="0"/>
              <a:t>Browser)</a:t>
            </a:r>
            <a:endParaRPr lang="tr-TR" dirty="0"/>
          </a:p>
        </p:txBody>
      </p:sp>
    </p:spTree>
    <p:extLst>
      <p:ext uri="{BB962C8B-B14F-4D97-AF65-F5344CB8AC3E}">
        <p14:creationId xmlns:p14="http://schemas.microsoft.com/office/powerpoint/2010/main" val="143822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WWW nedir?</a:t>
            </a:r>
            <a:endParaRPr lang="tr-TR" b="1" dirty="0"/>
          </a:p>
        </p:txBody>
      </p:sp>
      <p:sp>
        <p:nvSpPr>
          <p:cNvPr id="3" name="İçerik Yer Tutucusu 2"/>
          <p:cNvSpPr>
            <a:spLocks noGrp="1"/>
          </p:cNvSpPr>
          <p:nvPr>
            <p:ph idx="1"/>
          </p:nvPr>
        </p:nvSpPr>
        <p:spPr/>
        <p:txBody>
          <a:bodyPr/>
          <a:lstStyle/>
          <a:p>
            <a:pPr>
              <a:buFont typeface="Courier New" panose="02070309020205020404" pitchFamily="49" charset="0"/>
              <a:buChar char="o"/>
            </a:pPr>
            <a:r>
              <a:rPr lang="tr-TR" dirty="0" smtClean="0"/>
              <a:t> WWW</a:t>
            </a:r>
            <a:r>
              <a:rPr lang="tr-TR" dirty="0" smtClean="0"/>
              <a:t>, Web ya da W3 (World </a:t>
            </a:r>
            <a:r>
              <a:rPr lang="tr-TR" dirty="0" err="1" smtClean="0"/>
              <a:t>Wide</a:t>
            </a:r>
            <a:r>
              <a:rPr lang="tr-TR" dirty="0" smtClean="0"/>
              <a:t> Web), yazı, resim, ses, film gibi pek çok farklı yapıdaki verilere etkileşimli bir şekilde ulaşmayı sağlayan </a:t>
            </a:r>
            <a:r>
              <a:rPr lang="tr-TR" b="1" dirty="0" smtClean="0"/>
              <a:t>web sayfaları ağıdır</a:t>
            </a:r>
            <a:r>
              <a:rPr lang="tr-TR" dirty="0" smtClean="0"/>
              <a:t>. İnternet sitelerinin çoğu www ile başlar. Örnekler: </a:t>
            </a:r>
            <a:r>
              <a:rPr lang="tr-TR" dirty="0" smtClean="0">
                <a:hlinkClick r:id="rId2"/>
              </a:rPr>
              <a:t>www.beykent.edu.tr</a:t>
            </a:r>
            <a:endParaRPr lang="tr-TR" dirty="0" smtClean="0"/>
          </a:p>
          <a:p>
            <a:pPr>
              <a:buFont typeface="Courier New" panose="02070309020205020404" pitchFamily="49" charset="0"/>
              <a:buChar char="o"/>
            </a:pPr>
            <a:r>
              <a:rPr lang="tr-TR" dirty="0" smtClean="0"/>
              <a:t>  Kısacası web elinizdeki dosyaları paylaşmanızı sağlayan dijital bir ağdır.</a:t>
            </a:r>
            <a:endParaRPr lang="tr-TR" dirty="0"/>
          </a:p>
        </p:txBody>
      </p:sp>
      <p:pic>
        <p:nvPicPr>
          <p:cNvPr id="4" name="Resim 3"/>
          <p:cNvPicPr>
            <a:picLocks noChangeAspect="1"/>
          </p:cNvPicPr>
          <p:nvPr/>
        </p:nvPicPr>
        <p:blipFill>
          <a:blip r:embed="rId3"/>
          <a:stretch>
            <a:fillRect/>
          </a:stretch>
        </p:blipFill>
        <p:spPr>
          <a:xfrm>
            <a:off x="3911311" y="3869387"/>
            <a:ext cx="4193598" cy="2863921"/>
          </a:xfrm>
          <a:prstGeom prst="rect">
            <a:avLst/>
          </a:prstGeom>
        </p:spPr>
      </p:pic>
    </p:spTree>
    <p:extLst>
      <p:ext uri="{BB962C8B-B14F-4D97-AF65-F5344CB8AC3E}">
        <p14:creationId xmlns:p14="http://schemas.microsoft.com/office/powerpoint/2010/main" val="401335476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3056</TotalTime>
  <Words>2115</Words>
  <Application>Microsoft Office PowerPoint</Application>
  <PresentationFormat>Geniş ekran</PresentationFormat>
  <Paragraphs>255</Paragraphs>
  <Slides>40</Slides>
  <Notes>5</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40</vt:i4>
      </vt:variant>
    </vt:vector>
  </HeadingPairs>
  <TitlesOfParts>
    <vt:vector size="46" baseType="lpstr">
      <vt:lpstr>Arial</vt:lpstr>
      <vt:lpstr>Calibri</vt:lpstr>
      <vt:lpstr>Calibri Light</vt:lpstr>
      <vt:lpstr>Courier New</vt:lpstr>
      <vt:lpstr>Wingdings</vt:lpstr>
      <vt:lpstr>Office Teması</vt:lpstr>
      <vt:lpstr>WEB TASARIMI</vt:lpstr>
      <vt:lpstr>Web Tasarımı Ders İçeriği</vt:lpstr>
      <vt:lpstr>Haftanın konuları</vt:lpstr>
      <vt:lpstr>İnternetin Tanımı ve Tarihçesi </vt:lpstr>
      <vt:lpstr>İnternetin Tanımı ve Tarihçesi </vt:lpstr>
      <vt:lpstr>Günümüzde İnternet</vt:lpstr>
      <vt:lpstr>Günümüzde İnternet</vt:lpstr>
      <vt:lpstr>Internet temel kavramları</vt:lpstr>
      <vt:lpstr>WWW nedir?</vt:lpstr>
      <vt:lpstr>E-Posta nedir?</vt:lpstr>
      <vt:lpstr>E-posta servisleri</vt:lpstr>
      <vt:lpstr>Sunucu - İstemci  (Server - Client) Nedir?</vt:lpstr>
      <vt:lpstr>Sunucu - İstemci  (Server - Client) Nedir?</vt:lpstr>
      <vt:lpstr>Sunucu çeşitleri</vt:lpstr>
      <vt:lpstr>Sunucu çeşitleri</vt:lpstr>
      <vt:lpstr>Sunucu çeşitleri</vt:lpstr>
      <vt:lpstr>Sunucu çeşitleri</vt:lpstr>
      <vt:lpstr>Hosting ve Web Sunucuları</vt:lpstr>
      <vt:lpstr>Hosting </vt:lpstr>
      <vt:lpstr>Alan Adı (Domain Name) Nedir? </vt:lpstr>
      <vt:lpstr>URL Adres Yapısı </vt:lpstr>
      <vt:lpstr>URL Adres Yapısı </vt:lpstr>
      <vt:lpstr>Domain uzantıları</vt:lpstr>
      <vt:lpstr>Intrenet Ülke adları</vt:lpstr>
      <vt:lpstr>Web tasarımı giriş </vt:lpstr>
      <vt:lpstr>   Web tasarımı-HTML (Hyper Text Markup Language)   </vt:lpstr>
      <vt:lpstr>Web tasarımı-HTML</vt:lpstr>
      <vt:lpstr>Web sitesi nedir?</vt:lpstr>
      <vt:lpstr>Web sitesi nedir?</vt:lpstr>
      <vt:lpstr>Web sitelerinin genel özellikleri </vt:lpstr>
      <vt:lpstr>Web sitesinde dikkat edilmesi gereken özellikler </vt:lpstr>
      <vt:lpstr>Web sitesinde dikkat edilmesi gereken özellikler </vt:lpstr>
      <vt:lpstr>Devam</vt:lpstr>
      <vt:lpstr>Devam</vt:lpstr>
      <vt:lpstr>Web sitesinde dikkat edilmesi gereken özellikler </vt:lpstr>
      <vt:lpstr>Web sitesinde dikkat edilmesi gereken özellikler </vt:lpstr>
      <vt:lpstr>Web sitesinde dikkat edilmesi gereken özellikler </vt:lpstr>
      <vt:lpstr>Web sitesinde dikkat edilmesi gereken özellikler </vt:lpstr>
      <vt:lpstr>Web sitesinde dikkat edilmesi gereken özellikler </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TASARIMI</dc:title>
  <dc:creator>Sewale Musadaq TAHA</dc:creator>
  <cp:lastModifiedBy>Sewale Musadaq TAHA</cp:lastModifiedBy>
  <cp:revision>52</cp:revision>
  <dcterms:created xsi:type="dcterms:W3CDTF">2021-09-23T11:27:22Z</dcterms:created>
  <dcterms:modified xsi:type="dcterms:W3CDTF">2021-10-10T18:12:24Z</dcterms:modified>
</cp:coreProperties>
</file>