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60" r:id="rId4"/>
    <p:sldId id="258" r:id="rId5"/>
    <p:sldId id="274" r:id="rId6"/>
    <p:sldId id="275" r:id="rId7"/>
    <p:sldId id="276" r:id="rId8"/>
    <p:sldId id="277" r:id="rId9"/>
    <p:sldId id="278" r:id="rId10"/>
    <p:sldId id="279" r:id="rId11"/>
    <p:sldId id="280" r:id="rId12"/>
    <p:sldId id="281" r:id="rId13"/>
    <p:sldId id="265"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8"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8632D-FD8C-447B-A35B-091D6143A3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597155-ADA8-4150-AFEA-CA345BBFED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15F698-1397-4594-8B7D-4179BC2873AE}"/>
              </a:ext>
            </a:extLst>
          </p:cNvPr>
          <p:cNvSpPr>
            <a:spLocks noGrp="1"/>
          </p:cNvSpPr>
          <p:nvPr>
            <p:ph type="dt" sz="half" idx="10"/>
          </p:nvPr>
        </p:nvSpPr>
        <p:spPr/>
        <p:txBody>
          <a:bodyPr/>
          <a:lstStyle/>
          <a:p>
            <a:fld id="{F78FADD8-C4E9-43D7-B201-71868832C3CC}" type="datetimeFigureOut">
              <a:rPr lang="en-US" smtClean="0"/>
              <a:t>6/9/2023</a:t>
            </a:fld>
            <a:endParaRPr lang="en-US" dirty="0"/>
          </a:p>
        </p:txBody>
      </p:sp>
      <p:sp>
        <p:nvSpPr>
          <p:cNvPr id="5" name="Footer Placeholder 4">
            <a:extLst>
              <a:ext uri="{FF2B5EF4-FFF2-40B4-BE49-F238E27FC236}">
                <a16:creationId xmlns:a16="http://schemas.microsoft.com/office/drawing/2014/main" id="{056B4C7C-C83E-4501-8EE7-E5842426D4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2676B6-E22C-4122-8BF5-56ECAB495C85}"/>
              </a:ext>
            </a:extLst>
          </p:cNvPr>
          <p:cNvSpPr>
            <a:spLocks noGrp="1"/>
          </p:cNvSpPr>
          <p:nvPr>
            <p:ph type="sldNum" sz="quarter" idx="12"/>
          </p:nvPr>
        </p:nvSpPr>
        <p:spPr/>
        <p:txBody>
          <a:bodyPr/>
          <a:lstStyle/>
          <a:p>
            <a:fld id="{6EF78716-5576-4404-B733-992B932B38E2}" type="slidenum">
              <a:rPr lang="en-US" smtClean="0"/>
              <a:t>‹#›</a:t>
            </a:fld>
            <a:endParaRPr lang="en-US" dirty="0"/>
          </a:p>
        </p:txBody>
      </p:sp>
    </p:spTree>
    <p:extLst>
      <p:ext uri="{BB962C8B-B14F-4D97-AF65-F5344CB8AC3E}">
        <p14:creationId xmlns:p14="http://schemas.microsoft.com/office/powerpoint/2010/main" val="1144165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859A-9FCC-4477-AC48-D41D9AA457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3850E9-FF69-40DA-A897-51245E1264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296CB5-CFBC-4478-868B-577F73D14638}"/>
              </a:ext>
            </a:extLst>
          </p:cNvPr>
          <p:cNvSpPr>
            <a:spLocks noGrp="1"/>
          </p:cNvSpPr>
          <p:nvPr>
            <p:ph type="dt" sz="half" idx="10"/>
          </p:nvPr>
        </p:nvSpPr>
        <p:spPr/>
        <p:txBody>
          <a:bodyPr/>
          <a:lstStyle/>
          <a:p>
            <a:fld id="{F78FADD8-C4E9-43D7-B201-71868832C3CC}" type="datetimeFigureOut">
              <a:rPr lang="en-US" smtClean="0"/>
              <a:t>6/9/2023</a:t>
            </a:fld>
            <a:endParaRPr lang="en-US" dirty="0"/>
          </a:p>
        </p:txBody>
      </p:sp>
      <p:sp>
        <p:nvSpPr>
          <p:cNvPr id="5" name="Footer Placeholder 4">
            <a:extLst>
              <a:ext uri="{FF2B5EF4-FFF2-40B4-BE49-F238E27FC236}">
                <a16:creationId xmlns:a16="http://schemas.microsoft.com/office/drawing/2014/main" id="{5313769B-3997-49BF-B6E0-E0595D3D09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6B7C28-2759-4B53-A729-3B9B455BC88D}"/>
              </a:ext>
            </a:extLst>
          </p:cNvPr>
          <p:cNvSpPr>
            <a:spLocks noGrp="1"/>
          </p:cNvSpPr>
          <p:nvPr>
            <p:ph type="sldNum" sz="quarter" idx="12"/>
          </p:nvPr>
        </p:nvSpPr>
        <p:spPr/>
        <p:txBody>
          <a:bodyPr/>
          <a:lstStyle/>
          <a:p>
            <a:fld id="{6EF78716-5576-4404-B733-992B932B38E2}" type="slidenum">
              <a:rPr lang="en-US" smtClean="0"/>
              <a:t>‹#›</a:t>
            </a:fld>
            <a:endParaRPr lang="en-US" dirty="0"/>
          </a:p>
        </p:txBody>
      </p:sp>
    </p:spTree>
    <p:extLst>
      <p:ext uri="{BB962C8B-B14F-4D97-AF65-F5344CB8AC3E}">
        <p14:creationId xmlns:p14="http://schemas.microsoft.com/office/powerpoint/2010/main" val="1516629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BD2D67-8BEE-4453-9879-0CCC57FED4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28AE12-2DB2-4FDE-905C-3BF1CEC84C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5158B3-506F-403F-BB22-B35A6BB251FA}"/>
              </a:ext>
            </a:extLst>
          </p:cNvPr>
          <p:cNvSpPr>
            <a:spLocks noGrp="1"/>
          </p:cNvSpPr>
          <p:nvPr>
            <p:ph type="dt" sz="half" idx="10"/>
          </p:nvPr>
        </p:nvSpPr>
        <p:spPr/>
        <p:txBody>
          <a:bodyPr/>
          <a:lstStyle/>
          <a:p>
            <a:fld id="{F78FADD8-C4E9-43D7-B201-71868832C3CC}" type="datetimeFigureOut">
              <a:rPr lang="en-US" smtClean="0"/>
              <a:t>6/9/2023</a:t>
            </a:fld>
            <a:endParaRPr lang="en-US" dirty="0"/>
          </a:p>
        </p:txBody>
      </p:sp>
      <p:sp>
        <p:nvSpPr>
          <p:cNvPr id="5" name="Footer Placeholder 4">
            <a:extLst>
              <a:ext uri="{FF2B5EF4-FFF2-40B4-BE49-F238E27FC236}">
                <a16:creationId xmlns:a16="http://schemas.microsoft.com/office/drawing/2014/main" id="{194FAC65-2631-4207-8C79-D57705A973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39E935E-2956-4295-915A-5508BC1AFFF0}"/>
              </a:ext>
            </a:extLst>
          </p:cNvPr>
          <p:cNvSpPr>
            <a:spLocks noGrp="1"/>
          </p:cNvSpPr>
          <p:nvPr>
            <p:ph type="sldNum" sz="quarter" idx="12"/>
          </p:nvPr>
        </p:nvSpPr>
        <p:spPr/>
        <p:txBody>
          <a:bodyPr/>
          <a:lstStyle/>
          <a:p>
            <a:fld id="{6EF78716-5576-4404-B733-992B932B38E2}" type="slidenum">
              <a:rPr lang="en-US" smtClean="0"/>
              <a:t>‹#›</a:t>
            </a:fld>
            <a:endParaRPr lang="en-US" dirty="0"/>
          </a:p>
        </p:txBody>
      </p:sp>
    </p:spTree>
    <p:extLst>
      <p:ext uri="{BB962C8B-B14F-4D97-AF65-F5344CB8AC3E}">
        <p14:creationId xmlns:p14="http://schemas.microsoft.com/office/powerpoint/2010/main" val="3819243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6FDA5-5DC9-4EC1-A181-1BA1870F32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908A7C-4307-4151-9FE4-ADC16667FB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B57A79-D297-4873-95FD-C7791623C0E9}"/>
              </a:ext>
            </a:extLst>
          </p:cNvPr>
          <p:cNvSpPr>
            <a:spLocks noGrp="1"/>
          </p:cNvSpPr>
          <p:nvPr>
            <p:ph type="dt" sz="half" idx="10"/>
          </p:nvPr>
        </p:nvSpPr>
        <p:spPr/>
        <p:txBody>
          <a:bodyPr/>
          <a:lstStyle/>
          <a:p>
            <a:fld id="{F78FADD8-C4E9-43D7-B201-71868832C3CC}" type="datetimeFigureOut">
              <a:rPr lang="en-US" smtClean="0"/>
              <a:t>6/9/2023</a:t>
            </a:fld>
            <a:endParaRPr lang="en-US" dirty="0"/>
          </a:p>
        </p:txBody>
      </p:sp>
      <p:sp>
        <p:nvSpPr>
          <p:cNvPr id="5" name="Footer Placeholder 4">
            <a:extLst>
              <a:ext uri="{FF2B5EF4-FFF2-40B4-BE49-F238E27FC236}">
                <a16:creationId xmlns:a16="http://schemas.microsoft.com/office/drawing/2014/main" id="{B6B38958-126C-4245-AC43-C4730E78E1C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044E2C5-9D40-4C91-B47C-33D245B31294}"/>
              </a:ext>
            </a:extLst>
          </p:cNvPr>
          <p:cNvSpPr>
            <a:spLocks noGrp="1"/>
          </p:cNvSpPr>
          <p:nvPr>
            <p:ph type="sldNum" sz="quarter" idx="12"/>
          </p:nvPr>
        </p:nvSpPr>
        <p:spPr/>
        <p:txBody>
          <a:bodyPr/>
          <a:lstStyle/>
          <a:p>
            <a:fld id="{6EF78716-5576-4404-B733-992B932B38E2}" type="slidenum">
              <a:rPr lang="en-US" smtClean="0"/>
              <a:t>‹#›</a:t>
            </a:fld>
            <a:endParaRPr lang="en-US" dirty="0"/>
          </a:p>
        </p:txBody>
      </p:sp>
    </p:spTree>
    <p:extLst>
      <p:ext uri="{BB962C8B-B14F-4D97-AF65-F5344CB8AC3E}">
        <p14:creationId xmlns:p14="http://schemas.microsoft.com/office/powerpoint/2010/main" val="2943033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EAA-A76E-4640-98AC-FB32DF212F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5DB32C-4B4D-4424-93C3-2A3A2D70F1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4B29C8-05F1-4C4F-A091-A50B7FDEBDA0}"/>
              </a:ext>
            </a:extLst>
          </p:cNvPr>
          <p:cNvSpPr>
            <a:spLocks noGrp="1"/>
          </p:cNvSpPr>
          <p:nvPr>
            <p:ph type="dt" sz="half" idx="10"/>
          </p:nvPr>
        </p:nvSpPr>
        <p:spPr/>
        <p:txBody>
          <a:bodyPr/>
          <a:lstStyle/>
          <a:p>
            <a:fld id="{F78FADD8-C4E9-43D7-B201-71868832C3CC}" type="datetimeFigureOut">
              <a:rPr lang="en-US" smtClean="0"/>
              <a:t>6/9/2023</a:t>
            </a:fld>
            <a:endParaRPr lang="en-US" dirty="0"/>
          </a:p>
        </p:txBody>
      </p:sp>
      <p:sp>
        <p:nvSpPr>
          <p:cNvPr id="5" name="Footer Placeholder 4">
            <a:extLst>
              <a:ext uri="{FF2B5EF4-FFF2-40B4-BE49-F238E27FC236}">
                <a16:creationId xmlns:a16="http://schemas.microsoft.com/office/drawing/2014/main" id="{244CE4D6-996D-4003-AA1D-AB6A0BA8AE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F13BE75-02DD-4A95-81FE-233AFD0BC9CC}"/>
              </a:ext>
            </a:extLst>
          </p:cNvPr>
          <p:cNvSpPr>
            <a:spLocks noGrp="1"/>
          </p:cNvSpPr>
          <p:nvPr>
            <p:ph type="sldNum" sz="quarter" idx="12"/>
          </p:nvPr>
        </p:nvSpPr>
        <p:spPr/>
        <p:txBody>
          <a:bodyPr/>
          <a:lstStyle/>
          <a:p>
            <a:fld id="{6EF78716-5576-4404-B733-992B932B38E2}" type="slidenum">
              <a:rPr lang="en-US" smtClean="0"/>
              <a:t>‹#›</a:t>
            </a:fld>
            <a:endParaRPr lang="en-US" dirty="0"/>
          </a:p>
        </p:txBody>
      </p:sp>
    </p:spTree>
    <p:extLst>
      <p:ext uri="{BB962C8B-B14F-4D97-AF65-F5344CB8AC3E}">
        <p14:creationId xmlns:p14="http://schemas.microsoft.com/office/powerpoint/2010/main" val="2044277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4DDF7-B162-445A-8191-BC015249E5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4043A4-DEF8-43D3-ACAE-ADE762974C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E5CE68-05D4-4A9B-B7AE-9CC4E51AB5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AC9788-3E49-443A-981B-D9E3F2CBC24A}"/>
              </a:ext>
            </a:extLst>
          </p:cNvPr>
          <p:cNvSpPr>
            <a:spLocks noGrp="1"/>
          </p:cNvSpPr>
          <p:nvPr>
            <p:ph type="dt" sz="half" idx="10"/>
          </p:nvPr>
        </p:nvSpPr>
        <p:spPr/>
        <p:txBody>
          <a:bodyPr/>
          <a:lstStyle/>
          <a:p>
            <a:fld id="{F78FADD8-C4E9-43D7-B201-71868832C3CC}" type="datetimeFigureOut">
              <a:rPr lang="en-US" smtClean="0"/>
              <a:t>6/9/2023</a:t>
            </a:fld>
            <a:endParaRPr lang="en-US" dirty="0"/>
          </a:p>
        </p:txBody>
      </p:sp>
      <p:sp>
        <p:nvSpPr>
          <p:cNvPr id="6" name="Footer Placeholder 5">
            <a:extLst>
              <a:ext uri="{FF2B5EF4-FFF2-40B4-BE49-F238E27FC236}">
                <a16:creationId xmlns:a16="http://schemas.microsoft.com/office/drawing/2014/main" id="{789C7E0D-5263-40F0-A0AF-5CCDBAE2189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D013AE-A962-4A61-8605-C5BC712576C4}"/>
              </a:ext>
            </a:extLst>
          </p:cNvPr>
          <p:cNvSpPr>
            <a:spLocks noGrp="1"/>
          </p:cNvSpPr>
          <p:nvPr>
            <p:ph type="sldNum" sz="quarter" idx="12"/>
          </p:nvPr>
        </p:nvSpPr>
        <p:spPr/>
        <p:txBody>
          <a:bodyPr/>
          <a:lstStyle/>
          <a:p>
            <a:fld id="{6EF78716-5576-4404-B733-992B932B38E2}" type="slidenum">
              <a:rPr lang="en-US" smtClean="0"/>
              <a:t>‹#›</a:t>
            </a:fld>
            <a:endParaRPr lang="en-US" dirty="0"/>
          </a:p>
        </p:txBody>
      </p:sp>
    </p:spTree>
    <p:extLst>
      <p:ext uri="{BB962C8B-B14F-4D97-AF65-F5344CB8AC3E}">
        <p14:creationId xmlns:p14="http://schemas.microsoft.com/office/powerpoint/2010/main" val="2958932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5C0BE-FE56-4479-8550-FE49355BA4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C5BA7F-362A-4E44-B3AA-28AADAF910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9BA8DD-41DD-4809-BA61-7A6B1334C5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539147-20F0-4793-AA41-92F626C638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7017C8-3C71-42C6-9AB4-FBEAFEDED8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A80F98-C64B-4B2A-B44F-731BA5C338D8}"/>
              </a:ext>
            </a:extLst>
          </p:cNvPr>
          <p:cNvSpPr>
            <a:spLocks noGrp="1"/>
          </p:cNvSpPr>
          <p:nvPr>
            <p:ph type="dt" sz="half" idx="10"/>
          </p:nvPr>
        </p:nvSpPr>
        <p:spPr/>
        <p:txBody>
          <a:bodyPr/>
          <a:lstStyle/>
          <a:p>
            <a:fld id="{F78FADD8-C4E9-43D7-B201-71868832C3CC}" type="datetimeFigureOut">
              <a:rPr lang="en-US" smtClean="0"/>
              <a:t>6/9/2023</a:t>
            </a:fld>
            <a:endParaRPr lang="en-US" dirty="0"/>
          </a:p>
        </p:txBody>
      </p:sp>
      <p:sp>
        <p:nvSpPr>
          <p:cNvPr id="8" name="Footer Placeholder 7">
            <a:extLst>
              <a:ext uri="{FF2B5EF4-FFF2-40B4-BE49-F238E27FC236}">
                <a16:creationId xmlns:a16="http://schemas.microsoft.com/office/drawing/2014/main" id="{F75EC4C4-62DE-448F-AC11-6FB14781B84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A115AD1-0B71-4F48-8D01-E90770894181}"/>
              </a:ext>
            </a:extLst>
          </p:cNvPr>
          <p:cNvSpPr>
            <a:spLocks noGrp="1"/>
          </p:cNvSpPr>
          <p:nvPr>
            <p:ph type="sldNum" sz="quarter" idx="12"/>
          </p:nvPr>
        </p:nvSpPr>
        <p:spPr/>
        <p:txBody>
          <a:bodyPr/>
          <a:lstStyle/>
          <a:p>
            <a:fld id="{6EF78716-5576-4404-B733-992B932B38E2}" type="slidenum">
              <a:rPr lang="en-US" smtClean="0"/>
              <a:t>‹#›</a:t>
            </a:fld>
            <a:endParaRPr lang="en-US" dirty="0"/>
          </a:p>
        </p:txBody>
      </p:sp>
    </p:spTree>
    <p:extLst>
      <p:ext uri="{BB962C8B-B14F-4D97-AF65-F5344CB8AC3E}">
        <p14:creationId xmlns:p14="http://schemas.microsoft.com/office/powerpoint/2010/main" val="1585934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C6530-CBEA-4633-AF3D-7D411A0D7F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26F31E-9DC3-4EB6-B850-FE1BBAB7DAE1}"/>
              </a:ext>
            </a:extLst>
          </p:cNvPr>
          <p:cNvSpPr>
            <a:spLocks noGrp="1"/>
          </p:cNvSpPr>
          <p:nvPr>
            <p:ph type="dt" sz="half" idx="10"/>
          </p:nvPr>
        </p:nvSpPr>
        <p:spPr/>
        <p:txBody>
          <a:bodyPr/>
          <a:lstStyle/>
          <a:p>
            <a:fld id="{F78FADD8-C4E9-43D7-B201-71868832C3CC}" type="datetimeFigureOut">
              <a:rPr lang="en-US" smtClean="0"/>
              <a:t>6/9/2023</a:t>
            </a:fld>
            <a:endParaRPr lang="en-US" dirty="0"/>
          </a:p>
        </p:txBody>
      </p:sp>
      <p:sp>
        <p:nvSpPr>
          <p:cNvPr id="4" name="Footer Placeholder 3">
            <a:extLst>
              <a:ext uri="{FF2B5EF4-FFF2-40B4-BE49-F238E27FC236}">
                <a16:creationId xmlns:a16="http://schemas.microsoft.com/office/drawing/2014/main" id="{92BF68E9-2752-4828-AD31-42C63B37652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EBF2D92-A561-4AE8-BEE6-0B18C87BDBD7}"/>
              </a:ext>
            </a:extLst>
          </p:cNvPr>
          <p:cNvSpPr>
            <a:spLocks noGrp="1"/>
          </p:cNvSpPr>
          <p:nvPr>
            <p:ph type="sldNum" sz="quarter" idx="12"/>
          </p:nvPr>
        </p:nvSpPr>
        <p:spPr/>
        <p:txBody>
          <a:bodyPr/>
          <a:lstStyle/>
          <a:p>
            <a:fld id="{6EF78716-5576-4404-B733-992B932B38E2}" type="slidenum">
              <a:rPr lang="en-US" smtClean="0"/>
              <a:t>‹#›</a:t>
            </a:fld>
            <a:endParaRPr lang="en-US" dirty="0"/>
          </a:p>
        </p:txBody>
      </p:sp>
    </p:spTree>
    <p:extLst>
      <p:ext uri="{BB962C8B-B14F-4D97-AF65-F5344CB8AC3E}">
        <p14:creationId xmlns:p14="http://schemas.microsoft.com/office/powerpoint/2010/main" val="2736049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5A4AA-2BFB-424F-B782-84A05F423D5E}"/>
              </a:ext>
            </a:extLst>
          </p:cNvPr>
          <p:cNvSpPr>
            <a:spLocks noGrp="1"/>
          </p:cNvSpPr>
          <p:nvPr>
            <p:ph type="dt" sz="half" idx="10"/>
          </p:nvPr>
        </p:nvSpPr>
        <p:spPr/>
        <p:txBody>
          <a:bodyPr/>
          <a:lstStyle/>
          <a:p>
            <a:fld id="{F78FADD8-C4E9-43D7-B201-71868832C3CC}" type="datetimeFigureOut">
              <a:rPr lang="en-US" smtClean="0"/>
              <a:t>6/9/2023</a:t>
            </a:fld>
            <a:endParaRPr lang="en-US" dirty="0"/>
          </a:p>
        </p:txBody>
      </p:sp>
      <p:sp>
        <p:nvSpPr>
          <p:cNvPr id="3" name="Footer Placeholder 2">
            <a:extLst>
              <a:ext uri="{FF2B5EF4-FFF2-40B4-BE49-F238E27FC236}">
                <a16:creationId xmlns:a16="http://schemas.microsoft.com/office/drawing/2014/main" id="{D2A72C94-98A4-4783-8A4F-7665ABBF489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B6F082A-CF00-4AA6-8367-735F7E0E1E71}"/>
              </a:ext>
            </a:extLst>
          </p:cNvPr>
          <p:cNvSpPr>
            <a:spLocks noGrp="1"/>
          </p:cNvSpPr>
          <p:nvPr>
            <p:ph type="sldNum" sz="quarter" idx="12"/>
          </p:nvPr>
        </p:nvSpPr>
        <p:spPr/>
        <p:txBody>
          <a:bodyPr/>
          <a:lstStyle/>
          <a:p>
            <a:fld id="{6EF78716-5576-4404-B733-992B932B38E2}" type="slidenum">
              <a:rPr lang="en-US" smtClean="0"/>
              <a:t>‹#›</a:t>
            </a:fld>
            <a:endParaRPr lang="en-US" dirty="0"/>
          </a:p>
        </p:txBody>
      </p:sp>
    </p:spTree>
    <p:extLst>
      <p:ext uri="{BB962C8B-B14F-4D97-AF65-F5344CB8AC3E}">
        <p14:creationId xmlns:p14="http://schemas.microsoft.com/office/powerpoint/2010/main" val="77052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F192-B7B5-45EC-BC8D-689924E3FC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534AAB-665F-4DB6-9BE0-8569F88776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295EB3-0FDB-49EA-B4A0-B4029D55F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FCDE78-56C5-46C7-938A-793A71F6AAC7}"/>
              </a:ext>
            </a:extLst>
          </p:cNvPr>
          <p:cNvSpPr>
            <a:spLocks noGrp="1"/>
          </p:cNvSpPr>
          <p:nvPr>
            <p:ph type="dt" sz="half" idx="10"/>
          </p:nvPr>
        </p:nvSpPr>
        <p:spPr/>
        <p:txBody>
          <a:bodyPr/>
          <a:lstStyle/>
          <a:p>
            <a:fld id="{F78FADD8-C4E9-43D7-B201-71868832C3CC}" type="datetimeFigureOut">
              <a:rPr lang="en-US" smtClean="0"/>
              <a:t>6/9/2023</a:t>
            </a:fld>
            <a:endParaRPr lang="en-US" dirty="0"/>
          </a:p>
        </p:txBody>
      </p:sp>
      <p:sp>
        <p:nvSpPr>
          <p:cNvPr id="6" name="Footer Placeholder 5">
            <a:extLst>
              <a:ext uri="{FF2B5EF4-FFF2-40B4-BE49-F238E27FC236}">
                <a16:creationId xmlns:a16="http://schemas.microsoft.com/office/drawing/2014/main" id="{37D7381F-A3F2-4E36-97F9-F2A36F4550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4513EC-5FF3-4F79-87F6-F9EDD5244F37}"/>
              </a:ext>
            </a:extLst>
          </p:cNvPr>
          <p:cNvSpPr>
            <a:spLocks noGrp="1"/>
          </p:cNvSpPr>
          <p:nvPr>
            <p:ph type="sldNum" sz="quarter" idx="12"/>
          </p:nvPr>
        </p:nvSpPr>
        <p:spPr/>
        <p:txBody>
          <a:bodyPr/>
          <a:lstStyle/>
          <a:p>
            <a:fld id="{6EF78716-5576-4404-B733-992B932B38E2}" type="slidenum">
              <a:rPr lang="en-US" smtClean="0"/>
              <a:t>‹#›</a:t>
            </a:fld>
            <a:endParaRPr lang="en-US" dirty="0"/>
          </a:p>
        </p:txBody>
      </p:sp>
    </p:spTree>
    <p:extLst>
      <p:ext uri="{BB962C8B-B14F-4D97-AF65-F5344CB8AC3E}">
        <p14:creationId xmlns:p14="http://schemas.microsoft.com/office/powerpoint/2010/main" val="3332739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A8408-4395-4495-907F-227E73CEEE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E66530-30BE-4CE6-B3B0-62648DEEB6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994A875-82CB-4B24-824F-C53072DF74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8D01F5-DAA9-47BA-A466-3F7A29F142A7}"/>
              </a:ext>
            </a:extLst>
          </p:cNvPr>
          <p:cNvSpPr>
            <a:spLocks noGrp="1"/>
          </p:cNvSpPr>
          <p:nvPr>
            <p:ph type="dt" sz="half" idx="10"/>
          </p:nvPr>
        </p:nvSpPr>
        <p:spPr/>
        <p:txBody>
          <a:bodyPr/>
          <a:lstStyle/>
          <a:p>
            <a:fld id="{F78FADD8-C4E9-43D7-B201-71868832C3CC}" type="datetimeFigureOut">
              <a:rPr lang="en-US" smtClean="0"/>
              <a:t>6/9/2023</a:t>
            </a:fld>
            <a:endParaRPr lang="en-US" dirty="0"/>
          </a:p>
        </p:txBody>
      </p:sp>
      <p:sp>
        <p:nvSpPr>
          <p:cNvPr id="6" name="Footer Placeholder 5">
            <a:extLst>
              <a:ext uri="{FF2B5EF4-FFF2-40B4-BE49-F238E27FC236}">
                <a16:creationId xmlns:a16="http://schemas.microsoft.com/office/drawing/2014/main" id="{719E92DA-79F1-4757-9437-0690587CC8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8889CFD-000A-4D4A-9022-B2F9298F0C4B}"/>
              </a:ext>
            </a:extLst>
          </p:cNvPr>
          <p:cNvSpPr>
            <a:spLocks noGrp="1"/>
          </p:cNvSpPr>
          <p:nvPr>
            <p:ph type="sldNum" sz="quarter" idx="12"/>
          </p:nvPr>
        </p:nvSpPr>
        <p:spPr/>
        <p:txBody>
          <a:bodyPr/>
          <a:lstStyle/>
          <a:p>
            <a:fld id="{6EF78716-5576-4404-B733-992B932B38E2}" type="slidenum">
              <a:rPr lang="en-US" smtClean="0"/>
              <a:t>‹#›</a:t>
            </a:fld>
            <a:endParaRPr lang="en-US" dirty="0"/>
          </a:p>
        </p:txBody>
      </p:sp>
    </p:spTree>
    <p:extLst>
      <p:ext uri="{BB962C8B-B14F-4D97-AF65-F5344CB8AC3E}">
        <p14:creationId xmlns:p14="http://schemas.microsoft.com/office/powerpoint/2010/main" val="2152181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36CA34-071D-4AF2-A8A5-75609A2B10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1F82F5-AE87-407B-9C24-3EDBEFECCA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B0B79E-0DDE-49EE-A1D2-AA0F1565CE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8FADD8-C4E9-43D7-B201-71868832C3CC}" type="datetimeFigureOut">
              <a:rPr lang="en-US" smtClean="0"/>
              <a:t>6/9/2023</a:t>
            </a:fld>
            <a:endParaRPr lang="en-US" dirty="0"/>
          </a:p>
        </p:txBody>
      </p:sp>
      <p:sp>
        <p:nvSpPr>
          <p:cNvPr id="5" name="Footer Placeholder 4">
            <a:extLst>
              <a:ext uri="{FF2B5EF4-FFF2-40B4-BE49-F238E27FC236}">
                <a16:creationId xmlns:a16="http://schemas.microsoft.com/office/drawing/2014/main" id="{5A3425AE-026B-49D1-A345-61429DD42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5075321-449D-4966-B939-C2BED6EB98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F78716-5576-4404-B733-992B932B38E2}" type="slidenum">
              <a:rPr lang="en-US" smtClean="0"/>
              <a:t>‹#›</a:t>
            </a:fld>
            <a:endParaRPr lang="en-US" dirty="0"/>
          </a:p>
        </p:txBody>
      </p:sp>
    </p:spTree>
    <p:extLst>
      <p:ext uri="{BB962C8B-B14F-4D97-AF65-F5344CB8AC3E}">
        <p14:creationId xmlns:p14="http://schemas.microsoft.com/office/powerpoint/2010/main" val="1199039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chat.openai.com/chat" TargetMode="External"/><Relationship Id="rId3" Type="http://schemas.openxmlformats.org/officeDocument/2006/relationships/hyperlink" Target="https://youtu.be/05yGIjsVcLo" TargetMode="External"/><Relationship Id="rId7" Type="http://schemas.openxmlformats.org/officeDocument/2006/relationships/hyperlink" Target="https://www.veribilimiokulu.com/seaborn-ile-veri-gorsellestirmesi/"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medium.com/datarunner/matplotlibkutuphanesi-1-99087692102b" TargetMode="External"/><Relationship Id="rId5" Type="http://schemas.openxmlformats.org/officeDocument/2006/relationships/hyperlink" Target="https://tirendazakademi.medium.com/pandas-k%C3%BCt%C3%BCphanesi%CC%87-nedi%CC%87r-905012e654b8" TargetMode="External"/><Relationship Id="rId10" Type="http://schemas.openxmlformats.org/officeDocument/2006/relationships/hyperlink" Target="https://youtu.be/dam0GPOAvVI" TargetMode="External"/><Relationship Id="rId4" Type="http://schemas.openxmlformats.org/officeDocument/2006/relationships/hyperlink" Target="https://medium.com/datarunner/numpy-k%C3%BCt%C3%BCphanesi-f78d6cc098fa" TargetMode="External"/><Relationship Id="rId9" Type="http://schemas.openxmlformats.org/officeDocument/2006/relationships/hyperlink" Target="https://www.log.com.tr/kalp-krizini-onceden-tahmin-edebilen-yapay-zeka/"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9B540-49DE-4AC2-8DC9-21C3B9D2448F}"/>
              </a:ext>
            </a:extLst>
          </p:cNvPr>
          <p:cNvSpPr>
            <a:spLocks noGrp="1"/>
          </p:cNvSpPr>
          <p:nvPr>
            <p:ph type="title"/>
          </p:nvPr>
        </p:nvSpPr>
        <p:spPr>
          <a:xfrm>
            <a:off x="838200" y="365125"/>
            <a:ext cx="8900604" cy="1325563"/>
          </a:xfrm>
        </p:spPr>
        <p:txBody>
          <a:bodyPr>
            <a:normAutofit/>
            <a:scene3d>
              <a:camera prst="orthographicFront"/>
              <a:lightRig rig="soft" dir="t">
                <a:rot lat="0" lon="0" rev="15600000"/>
              </a:lightRig>
            </a:scene3d>
            <a:sp3d extrusionH="57150" prstMaterial="softEdge">
              <a:bevelT w="25400" h="38100"/>
            </a:sp3d>
          </a:bodyPr>
          <a:lstStyle/>
          <a:p>
            <a:pPr algn="just"/>
            <a:r>
              <a:rPr lang="tr-TR"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İÇİNDEKİLER</a:t>
            </a:r>
            <a:endParaRPr lang="en-US"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E6CED3-D8EA-4663-BF55-BAD1FAAC65F9}"/>
              </a:ext>
            </a:extLst>
          </p:cNvPr>
          <p:cNvSpPr>
            <a:spLocks noGrp="1"/>
          </p:cNvSpPr>
          <p:nvPr>
            <p:ph idx="1"/>
          </p:nvPr>
        </p:nvSpPr>
        <p:spPr>
          <a:xfrm>
            <a:off x="838200" y="2225675"/>
            <a:ext cx="10515600" cy="4351338"/>
          </a:xfrm>
        </p:spPr>
        <p:txBody>
          <a:bodyPr>
            <a:normAutofit fontScale="47500" lnSpcReduction="20000"/>
          </a:bodyPr>
          <a:lstStyle/>
          <a:p>
            <a:pPr marL="0" indent="0" algn="just">
              <a:spcAft>
                <a:spcPts val="600"/>
              </a:spcAft>
              <a:buNone/>
            </a:pPr>
            <a:r>
              <a:rPr lang="tr-TR" sz="2400" dirty="0">
                <a:latin typeface="Times New Roman" panose="02020603050405020304" pitchFamily="18" charset="0"/>
                <a:cs typeface="Times New Roman" panose="02020603050405020304" pitchFamily="18" charset="0"/>
              </a:rPr>
              <a:t>1.GİRİŞ</a:t>
            </a:r>
          </a:p>
          <a:p>
            <a:pPr marL="457200" lvl="1" indent="0" algn="just">
              <a:spcAft>
                <a:spcPts val="1200"/>
              </a:spcAft>
              <a:buNone/>
            </a:pPr>
            <a:r>
              <a:rPr lang="tr-TR" sz="2000" dirty="0">
                <a:latin typeface="Times New Roman" panose="02020603050405020304" pitchFamily="18" charset="0"/>
                <a:cs typeface="Times New Roman" panose="02020603050405020304" pitchFamily="18" charset="0"/>
              </a:rPr>
              <a:t>1.1. Problemin Tanımı</a:t>
            </a:r>
          </a:p>
          <a:p>
            <a:pPr marL="457200" lvl="1" indent="0" algn="just">
              <a:spcAft>
                <a:spcPts val="1200"/>
              </a:spcAft>
              <a:buNone/>
            </a:pPr>
            <a:r>
              <a:rPr lang="tr-TR" sz="2000" dirty="0">
                <a:latin typeface="Times New Roman" panose="02020603050405020304" pitchFamily="18" charset="0"/>
                <a:cs typeface="Times New Roman" panose="02020603050405020304" pitchFamily="18" charset="0"/>
              </a:rPr>
              <a:t>1.2. Projenin Konusu</a:t>
            </a:r>
          </a:p>
          <a:p>
            <a:pPr marL="0" indent="0" algn="just">
              <a:spcAft>
                <a:spcPts val="600"/>
              </a:spcAft>
              <a:buNone/>
            </a:pPr>
            <a:r>
              <a:rPr lang="tr-TR" sz="2400" dirty="0">
                <a:latin typeface="Times New Roman" panose="02020603050405020304" pitchFamily="18" charset="0"/>
                <a:cs typeface="Times New Roman" panose="02020603050405020304" pitchFamily="18" charset="0"/>
              </a:rPr>
              <a:t>2. LİTERATÜR</a:t>
            </a:r>
          </a:p>
          <a:p>
            <a:pPr marL="0" indent="0" algn="just">
              <a:spcAft>
                <a:spcPts val="600"/>
              </a:spcAft>
              <a:buNone/>
            </a:pPr>
            <a:r>
              <a:rPr lang="tr-TR" sz="2400" dirty="0">
                <a:latin typeface="Times New Roman" panose="02020603050405020304" pitchFamily="18" charset="0"/>
                <a:cs typeface="Times New Roman" panose="02020603050405020304" pitchFamily="18" charset="0"/>
              </a:rPr>
              <a:t>3. MATERYAL ve YÖNTEM</a:t>
            </a:r>
          </a:p>
          <a:p>
            <a:pPr marL="457200" lvl="1" indent="0" algn="just">
              <a:spcAft>
                <a:spcPts val="1200"/>
              </a:spcAft>
              <a:buNone/>
            </a:pPr>
            <a:r>
              <a:rPr lang="tr-TR" sz="2000" dirty="0">
                <a:latin typeface="Times New Roman" panose="02020603050405020304" pitchFamily="18" charset="0"/>
                <a:cs typeface="Times New Roman" panose="02020603050405020304" pitchFamily="18" charset="0"/>
              </a:rPr>
              <a:t>3.1. Materyal</a:t>
            </a:r>
          </a:p>
          <a:p>
            <a:pPr marL="457200" lvl="1" indent="0" algn="just">
              <a:spcAft>
                <a:spcPts val="1200"/>
              </a:spcAft>
              <a:buNone/>
            </a:pPr>
            <a:r>
              <a:rPr lang="tr-TR" sz="2000" dirty="0">
                <a:latin typeface="Times New Roman" panose="02020603050405020304" pitchFamily="18" charset="0"/>
                <a:cs typeface="Times New Roman" panose="02020603050405020304" pitchFamily="18" charset="0"/>
              </a:rPr>
              <a:t>3.2. Yöntem</a:t>
            </a:r>
          </a:p>
          <a:p>
            <a:pPr marL="0" indent="0" algn="just">
              <a:spcAft>
                <a:spcPts val="600"/>
              </a:spcAft>
              <a:buNone/>
            </a:pPr>
            <a:r>
              <a:rPr lang="tr-TR" sz="2400" dirty="0">
                <a:latin typeface="Times New Roman" panose="02020603050405020304" pitchFamily="18" charset="0"/>
                <a:cs typeface="Times New Roman" panose="02020603050405020304" pitchFamily="18" charset="0"/>
              </a:rPr>
              <a:t>4. UYGULAMA</a:t>
            </a:r>
          </a:p>
          <a:p>
            <a:pPr marL="0" indent="0" algn="just">
              <a:spcAft>
                <a:spcPts val="600"/>
              </a:spcAft>
              <a:buNone/>
            </a:pPr>
            <a:r>
              <a:rPr lang="tr-TR" sz="2000" dirty="0">
                <a:latin typeface="Times New Roman" panose="02020603050405020304" pitchFamily="18" charset="0"/>
                <a:cs typeface="Times New Roman" panose="02020603050405020304" pitchFamily="18" charset="0"/>
              </a:rPr>
              <a:t>              4.1.Veriseti</a:t>
            </a:r>
          </a:p>
          <a:p>
            <a:pPr marL="0" indent="0" algn="just">
              <a:spcAft>
                <a:spcPts val="600"/>
              </a:spcAft>
              <a:buNone/>
            </a:pPr>
            <a:r>
              <a:rPr lang="tr-TR" sz="2000" dirty="0">
                <a:latin typeface="Times New Roman" panose="02020603050405020304" pitchFamily="18" charset="0"/>
                <a:cs typeface="Times New Roman" panose="02020603050405020304" pitchFamily="18" charset="0"/>
              </a:rPr>
              <a:t>              4.2.Sınıflandırma</a:t>
            </a:r>
          </a:p>
          <a:p>
            <a:pPr marL="0" indent="0" algn="just">
              <a:spcAft>
                <a:spcPts val="600"/>
              </a:spcAft>
              <a:buNone/>
            </a:pPr>
            <a:r>
              <a:rPr lang="tr-TR" sz="2000" dirty="0">
                <a:latin typeface="Times New Roman" panose="02020603050405020304" pitchFamily="18" charset="0"/>
                <a:cs typeface="Times New Roman" panose="02020603050405020304" pitchFamily="18" charset="0"/>
              </a:rPr>
              <a:t>              4.3.Web Sayfası</a:t>
            </a:r>
          </a:p>
          <a:p>
            <a:pPr marL="0" indent="0" algn="just">
              <a:spcAft>
                <a:spcPts val="600"/>
              </a:spcAft>
              <a:buNone/>
            </a:pPr>
            <a:r>
              <a:rPr lang="tr-TR" sz="2400" dirty="0">
                <a:latin typeface="Times New Roman" panose="02020603050405020304" pitchFamily="18" charset="0"/>
                <a:cs typeface="Times New Roman" panose="02020603050405020304" pitchFamily="18" charset="0"/>
              </a:rPr>
              <a:t>5. SONUÇ</a:t>
            </a:r>
          </a:p>
          <a:p>
            <a:pPr marL="0" indent="0" algn="just">
              <a:spcAft>
                <a:spcPts val="1200"/>
              </a:spcAft>
              <a:buNone/>
            </a:pPr>
            <a:r>
              <a:rPr lang="tr-TR" sz="2400" dirty="0">
                <a:latin typeface="Times New Roman" panose="02020603050405020304" pitchFamily="18" charset="0"/>
                <a:cs typeface="Times New Roman" panose="02020603050405020304" pitchFamily="18" charset="0"/>
              </a:rPr>
              <a:t>KAYNAKLAR</a:t>
            </a:r>
          </a:p>
          <a:p>
            <a:pPr marL="0" indent="0" algn="just">
              <a:spcAft>
                <a:spcPts val="1200"/>
              </a:spcAft>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9819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0761F3C-FA5A-9AED-2FB5-1E6CEEAE6800}"/>
              </a:ext>
            </a:extLst>
          </p:cNvPr>
          <p:cNvSpPr>
            <a:spLocks noGrp="1"/>
          </p:cNvSpPr>
          <p:nvPr>
            <p:ph type="title"/>
          </p:nvPr>
        </p:nvSpPr>
        <p:spPr/>
        <p:txBody>
          <a:bodyPr/>
          <a:lstStyle/>
          <a:p>
            <a:r>
              <a:rPr lang="tr-TR" sz="4400" dirty="0">
                <a:solidFill>
                  <a:schemeClr val="bg1"/>
                </a:solidFill>
                <a:latin typeface="Arial" panose="020B0604020202020204" pitchFamily="34" charset="0"/>
                <a:cs typeface="Arial" panose="020B0604020202020204" pitchFamily="34" charset="0"/>
              </a:rPr>
              <a:t> 4.UYGULAMA</a:t>
            </a:r>
            <a:endParaRPr lang="tr-TR" dirty="0"/>
          </a:p>
        </p:txBody>
      </p:sp>
      <p:sp>
        <p:nvSpPr>
          <p:cNvPr id="3" name="İçerik Yer Tutucusu 2">
            <a:extLst>
              <a:ext uri="{FF2B5EF4-FFF2-40B4-BE49-F238E27FC236}">
                <a16:creationId xmlns:a16="http://schemas.microsoft.com/office/drawing/2014/main" id="{B0CD72A3-E5B2-4A5D-9904-C6B3BCE7BC29}"/>
              </a:ext>
            </a:extLst>
          </p:cNvPr>
          <p:cNvSpPr>
            <a:spLocks noGrp="1"/>
          </p:cNvSpPr>
          <p:nvPr>
            <p:ph idx="1"/>
          </p:nvPr>
        </p:nvSpPr>
        <p:spPr>
          <a:xfrm>
            <a:off x="101600" y="2022763"/>
            <a:ext cx="11252200" cy="4154199"/>
          </a:xfrm>
        </p:spPr>
        <p:txBody>
          <a:bodyPr>
            <a:normAutofit/>
          </a:bodyPr>
          <a:lstStyle/>
          <a:p>
            <a:pPr marL="0" indent="0">
              <a:buNone/>
            </a:pPr>
            <a:r>
              <a:rPr lang="tr-TR" sz="2400" b="1" dirty="0"/>
              <a:t>4.3.Web Sayfası</a:t>
            </a:r>
          </a:p>
          <a:p>
            <a:pPr marL="0" indent="0" algn="just">
              <a:buNone/>
            </a:pPr>
            <a:r>
              <a:rPr lang="tr-TR" sz="1200" dirty="0">
                <a:latin typeface="Arial" panose="020B0604020202020204" pitchFamily="34" charset="0"/>
                <a:cs typeface="Arial" panose="020B0604020202020204" pitchFamily="34" charset="0"/>
              </a:rPr>
              <a:t>Kullanıcılar bu web sitesine girmek için kayıt olmak zorundadırlar. Sign Up sayfamız kullanıcı bilgilerini almakta ve kaydetmektedir. Kayıt sonucunda direkt anasayfaya geçebiliyor kullanıcı. Kullanıcının anasayfada yapacak işlemi kalmadığında çıkış yapacaktır. Başka bir zaman tekrar Kalp krizi oranındaki değişimi öğrenmek isteyen  öğrenmek isteyen kullanıcı web sayfasına erişmek için tekrar bilgilerini kaydetmek zorunda değildir. Daha önce bir kere kayıt yaptırmışsa artık sadece login sayfasından kayıtlı bilgileri ile tek tuşla web sitesinin anasayfasına erişim  sağlayabilecektir.</a:t>
            </a:r>
          </a:p>
        </p:txBody>
      </p:sp>
      <p:pic>
        <p:nvPicPr>
          <p:cNvPr id="7" name="Resim 6">
            <a:extLst>
              <a:ext uri="{FF2B5EF4-FFF2-40B4-BE49-F238E27FC236}">
                <a16:creationId xmlns:a16="http://schemas.microsoft.com/office/drawing/2014/main" id="{4EAD05BC-4B32-388E-C6A7-12C3079CAA1C}"/>
              </a:ext>
            </a:extLst>
          </p:cNvPr>
          <p:cNvPicPr>
            <a:picLocks noChangeAspect="1"/>
          </p:cNvPicPr>
          <p:nvPr/>
        </p:nvPicPr>
        <p:blipFill>
          <a:blip r:embed="rId2"/>
          <a:stretch>
            <a:fillRect/>
          </a:stretch>
        </p:blipFill>
        <p:spPr>
          <a:xfrm>
            <a:off x="101601" y="3368388"/>
            <a:ext cx="5169140" cy="3407349"/>
          </a:xfrm>
          <a:prstGeom prst="rect">
            <a:avLst/>
          </a:prstGeom>
        </p:spPr>
      </p:pic>
      <p:pic>
        <p:nvPicPr>
          <p:cNvPr id="9" name="Resim 8">
            <a:extLst>
              <a:ext uri="{FF2B5EF4-FFF2-40B4-BE49-F238E27FC236}">
                <a16:creationId xmlns:a16="http://schemas.microsoft.com/office/drawing/2014/main" id="{C8FCDFDC-EB85-3ED2-FB43-5DBE3AE04386}"/>
              </a:ext>
            </a:extLst>
          </p:cNvPr>
          <p:cNvPicPr>
            <a:picLocks noChangeAspect="1"/>
          </p:cNvPicPr>
          <p:nvPr/>
        </p:nvPicPr>
        <p:blipFill>
          <a:blip r:embed="rId3"/>
          <a:stretch>
            <a:fillRect/>
          </a:stretch>
        </p:blipFill>
        <p:spPr>
          <a:xfrm>
            <a:off x="5805577" y="3371456"/>
            <a:ext cx="6386423" cy="3533649"/>
          </a:xfrm>
          <a:prstGeom prst="rect">
            <a:avLst/>
          </a:prstGeom>
        </p:spPr>
      </p:pic>
    </p:spTree>
    <p:extLst>
      <p:ext uri="{BB962C8B-B14F-4D97-AF65-F5344CB8AC3E}">
        <p14:creationId xmlns:p14="http://schemas.microsoft.com/office/powerpoint/2010/main" val="1791318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81A6078-9B99-BE21-55A2-14023CD819A5}"/>
              </a:ext>
            </a:extLst>
          </p:cNvPr>
          <p:cNvSpPr>
            <a:spLocks noGrp="1"/>
          </p:cNvSpPr>
          <p:nvPr>
            <p:ph type="title"/>
          </p:nvPr>
        </p:nvSpPr>
        <p:spPr/>
        <p:txBody>
          <a:bodyPr/>
          <a:lstStyle/>
          <a:p>
            <a:r>
              <a:rPr lang="tr-TR" sz="4400" dirty="0">
                <a:solidFill>
                  <a:schemeClr val="bg1"/>
                </a:solidFill>
                <a:latin typeface="Arial" panose="020B0604020202020204" pitchFamily="34" charset="0"/>
                <a:cs typeface="Arial" panose="020B0604020202020204" pitchFamily="34" charset="0"/>
              </a:rPr>
              <a:t> 4.UYGULAMA</a:t>
            </a:r>
            <a:endParaRPr lang="tr-TR" dirty="0"/>
          </a:p>
        </p:txBody>
      </p:sp>
      <p:sp>
        <p:nvSpPr>
          <p:cNvPr id="3" name="İçerik Yer Tutucusu 2">
            <a:extLst>
              <a:ext uri="{FF2B5EF4-FFF2-40B4-BE49-F238E27FC236}">
                <a16:creationId xmlns:a16="http://schemas.microsoft.com/office/drawing/2014/main" id="{F88175E3-910A-3333-47C7-25B4CBB14D35}"/>
              </a:ext>
            </a:extLst>
          </p:cNvPr>
          <p:cNvSpPr>
            <a:spLocks noGrp="1"/>
          </p:cNvSpPr>
          <p:nvPr>
            <p:ph idx="1"/>
          </p:nvPr>
        </p:nvSpPr>
        <p:spPr>
          <a:xfrm>
            <a:off x="147782" y="2059709"/>
            <a:ext cx="11206018" cy="4433166"/>
          </a:xfrm>
        </p:spPr>
        <p:txBody>
          <a:bodyPr/>
          <a:lstStyle/>
          <a:p>
            <a:pPr marL="0" indent="0">
              <a:buNone/>
            </a:pPr>
            <a:r>
              <a:rPr lang="tr-TR" sz="2800" b="1" dirty="0"/>
              <a:t>4.3.Web Sayfası</a:t>
            </a:r>
          </a:p>
          <a:p>
            <a:pPr marL="0" indent="0" algn="just">
              <a:buNone/>
            </a:pPr>
            <a:r>
              <a:rPr lang="tr-TR" sz="1200" b="1" dirty="0">
                <a:latin typeface="Arial" panose="020B0604020202020204" pitchFamily="34" charset="0"/>
                <a:cs typeface="Arial" panose="020B0604020202020204" pitchFamily="34" charset="0"/>
              </a:rPr>
              <a:t> </a:t>
            </a:r>
            <a:r>
              <a:rPr lang="tr-TR" sz="1200" dirty="0">
                <a:latin typeface="Arial" panose="020B0604020202020204" pitchFamily="34" charset="0"/>
                <a:cs typeface="Arial" panose="020B0604020202020204" pitchFamily="34" charset="0"/>
              </a:rPr>
              <a:t>Web sitemizin anasayfasına gelen kullanıcıları cevaplamaları gereken sorular karşılıyor. Bu soruların bazıları seçerek işaretleniyorken bazılarını elle girmeniz gerekli bunun sebebi 4.1.veriseti kısmında anlattığımız gibi veri setinde kategorik ve sayısal sütunlar mevcuttu. Burada cinsiyet için iki seçeneğiniz varken(kategorik), yaş için belki de 1’den 120’e kadar değer verebiliyorsunuz. Bu sebeple sayısal etkenler için elle veri girmeniz gerekecek. Anasayfamızı özellikle net ve anlaşılabilir olması için tasarladık. Kullanıcı tüm alanları doldurduktan sonra butona basarak sonucunu görüntüleyebiliyor. Ardından yukarıdaki logout   kısmından güvenli bir şekilde çıkış yapabiliyor. Aşağıdaki görsellerde hem bilgisayar ekranı hem de daha küçük ekranlar için uyumlu olduğu gösterilmiştir.</a:t>
            </a:r>
          </a:p>
          <a:p>
            <a:pPr marL="0" indent="0">
              <a:buNone/>
            </a:pPr>
            <a:endParaRPr lang="tr-TR" dirty="0"/>
          </a:p>
        </p:txBody>
      </p:sp>
      <p:pic>
        <p:nvPicPr>
          <p:cNvPr id="5" name="Resim 4">
            <a:extLst>
              <a:ext uri="{FF2B5EF4-FFF2-40B4-BE49-F238E27FC236}">
                <a16:creationId xmlns:a16="http://schemas.microsoft.com/office/drawing/2014/main" id="{538FDCC4-F68F-6527-1F3B-6ACA6426C4A2}"/>
              </a:ext>
            </a:extLst>
          </p:cNvPr>
          <p:cNvPicPr>
            <a:picLocks noChangeAspect="1"/>
          </p:cNvPicPr>
          <p:nvPr/>
        </p:nvPicPr>
        <p:blipFill>
          <a:blip r:embed="rId2"/>
          <a:stretch>
            <a:fillRect/>
          </a:stretch>
        </p:blipFill>
        <p:spPr>
          <a:xfrm>
            <a:off x="414768" y="3605891"/>
            <a:ext cx="5559303" cy="2940093"/>
          </a:xfrm>
          <a:prstGeom prst="rect">
            <a:avLst/>
          </a:prstGeom>
        </p:spPr>
      </p:pic>
      <p:pic>
        <p:nvPicPr>
          <p:cNvPr id="7" name="Resim 6">
            <a:extLst>
              <a:ext uri="{FF2B5EF4-FFF2-40B4-BE49-F238E27FC236}">
                <a16:creationId xmlns:a16="http://schemas.microsoft.com/office/drawing/2014/main" id="{BCE9D26B-38D4-C389-E1D9-989AD2456D76}"/>
              </a:ext>
            </a:extLst>
          </p:cNvPr>
          <p:cNvPicPr>
            <a:picLocks noChangeAspect="1"/>
          </p:cNvPicPr>
          <p:nvPr/>
        </p:nvPicPr>
        <p:blipFill>
          <a:blip r:embed="rId3"/>
          <a:stretch>
            <a:fillRect/>
          </a:stretch>
        </p:blipFill>
        <p:spPr>
          <a:xfrm>
            <a:off x="6020807" y="3605891"/>
            <a:ext cx="6171194" cy="2940093"/>
          </a:xfrm>
          <a:prstGeom prst="rect">
            <a:avLst/>
          </a:prstGeom>
        </p:spPr>
      </p:pic>
    </p:spTree>
    <p:extLst>
      <p:ext uri="{BB962C8B-B14F-4D97-AF65-F5344CB8AC3E}">
        <p14:creationId xmlns:p14="http://schemas.microsoft.com/office/powerpoint/2010/main" val="51586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70F466-B0E2-9B78-98AA-A717C10C1879}"/>
              </a:ext>
            </a:extLst>
          </p:cNvPr>
          <p:cNvSpPr>
            <a:spLocks noGrp="1"/>
          </p:cNvSpPr>
          <p:nvPr>
            <p:ph type="title"/>
          </p:nvPr>
        </p:nvSpPr>
        <p:spPr/>
        <p:txBody>
          <a:bodyPr/>
          <a:lstStyle/>
          <a:p>
            <a:r>
              <a:rPr lang="tr-TR" sz="4400" dirty="0">
                <a:solidFill>
                  <a:schemeClr val="bg1"/>
                </a:solidFill>
                <a:latin typeface="Arial" panose="020B0604020202020204" pitchFamily="34" charset="0"/>
                <a:cs typeface="Arial" panose="020B0604020202020204" pitchFamily="34" charset="0"/>
              </a:rPr>
              <a:t> 4.UYGULAMA</a:t>
            </a:r>
            <a:endParaRPr lang="tr-TR" dirty="0"/>
          </a:p>
        </p:txBody>
      </p:sp>
      <p:sp>
        <p:nvSpPr>
          <p:cNvPr id="3" name="İçerik Yer Tutucusu 2">
            <a:extLst>
              <a:ext uri="{FF2B5EF4-FFF2-40B4-BE49-F238E27FC236}">
                <a16:creationId xmlns:a16="http://schemas.microsoft.com/office/drawing/2014/main" id="{2819C8BE-F510-E67B-A416-E3F464C7A690}"/>
              </a:ext>
            </a:extLst>
          </p:cNvPr>
          <p:cNvSpPr>
            <a:spLocks noGrp="1"/>
          </p:cNvSpPr>
          <p:nvPr>
            <p:ph idx="1"/>
          </p:nvPr>
        </p:nvSpPr>
        <p:spPr>
          <a:xfrm>
            <a:off x="69011" y="2027207"/>
            <a:ext cx="11284789" cy="4149755"/>
          </a:xfrm>
        </p:spPr>
        <p:txBody>
          <a:bodyPr/>
          <a:lstStyle/>
          <a:p>
            <a:pPr marL="0" indent="0">
              <a:buNone/>
            </a:pPr>
            <a:r>
              <a:rPr lang="tr-TR" sz="2800" b="1" dirty="0"/>
              <a:t> 4.3.Web Sayfası</a:t>
            </a:r>
          </a:p>
          <a:p>
            <a:pPr marL="0" indent="0">
              <a:buNone/>
            </a:pPr>
            <a:r>
              <a:rPr lang="tr-TR" sz="1200" b="1" dirty="0">
                <a:latin typeface="Arial" panose="020B0604020202020204" pitchFamily="34" charset="0"/>
                <a:cs typeface="Arial" panose="020B0604020202020204" pitchFamily="34" charset="0"/>
              </a:rPr>
              <a:t>    </a:t>
            </a:r>
            <a:r>
              <a:rPr lang="tr-TR" sz="1600" b="1" u="sng" dirty="0">
                <a:latin typeface="Arial" panose="020B0604020202020204" pitchFamily="34" charset="0"/>
                <a:cs typeface="Arial" panose="020B0604020202020204" pitchFamily="34" charset="0"/>
              </a:rPr>
              <a:t>Kalp krizi oranlarının web anasayfasında görüntülenmesi</a:t>
            </a:r>
          </a:p>
          <a:p>
            <a:pPr marL="0" indent="0" algn="just">
              <a:buNone/>
            </a:pPr>
            <a:r>
              <a:rPr lang="tr-TR" sz="1200" dirty="0">
                <a:latin typeface="Arial" panose="020B0604020202020204" pitchFamily="34" charset="0"/>
                <a:cs typeface="Arial" panose="020B0604020202020204" pitchFamily="34" charset="0"/>
              </a:rPr>
              <a:t>    Kullanıcı web anasayfasında verilerini doldurduktan sonra verileri sınıflandırma algoritmasına girer ve  kullanıcının kalp krizi oranı anasayfaya yazdırılır. Kullanıcının veri girmesi gereken alanlardan herhangi birisini boş bırakırsa sistem kullanıcıyı uyaracak ve boş alanı doldurmasını isteyecektir. Çünkü sınıflandırma yapılırken Null değerler yüzünden sınıflandırma yapamaz. Kalp krizi  oranını öğrenen kullanıcı anasayfadan güvenli çıkış için sağ üsteki logout alanından çıkış yapabilir. Kalp krizi oranınız %50’den yüksek gelirse bir doktora görününüz uyarısı yazdırıyor.</a:t>
            </a:r>
          </a:p>
          <a:p>
            <a:pPr marL="0" indent="0" algn="just">
              <a:buNone/>
            </a:pPr>
            <a:endParaRPr lang="tr-TR" sz="1200" dirty="0">
              <a:latin typeface="Arial" panose="020B0604020202020204" pitchFamily="34" charset="0"/>
              <a:cs typeface="Arial" panose="020B0604020202020204" pitchFamily="34" charset="0"/>
            </a:endParaRPr>
          </a:p>
          <a:p>
            <a:pPr marL="0" indent="0">
              <a:buNone/>
            </a:pPr>
            <a:r>
              <a:rPr lang="tr-TR" dirty="0"/>
              <a:t>       </a:t>
            </a:r>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p:txBody>
      </p:sp>
      <p:pic>
        <p:nvPicPr>
          <p:cNvPr id="9" name="Resim 8" descr="metin, ekran görüntüsü, yazı tipi içeren bir resim&#10;&#10;Açıklama otomatik olarak oluşturuldu">
            <a:extLst>
              <a:ext uri="{FF2B5EF4-FFF2-40B4-BE49-F238E27FC236}">
                <a16:creationId xmlns:a16="http://schemas.microsoft.com/office/drawing/2014/main" id="{C217DE9B-1D80-5EDE-3A79-43B9865CC8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5009" y="5762171"/>
            <a:ext cx="5834743" cy="1095829"/>
          </a:xfrm>
          <a:prstGeom prst="rect">
            <a:avLst/>
          </a:prstGeom>
        </p:spPr>
      </p:pic>
      <p:pic>
        <p:nvPicPr>
          <p:cNvPr id="11" name="Resim 10" descr="metin, ekran görüntüsü, yazı tipi içeren bir resim&#10;&#10;Açıklama otomatik olarak oluşturuldu">
            <a:extLst>
              <a:ext uri="{FF2B5EF4-FFF2-40B4-BE49-F238E27FC236}">
                <a16:creationId xmlns:a16="http://schemas.microsoft.com/office/drawing/2014/main" id="{C990B1F3-F00E-03FE-E9CC-5444F9754D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5009" y="4555686"/>
            <a:ext cx="5834743" cy="1038225"/>
          </a:xfrm>
          <a:prstGeom prst="rect">
            <a:avLst/>
          </a:prstGeom>
        </p:spPr>
      </p:pic>
      <p:pic>
        <p:nvPicPr>
          <p:cNvPr id="13" name="Resim 12" descr="metin, ekran görüntüsü, yazılım, web sayfası içeren bir resim&#10;&#10;Açıklama otomatik olarak oluşturuldu">
            <a:extLst>
              <a:ext uri="{FF2B5EF4-FFF2-40B4-BE49-F238E27FC236}">
                <a16:creationId xmlns:a16="http://schemas.microsoft.com/office/drawing/2014/main" id="{F235E21F-A4B0-5D81-9B64-B7CF588AAE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022" y="3831544"/>
            <a:ext cx="5690969" cy="3026456"/>
          </a:xfrm>
          <a:prstGeom prst="rect">
            <a:avLst/>
          </a:prstGeom>
        </p:spPr>
      </p:pic>
    </p:spTree>
    <p:extLst>
      <p:ext uri="{BB962C8B-B14F-4D97-AF65-F5344CB8AC3E}">
        <p14:creationId xmlns:p14="http://schemas.microsoft.com/office/powerpoint/2010/main" val="2983154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9B540-49DE-4AC2-8DC9-21C3B9D2448F}"/>
              </a:ext>
            </a:extLst>
          </p:cNvPr>
          <p:cNvSpPr>
            <a:spLocks noGrp="1"/>
          </p:cNvSpPr>
          <p:nvPr>
            <p:ph type="title"/>
          </p:nvPr>
        </p:nvSpPr>
        <p:spPr>
          <a:xfrm>
            <a:off x="838200" y="365125"/>
            <a:ext cx="8900604" cy="1325563"/>
          </a:xfrm>
        </p:spPr>
        <p:txBody>
          <a:bodyPr>
            <a:normAutofit/>
            <a:scene3d>
              <a:camera prst="orthographicFront"/>
              <a:lightRig rig="soft" dir="t">
                <a:rot lat="0" lon="0" rev="15600000"/>
              </a:lightRig>
            </a:scene3d>
            <a:sp3d extrusionH="57150" prstMaterial="softEdge">
              <a:bevelT w="25400" h="38100"/>
            </a:sp3d>
          </a:bodyPr>
          <a:lstStyle/>
          <a:p>
            <a:pPr algn="just"/>
            <a:r>
              <a:rPr lang="tr-TR"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 SONUÇ</a:t>
            </a:r>
            <a:endParaRPr lang="en-US"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E6CED3-D8EA-4663-BF55-BAD1FAAC65F9}"/>
              </a:ext>
            </a:extLst>
          </p:cNvPr>
          <p:cNvSpPr>
            <a:spLocks noGrp="1"/>
          </p:cNvSpPr>
          <p:nvPr>
            <p:ph idx="1"/>
          </p:nvPr>
        </p:nvSpPr>
        <p:spPr>
          <a:xfrm>
            <a:off x="838200" y="2225675"/>
            <a:ext cx="10515600" cy="4351338"/>
          </a:xfrm>
        </p:spPr>
        <p:txBody>
          <a:bodyPr>
            <a:normAutofit/>
          </a:bodyPr>
          <a:lstStyle/>
          <a:p>
            <a:pPr marL="0" indent="0" algn="just">
              <a:spcAft>
                <a:spcPts val="1800"/>
              </a:spcAft>
              <a:buNone/>
            </a:pPr>
            <a:r>
              <a:rPr lang="tr-TR" sz="1200" dirty="0">
                <a:latin typeface="Arial" panose="020B0604020202020204" pitchFamily="34" charset="0"/>
                <a:cs typeface="Arial" panose="020B0604020202020204" pitchFamily="34" charset="0"/>
              </a:rPr>
              <a:t>Yapmış olduğumuz bu web sitemizin sonucuna gelirsek, buradaki ana amacımız insanların tamamen güvendiği ve çıkan sonuca göre doktora gidip gidemeyeceği bir uygulama yapmak değil. Eğer böyle bir şey desek bile gerçekçi olmaz çünkü insan vücudu çok karmaşık olduğundan bir insanın girdiği on tane özelliği ile bunu tamamen doğru bilmesi ve herkes için bunu tekrarlaması mümkün değildir ama bu seçilen on tane özellik bize kalp krizi hakkında kesin olmasa da önemli bilgiler verebilmektedir. Bizde bu web sitesi ile insanların oturdukları yerden bu bilgiye erişmesini sağladık. Peki bu kullanıcılara nasıl avantajlar sağlamaktadır. Öncelikle bu sistemi ev ortamında kullanabilecekleri için kalp krizi konusunda bilgi almak için hastaneye gelen hasta sayısında önemli oranlara da düşüşe sebep olacaktır. Kendinde kalp krizi oranının yüksek olduğunu düşünen kişi web uygulamasını kullandıktan sonra yüksek bir değer ile karşılaşırsa doktora gidebilir ve erken teşhis ile karşılaşabileceği önemli zararlardan kurtulabilir. Aynı şekilde kalp krizi oranının yüksek olduğunu düşünen ve randevu sistemlerinden doktor randevuları alan biri bu testi yaptığında düşük bir sonuç ile karşılaşabilir, bu belki hastanın  doktorlara gitmesini engelleyemez ama  hastanın rahatlamasına veya hayat düzeninde yaptığı zararlı alışkanlıklar yerine faydalı alışkanlıkların kalp krizi riskini düşürdüğünü gördükçe doktor arayışından ziyade sağlıklı bir hayat ile kalp krizi riskini azaltabileceğini anlayabilir. Bu web uygulamasının ana amacı kullanıcı ister doktorlara gitsin isterse de gitmesin bu uygulama zaman içerisinde kullandığı ilaçlara göre , yaşam kalitesine göre veya ruhsal düzenine göre kalp krizindeki değişimi istediği zaman istediği yerde istediği kadar görebilecek. Örneğin kalp rahatsızlığı yaşayan bir hasta doktora gidiyor ve doktor hastaya bir ilaç tedavisi uyguluyor. Hasta bu tedavi boyunca bu uygulamayı kullanarak kalp krizi oranına nasıl etki ettiğini gözlemleyebilecek ve durumu doktoru ile paylaşarak daha verimli bir şekilde tedavi olacaktır. Web uygulamamız sayesinde zamandan, iş gücünden ve paradan kazanç sağlamayı hedefledik ve sonuç bizleri gayet tatmin etti.</a:t>
            </a:r>
          </a:p>
        </p:txBody>
      </p:sp>
    </p:spTree>
    <p:extLst>
      <p:ext uri="{BB962C8B-B14F-4D97-AF65-F5344CB8AC3E}">
        <p14:creationId xmlns:p14="http://schemas.microsoft.com/office/powerpoint/2010/main" val="3343512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9B540-49DE-4AC2-8DC9-21C3B9D2448F}"/>
              </a:ext>
            </a:extLst>
          </p:cNvPr>
          <p:cNvSpPr>
            <a:spLocks noGrp="1"/>
          </p:cNvSpPr>
          <p:nvPr>
            <p:ph type="title"/>
          </p:nvPr>
        </p:nvSpPr>
        <p:spPr>
          <a:xfrm>
            <a:off x="838200" y="365125"/>
            <a:ext cx="8900604" cy="1325563"/>
          </a:xfrm>
        </p:spPr>
        <p:txBody>
          <a:bodyPr>
            <a:normAutofit/>
            <a:scene3d>
              <a:camera prst="orthographicFront"/>
              <a:lightRig rig="soft" dir="t">
                <a:rot lat="0" lon="0" rev="15600000"/>
              </a:lightRig>
            </a:scene3d>
            <a:sp3d extrusionH="57150" prstMaterial="softEdge">
              <a:bevelT w="25400" h="38100"/>
            </a:sp3d>
          </a:bodyPr>
          <a:lstStyle/>
          <a:p>
            <a:pPr algn="just"/>
            <a:r>
              <a:rPr lang="tr-TR"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KAYNAKLAR</a:t>
            </a:r>
            <a:endParaRPr lang="en-US"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E6CED3-D8EA-4663-BF55-BAD1FAAC65F9}"/>
              </a:ext>
            </a:extLst>
          </p:cNvPr>
          <p:cNvSpPr>
            <a:spLocks noGrp="1"/>
          </p:cNvSpPr>
          <p:nvPr>
            <p:ph idx="1"/>
          </p:nvPr>
        </p:nvSpPr>
        <p:spPr>
          <a:xfrm>
            <a:off x="715992" y="1940944"/>
            <a:ext cx="11084944" cy="4917056"/>
          </a:xfrm>
        </p:spPr>
        <p:txBody>
          <a:bodyPr>
            <a:normAutofit/>
          </a:bodyPr>
          <a:lstStyle/>
          <a:p>
            <a:pPr marL="342900" lvl="0" indent="-342900">
              <a:lnSpc>
                <a:spcPct val="107000"/>
              </a:lnSpc>
              <a:buFont typeface="+mj-lt"/>
              <a:buAutoNum type="arabicPeriod"/>
              <a:tabLst>
                <a:tab pos="1265555" algn="l"/>
              </a:tabLst>
            </a:pPr>
            <a:r>
              <a:rPr lang="tr-TR" sz="1800" u="sng"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https://youtu.be/05yGIjsVcLo</a:t>
            </a:r>
            <a:endParaRPr lang="tr-TR" sz="1800"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tabLst>
                <a:tab pos="1265555" algn="l"/>
              </a:tabLst>
            </a:pPr>
            <a:r>
              <a:rPr lang="tr-TR" sz="1800" i="0" dirty="0">
                <a:effectLst/>
                <a:latin typeface="Times New Roman" panose="02020603050405020304" pitchFamily="18" charset="0"/>
                <a:cs typeface="Times New Roman" panose="02020603050405020304" pitchFamily="18" charset="0"/>
              </a:rPr>
              <a:t>Dracup, K., Moser, D. K., Eisenberg, M., Meischke, H., Alonzo, A. A., &amp; Braslow, A. (1995). Causes of delay in seeking treatment for heart attack symptoms. </a:t>
            </a:r>
            <a:r>
              <a:rPr lang="tr-TR" sz="1800" i="1" dirty="0">
                <a:effectLst/>
                <a:latin typeface="Times New Roman" panose="02020603050405020304" pitchFamily="18" charset="0"/>
                <a:cs typeface="Times New Roman" panose="02020603050405020304" pitchFamily="18" charset="0"/>
              </a:rPr>
              <a:t>Social science &amp; medicine</a:t>
            </a:r>
            <a:r>
              <a:rPr lang="tr-TR" sz="1800" i="0" dirty="0">
                <a:effectLst/>
                <a:latin typeface="Times New Roman" panose="02020603050405020304" pitchFamily="18" charset="0"/>
                <a:cs typeface="Times New Roman" panose="02020603050405020304" pitchFamily="18" charset="0"/>
              </a:rPr>
              <a:t>, </a:t>
            </a:r>
            <a:r>
              <a:rPr lang="tr-TR" sz="1800" i="1" dirty="0">
                <a:effectLst/>
                <a:latin typeface="Times New Roman" panose="02020603050405020304" pitchFamily="18" charset="0"/>
                <a:cs typeface="Times New Roman" panose="02020603050405020304" pitchFamily="18" charset="0"/>
              </a:rPr>
              <a:t>40</a:t>
            </a:r>
            <a:r>
              <a:rPr lang="tr-TR" sz="1800" i="0" dirty="0">
                <a:effectLst/>
                <a:latin typeface="Times New Roman" panose="02020603050405020304" pitchFamily="18" charset="0"/>
                <a:cs typeface="Times New Roman" panose="02020603050405020304" pitchFamily="18" charset="0"/>
              </a:rPr>
              <a:t>(3), 379-392.</a:t>
            </a:r>
            <a:endParaRPr lang="tr-T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tabLst>
                <a:tab pos="1265555" algn="l"/>
              </a:tabLst>
            </a:pPr>
            <a:r>
              <a:rPr lang="tr-TR" sz="1800" u="sng" dirty="0">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https://medium.com/datarunner/numpy-k%C3%BCt%C3%BCphanesi-f78d6cc098fa</a:t>
            </a:r>
            <a:endParaRPr lang="tr-T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tabLst>
                <a:tab pos="1265555" algn="l"/>
              </a:tabLst>
            </a:pPr>
            <a:r>
              <a:rPr lang="tr-TR" sz="1800" u="sng" dirty="0">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https://tirendazakademi.medium.com/pandas-k%C3%BCt%C3%BCphanesi%CC%87-nedi%CC%87r-905012e654b8</a:t>
            </a:r>
            <a:endParaRPr lang="tr-T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tabLst>
                <a:tab pos="1265555" algn="l"/>
              </a:tabLst>
            </a:pPr>
            <a:r>
              <a:rPr lang="tr-TR" sz="1800" u="sng" dirty="0">
                <a:effectLst/>
                <a:latin typeface="Times New Roman" panose="02020603050405020304" pitchFamily="18"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https://medium.com/datarunner/matplotlibkutuphanesi-1-99087692102b</a:t>
            </a:r>
            <a:endParaRPr lang="tr-T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tabLst>
                <a:tab pos="1265555" algn="l"/>
              </a:tabLst>
            </a:pPr>
            <a:r>
              <a:rPr lang="tr-TR" sz="1800" u="sng" dirty="0">
                <a:effectLst/>
                <a:latin typeface="Times New Roman" panose="02020603050405020304" pitchFamily="18" charset="0"/>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https://www.veribilimiokulu.com/seaborn-ile-veri-gorsellestirmesi/</a:t>
            </a:r>
            <a:endParaRPr lang="tr-T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1265555" algn="l"/>
              </a:tabLst>
            </a:pPr>
            <a:r>
              <a:rPr lang="tr-TR" sz="1800" u="sng" dirty="0">
                <a:effectLst/>
                <a:latin typeface="Times New Roman" panose="02020603050405020304" pitchFamily="18" charset="0"/>
                <a:ea typeface="Calibri" panose="020F0502020204030204" pitchFamily="34" charset="0"/>
                <a:cs typeface="Times New Roman" panose="02020603050405020304" pitchFamily="18" charset="0"/>
                <a:hlinkClick r:id="rId8">
                  <a:extLst>
                    <a:ext uri="{A12FA001-AC4F-418D-AE19-62706E023703}">
                      <ahyp:hlinkClr xmlns:ahyp="http://schemas.microsoft.com/office/drawing/2018/hyperlinkcolor" val="tx"/>
                    </a:ext>
                  </a:extLst>
                </a:hlinkClick>
              </a:rPr>
              <a:t>https://chat.openai.com/chat</a:t>
            </a:r>
            <a:endParaRPr lang="tr-TR" sz="1800" u="sng"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1265555" algn="l"/>
              </a:tabLst>
            </a:pPr>
            <a:r>
              <a:rPr lang="tr-TR" sz="1800" dirty="0">
                <a:effectLst/>
                <a:latin typeface="Times New Roman" panose="02020603050405020304" pitchFamily="18" charset="0"/>
                <a:ea typeface="Calibri" panose="020F0502020204030204" pitchFamily="34" charset="0"/>
                <a:cs typeface="Times New Roman" panose="02020603050405020304" pitchFamily="18" charset="0"/>
                <a:hlinkClick r:id="rId9"/>
              </a:rPr>
              <a:t>https://www.log.com.tr/kalp-krizini-onceden-tahmin-edebilen-yapay-zeka/</a:t>
            </a:r>
            <a:endParaRPr lang="tr-T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1265555" algn="l"/>
              </a:tabLst>
            </a:pPr>
            <a:r>
              <a:rPr lang="tr-TR" sz="1800" dirty="0">
                <a:effectLst/>
                <a:latin typeface="Times New Roman" panose="02020603050405020304" pitchFamily="18" charset="0"/>
                <a:ea typeface="Calibri" panose="020F0502020204030204" pitchFamily="34" charset="0"/>
                <a:cs typeface="Times New Roman" panose="02020603050405020304" pitchFamily="18" charset="0"/>
                <a:hlinkClick r:id="rId10"/>
              </a:rPr>
              <a:t>https://youtu.be/dam0GPOAvVI</a:t>
            </a:r>
            <a:endParaRPr lang="tr-T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None/>
              <a:tabLst>
                <a:tab pos="1265555" algn="l"/>
              </a:tabLst>
            </a:pPr>
            <a:endParaRPr lang="tr-T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1265555" algn="l"/>
              </a:tabLst>
            </a:pPr>
            <a:endParaRPr lang="tr-T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1265555" algn="l"/>
              </a:tabLst>
            </a:pPr>
            <a:endParaRPr lang="tr-TR"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1800"/>
              </a:spcAft>
            </a:pPr>
            <a:endParaRPr lang="tr-T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7857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9B540-49DE-4AC2-8DC9-21C3B9D2448F}"/>
              </a:ext>
            </a:extLst>
          </p:cNvPr>
          <p:cNvSpPr>
            <a:spLocks noGrp="1"/>
          </p:cNvSpPr>
          <p:nvPr>
            <p:ph type="title"/>
          </p:nvPr>
        </p:nvSpPr>
        <p:spPr>
          <a:xfrm>
            <a:off x="838200" y="365125"/>
            <a:ext cx="8900604" cy="1325563"/>
          </a:xfrm>
        </p:spPr>
        <p:txBody>
          <a:bodyPr>
            <a:normAutofit/>
            <a:scene3d>
              <a:camera prst="orthographicFront"/>
              <a:lightRig rig="soft" dir="t">
                <a:rot lat="0" lon="0" rev="15600000"/>
              </a:lightRig>
            </a:scene3d>
            <a:sp3d extrusionH="57150" prstMaterial="softEdge">
              <a:bevelT w="25400" h="38100"/>
            </a:sp3d>
          </a:bodyPr>
          <a:lstStyle/>
          <a:p>
            <a:pPr algn="just"/>
            <a:r>
              <a:rPr lang="tr-TR"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 GİRİŞ</a:t>
            </a:r>
            <a:endParaRPr lang="en-US"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E6CED3-D8EA-4663-BF55-BAD1FAAC65F9}"/>
              </a:ext>
            </a:extLst>
          </p:cNvPr>
          <p:cNvSpPr>
            <a:spLocks noGrp="1"/>
          </p:cNvSpPr>
          <p:nvPr>
            <p:ph idx="1"/>
          </p:nvPr>
        </p:nvSpPr>
        <p:spPr>
          <a:xfrm>
            <a:off x="838200" y="2225675"/>
            <a:ext cx="10515600" cy="4351338"/>
          </a:xfrm>
        </p:spPr>
        <p:txBody>
          <a:bodyPr>
            <a:normAutofit fontScale="85000" lnSpcReduction="10000"/>
          </a:bodyPr>
          <a:lstStyle/>
          <a:p>
            <a:pPr marL="0" indent="0" algn="just">
              <a:spcAft>
                <a:spcPts val="1200"/>
              </a:spcAft>
              <a:buNone/>
            </a:pPr>
            <a:r>
              <a:rPr lang="tr-TR" sz="2400" b="1" dirty="0">
                <a:latin typeface="Times New Roman" panose="02020603050405020304" pitchFamily="18" charset="0"/>
                <a:cs typeface="Times New Roman" panose="02020603050405020304" pitchFamily="18" charset="0"/>
              </a:rPr>
              <a:t>1.1. Problemin Tanımı</a:t>
            </a:r>
          </a:p>
          <a:p>
            <a:pPr algn="just">
              <a:spcAft>
                <a:spcPts val="1800"/>
              </a:spcAft>
            </a:pPr>
            <a:r>
              <a:rPr lang="tr-TR" sz="1700" dirty="0">
                <a:effectLst/>
                <a:latin typeface="Times New Roman" panose="02020603050405020304" pitchFamily="18" charset="0"/>
                <a:ea typeface="Calibri" panose="020F0502020204030204" pitchFamily="34" charset="0"/>
                <a:cs typeface="Times New Roman" panose="02020603050405020304" pitchFamily="18" charset="0"/>
              </a:rPr>
              <a:t>Doktor başına düşen hasta sayısının çok fazla olmasından mütevellit gün geçtikçe doktorların hastalara ayırdıkları süreler azalmaktadır, dolayısı ile kalp krizinin erkenden teşhis edilmesi zorlaşmıştır. Erken teşhis yapıldığında kurtulabilme ihtimali olan hastalar, erken teşhisin yapılamadığı durumlarda ölümle karşılaşabilmektedirler. Bugün gelinen duruma ve gelişen teknolojiye rağmen hala erken teşhis oranı çok düşük kalmaktadır. Özellikl</a:t>
            </a:r>
            <a:r>
              <a:rPr lang="tr-TR" sz="1700" dirty="0">
                <a:latin typeface="Times New Roman" panose="02020603050405020304" pitchFamily="18" charset="0"/>
                <a:ea typeface="Calibri" panose="020F0502020204030204" pitchFamily="34" charset="0"/>
                <a:cs typeface="Times New Roman" panose="02020603050405020304" pitchFamily="18" charset="0"/>
              </a:rPr>
              <a:t>e günümüzde hastaların doktorlara ve teknolojiye erişimi yeterli olmadığından dolayı hem doktorların kısa sürede kalp krizi tespit edebilecekleri hem de hastaların evlerinden internet üzerinden erişebilecekleri bir web sayfasına ihtiyaçları vardır. Hastaların verdiği bilgiler ile kısa sürede kalp krizi risklerini öğrenebilecekler. Sağlık ocakları gibi sınırlı teknoloji potansiyeline sahip olan yerlere teknoloji ve yaptığımız projenin kullanılabilir olarak sunulması doktorların üzerindeki yükü büyük oranda azaltacaktır.</a:t>
            </a:r>
            <a:endParaRPr lang="tr-TR" sz="17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1800"/>
              </a:spcAft>
            </a:pPr>
            <a:r>
              <a:rPr lang="en-US" sz="2400" b="1" dirty="0">
                <a:latin typeface="Times New Roman" panose="02020603050405020304" pitchFamily="18" charset="0"/>
                <a:cs typeface="Times New Roman" panose="02020603050405020304" pitchFamily="18" charset="0"/>
              </a:rPr>
              <a:t>1.</a:t>
            </a:r>
            <a:r>
              <a:rPr lang="tr-TR" sz="2400" b="1" dirty="0">
                <a:latin typeface="Times New Roman" panose="02020603050405020304" pitchFamily="18" charset="0"/>
                <a:cs typeface="Times New Roman" panose="02020603050405020304" pitchFamily="18" charset="0"/>
              </a:rPr>
              <a:t>2</a:t>
            </a:r>
            <a:r>
              <a:rPr lang="en-US" sz="2400" b="1" dirty="0">
                <a:latin typeface="Times New Roman" panose="02020603050405020304" pitchFamily="18" charset="0"/>
                <a:cs typeface="Times New Roman" panose="02020603050405020304" pitchFamily="18" charset="0"/>
              </a:rPr>
              <a:t>. </a:t>
            </a:r>
            <a:r>
              <a:rPr lang="tr-TR" sz="2400" b="1" dirty="0">
                <a:latin typeface="Times New Roman" panose="02020603050405020304" pitchFamily="18" charset="0"/>
                <a:cs typeface="Times New Roman" panose="02020603050405020304" pitchFamily="18" charset="0"/>
              </a:rPr>
              <a:t>Projenin</a:t>
            </a:r>
            <a:r>
              <a:rPr lang="en-US" sz="2400" b="1" dirty="0">
                <a:latin typeface="Times New Roman" panose="02020603050405020304" pitchFamily="18" charset="0"/>
                <a:cs typeface="Times New Roman" panose="02020603050405020304" pitchFamily="18" charset="0"/>
              </a:rPr>
              <a:t> </a:t>
            </a:r>
            <a:r>
              <a:rPr lang="tr-TR" sz="2400" b="1" dirty="0">
                <a:latin typeface="Times New Roman" panose="02020603050405020304" pitchFamily="18" charset="0"/>
                <a:cs typeface="Times New Roman" panose="02020603050405020304" pitchFamily="18" charset="0"/>
              </a:rPr>
              <a:t>Konusu</a:t>
            </a:r>
            <a:endParaRPr lang="en-US" sz="2400" b="1" dirty="0">
              <a:latin typeface="Times New Roman" panose="02020603050405020304" pitchFamily="18" charset="0"/>
              <a:cs typeface="Times New Roman" panose="02020603050405020304" pitchFamily="18" charset="0"/>
            </a:endParaRPr>
          </a:p>
          <a:p>
            <a:pPr algn="just"/>
            <a:r>
              <a:rPr lang="tr-TR" sz="1800" dirty="0">
                <a:effectLst/>
                <a:latin typeface="Times New Roman" panose="02020603050405020304" pitchFamily="18" charset="0"/>
                <a:ea typeface="Calibri" panose="020F0502020204030204" pitchFamily="34" charset="0"/>
                <a:cs typeface="Times New Roman" panose="02020603050405020304" pitchFamily="18" charset="0"/>
              </a:rPr>
              <a:t>Bu yaptığımız projedeki amacımız hastaların ister uzaktan ister de doktor kontrolü ile saniyeler içerisinde kalp krizi riskini görebilecekleri bir web sayfası yapmak. Teknolojinin gelişmesi ile artık her evin içerisinde internete erişim sağlanılıyor. Kalp krizi rahatsızlığı olduğunu düşünen kullanıcı internet üzerinden sayfaya erişim sağlayacak ve kolay anlaşılır arayüzü ile dakikalar içerisinde kalp krizi geçirme oranını hesaplattırabilecek ve edindiği bu oranın değerine göre daha sağlıklı yeni kararlar alabilecekler. Kalp krizi oranı çok yüksek çıkan hasta en kısa zamanda hastaneye gitmesi gerektiğini anlamalıdır. Kalp krizi düşük çıkan hasta ise hayatındaki zararlı gördüğü şeylerden kaçınıp faydalı olan spor, sağlıklı beslenme gibi konulara dikkat etmelidir. Hayatını bu şekilde düzenleyen hasta kısa aralıklarla bu testi yenilediğinde kalp krizi riski olma oranında düşüş görmesi de muhtemeldir  ama bu durumun aksi gerçekleşirse ve oran artmaya devam ediyorsa belirli bir orandan sonra hastaneye gitmesinde fayda vardır.</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3552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9B540-49DE-4AC2-8DC9-21C3B9D2448F}"/>
              </a:ext>
            </a:extLst>
          </p:cNvPr>
          <p:cNvSpPr>
            <a:spLocks noGrp="1"/>
          </p:cNvSpPr>
          <p:nvPr>
            <p:ph type="title"/>
          </p:nvPr>
        </p:nvSpPr>
        <p:spPr>
          <a:xfrm>
            <a:off x="838200" y="365125"/>
            <a:ext cx="8900604" cy="1325563"/>
          </a:xfrm>
        </p:spPr>
        <p:txBody>
          <a:bodyPr>
            <a:normAutofit/>
            <a:scene3d>
              <a:camera prst="orthographicFront"/>
              <a:lightRig rig="soft" dir="t">
                <a:rot lat="0" lon="0" rev="15600000"/>
              </a:lightRig>
            </a:scene3d>
            <a:sp3d extrusionH="57150" prstMaterial="softEdge">
              <a:bevelT w="25400" h="38100"/>
            </a:sp3d>
          </a:bodyPr>
          <a:lstStyle/>
          <a:p>
            <a:pPr algn="just"/>
            <a:r>
              <a:rPr lang="tr-TR"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 LİTERATÜR </a:t>
            </a:r>
            <a:endParaRPr lang="en-US"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E6CED3-D8EA-4663-BF55-BAD1FAAC65F9}"/>
              </a:ext>
            </a:extLst>
          </p:cNvPr>
          <p:cNvSpPr>
            <a:spLocks noGrp="1"/>
          </p:cNvSpPr>
          <p:nvPr>
            <p:ph idx="1"/>
          </p:nvPr>
        </p:nvSpPr>
        <p:spPr>
          <a:xfrm>
            <a:off x="838200" y="2225675"/>
            <a:ext cx="10515600" cy="4351338"/>
          </a:xfrm>
        </p:spPr>
        <p:txBody>
          <a:bodyPr>
            <a:normAutofit/>
          </a:bodyPr>
          <a:lstStyle/>
          <a:p>
            <a:pPr algn="just">
              <a:spcAft>
                <a:spcPts val="1800"/>
              </a:spcAft>
            </a:pPr>
            <a:r>
              <a:rPr lang="tr-TR" sz="1800" i="0" dirty="0">
                <a:effectLst/>
                <a:latin typeface="Times New Roman" panose="02020603050405020304" pitchFamily="18" charset="0"/>
                <a:ea typeface="Tahoma" panose="020B0604030504040204" pitchFamily="34" charset="0"/>
                <a:cs typeface="Times New Roman" panose="02020603050405020304" pitchFamily="18" charset="0"/>
              </a:rPr>
              <a:t>Sağlıklı bir yaşam için belirli aralıklarla doktor kontrolüne gitmek büyük önem taşıyor. Fakat düzenli olarak doktora gidilse bile bazı rahatsızlıklar doktorların gözünden kaçabiliyor. Doktorlar birer insan olduğu için hata yapma oranları yapay zekaya göre çok daha yüksek oluyor. Nottingham Üniversitesi’nde geliştirilen sistem, işte bu fikri baz alarak yola çıkıyor ve kalp krizlerinin tespit edilmesinde daha etkili bir yöntem haline gelmeyi hedefliyor. </a:t>
            </a:r>
          </a:p>
          <a:p>
            <a:pPr algn="just">
              <a:spcAft>
                <a:spcPts val="1800"/>
              </a:spcAft>
            </a:pPr>
            <a:r>
              <a:rPr lang="tr-TR" sz="1800" i="0" dirty="0">
                <a:effectLst/>
                <a:latin typeface="Times New Roman" panose="02020603050405020304" pitchFamily="18" charset="0"/>
                <a:ea typeface="Tahoma" panose="020B0604030504040204" pitchFamily="34" charset="0"/>
                <a:cs typeface="Times New Roman" panose="02020603050405020304" pitchFamily="18" charset="0"/>
              </a:rPr>
              <a:t>Kalp krizine neden olabilecek yüzlerce kriteri gözden geçiren ve herhangi bir ihtimali gözden kaçırmadığı için yaptığı tahminler gerçeğe oldukça yakın olan algoritmanın birçok kalp krizini önleyerek insanların hayatını kurtaracağı düşünülüyor. Belirlemelere göre geliştirilen algoritma kalp krizi riskini erkenden tahmin edebilme oranını yüzde 72,8’den yüzde 74,5 ile yüzde 76,4 oranlarına çıkarıyor. 83 bin hasta baz alınarak yapılan araştırmaya göre bu yeni algoritma sayesinde normale göre fazladan 350’den fazla kişinin hayatının kurtarılabileceği belirtiliyor. Söz konusu sistem şu anda geliştirilme aşamasında ve uzmanlar sistemi daha başarılı bir hale getirmek için uğraşıyor. </a:t>
            </a: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9505031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9B540-49DE-4AC2-8DC9-21C3B9D2448F}"/>
              </a:ext>
            </a:extLst>
          </p:cNvPr>
          <p:cNvSpPr>
            <a:spLocks noGrp="1"/>
          </p:cNvSpPr>
          <p:nvPr>
            <p:ph type="title"/>
          </p:nvPr>
        </p:nvSpPr>
        <p:spPr>
          <a:xfrm>
            <a:off x="838200" y="365125"/>
            <a:ext cx="8900604" cy="1325563"/>
          </a:xfrm>
        </p:spPr>
        <p:txBody>
          <a:bodyPr>
            <a:normAutofit/>
            <a:scene3d>
              <a:camera prst="orthographicFront"/>
              <a:lightRig rig="soft" dir="t">
                <a:rot lat="0" lon="0" rev="15600000"/>
              </a:lightRig>
            </a:scene3d>
            <a:sp3d extrusionH="57150" prstMaterial="softEdge">
              <a:bevelT w="25400" h="38100"/>
            </a:sp3d>
          </a:bodyPr>
          <a:lstStyle/>
          <a:p>
            <a:pPr algn="just"/>
            <a:r>
              <a:rPr lang="tr-TR"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3. MATERYAL ve YÖNTEM</a:t>
            </a:r>
            <a:endParaRPr lang="en-US" sz="45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E6CED3-D8EA-4663-BF55-BAD1FAAC65F9}"/>
              </a:ext>
            </a:extLst>
          </p:cNvPr>
          <p:cNvSpPr>
            <a:spLocks noGrp="1"/>
          </p:cNvSpPr>
          <p:nvPr>
            <p:ph idx="1"/>
          </p:nvPr>
        </p:nvSpPr>
        <p:spPr>
          <a:xfrm>
            <a:off x="838200" y="2225675"/>
            <a:ext cx="10515600" cy="4351338"/>
          </a:xfrm>
        </p:spPr>
        <p:txBody>
          <a:bodyPr>
            <a:normAutofit/>
          </a:bodyPr>
          <a:lstStyle/>
          <a:p>
            <a:pPr marL="0" indent="0" algn="just">
              <a:spcAft>
                <a:spcPts val="1200"/>
              </a:spcAft>
              <a:buNone/>
            </a:pPr>
            <a:r>
              <a:rPr lang="tr-TR" sz="2400" b="1" dirty="0">
                <a:latin typeface="Times New Roman" panose="02020603050405020304" pitchFamily="18" charset="0"/>
                <a:cs typeface="Times New Roman" panose="02020603050405020304" pitchFamily="18" charset="0"/>
              </a:rPr>
              <a:t>3.1. Materyal</a:t>
            </a:r>
          </a:p>
          <a:p>
            <a:pPr algn="just">
              <a:spcAft>
                <a:spcPts val="1800"/>
              </a:spcAft>
            </a:pPr>
            <a:r>
              <a:rPr lang="tr-TR" sz="1800" dirty="0">
                <a:latin typeface="Times New Roman" panose="02020603050405020304" pitchFamily="18" charset="0"/>
                <a:cs typeface="Times New Roman" panose="02020603050405020304" pitchFamily="18" charset="0"/>
              </a:rPr>
              <a:t>Visual Studio Code ve Python kodlama dili ile kodlanmıştır.</a:t>
            </a:r>
          </a:p>
          <a:p>
            <a:pPr algn="just">
              <a:spcAft>
                <a:spcPts val="1800"/>
              </a:spcAft>
            </a:pPr>
            <a:r>
              <a:rPr lang="tr-TR" sz="1800" dirty="0">
                <a:latin typeface="Times New Roman" panose="02020603050405020304" pitchFamily="18" charset="0"/>
                <a:cs typeface="Times New Roman" panose="02020603050405020304" pitchFamily="18" charset="0"/>
              </a:rPr>
              <a:t>Veri seti olarak Kaggle sitesinden </a:t>
            </a:r>
            <a:r>
              <a:rPr lang="tr-TR" sz="1800" i="0" dirty="0">
                <a:solidFill>
                  <a:srgbClr val="202124"/>
                </a:solidFill>
                <a:effectLst/>
                <a:latin typeface="Times New Roman" panose="02020603050405020304" pitchFamily="18" charset="0"/>
                <a:cs typeface="Times New Roman" panose="02020603050405020304" pitchFamily="18" charset="0"/>
              </a:rPr>
              <a:t>healthcare-dataset-stroke-data.csv</a:t>
            </a:r>
            <a:r>
              <a:rPr lang="tr-TR" sz="1800" dirty="0">
                <a:solidFill>
                  <a:srgbClr val="5F6368"/>
                </a:solidFill>
                <a:latin typeface="Times New Roman" panose="02020603050405020304" pitchFamily="18" charset="0"/>
                <a:cs typeface="Times New Roman" panose="02020603050405020304" pitchFamily="18" charset="0"/>
              </a:rPr>
              <a:t> kullanıldı.</a:t>
            </a:r>
          </a:p>
          <a:p>
            <a:pPr marL="0" indent="0" algn="just">
              <a:spcAft>
                <a:spcPts val="1200"/>
              </a:spcAft>
              <a:buNone/>
            </a:pPr>
            <a:r>
              <a:rPr lang="tr-TR" sz="2400" b="1" dirty="0">
                <a:latin typeface="Times New Roman" panose="02020603050405020304" pitchFamily="18" charset="0"/>
                <a:cs typeface="Times New Roman" panose="02020603050405020304" pitchFamily="18" charset="0"/>
              </a:rPr>
              <a:t>3</a:t>
            </a:r>
            <a:r>
              <a:rPr lang="en-US" sz="2400" b="1" dirty="0">
                <a:latin typeface="Times New Roman" panose="02020603050405020304" pitchFamily="18" charset="0"/>
                <a:cs typeface="Times New Roman" panose="02020603050405020304" pitchFamily="18" charset="0"/>
              </a:rPr>
              <a:t>.</a:t>
            </a:r>
            <a:r>
              <a:rPr lang="tr-TR" sz="2400" b="1" dirty="0">
                <a:latin typeface="Times New Roman" panose="02020603050405020304" pitchFamily="18" charset="0"/>
                <a:cs typeface="Times New Roman" panose="02020603050405020304" pitchFamily="18" charset="0"/>
              </a:rPr>
              <a:t>2</a:t>
            </a:r>
            <a:r>
              <a:rPr lang="en-US" sz="2400" b="1" dirty="0">
                <a:latin typeface="Times New Roman" panose="02020603050405020304" pitchFamily="18" charset="0"/>
                <a:cs typeface="Times New Roman" panose="02020603050405020304" pitchFamily="18" charset="0"/>
              </a:rPr>
              <a:t>. </a:t>
            </a:r>
            <a:r>
              <a:rPr lang="tr-TR" sz="2400" b="1" dirty="0">
                <a:latin typeface="Times New Roman" panose="02020603050405020304" pitchFamily="18" charset="0"/>
                <a:cs typeface="Times New Roman" panose="02020603050405020304" pitchFamily="18" charset="0"/>
              </a:rPr>
              <a:t>Yöntem</a:t>
            </a:r>
            <a:endParaRPr lang="en-US" sz="2400" b="1" dirty="0">
              <a:latin typeface="Times New Roman" panose="02020603050405020304" pitchFamily="18" charset="0"/>
              <a:cs typeface="Times New Roman" panose="02020603050405020304" pitchFamily="18" charset="0"/>
            </a:endParaRPr>
          </a:p>
          <a:p>
            <a:pPr algn="just"/>
            <a:r>
              <a:rPr lang="tr-TR" sz="1800" dirty="0">
                <a:latin typeface="Times New Roman" panose="02020603050405020304" pitchFamily="18" charset="0"/>
                <a:cs typeface="Times New Roman" panose="02020603050405020304" pitchFamily="18" charset="0"/>
              </a:rPr>
              <a:t>Python’da ki Numpy, Pandas, Matplotlib, Seaborn ve Sklearn kütüphaneleri kullanılmıştır.</a:t>
            </a:r>
          </a:p>
          <a:p>
            <a:pPr algn="just"/>
            <a:r>
              <a:rPr lang="tr-TR" sz="1800" dirty="0">
                <a:latin typeface="Times New Roman" panose="02020603050405020304" pitchFamily="18" charset="0"/>
                <a:cs typeface="Times New Roman" panose="02020603050405020304" pitchFamily="18" charset="0"/>
              </a:rPr>
              <a:t>Logistic regression ve fit fonksiyonu kullanılmıştır.</a:t>
            </a:r>
          </a:p>
          <a:p>
            <a:pPr algn="just"/>
            <a:r>
              <a:rPr lang="tr-TR" sz="1800" dirty="0">
                <a:latin typeface="Times New Roman" panose="02020603050405020304" pitchFamily="18" charset="0"/>
                <a:cs typeface="Times New Roman" panose="02020603050405020304" pitchFamily="18" charset="0"/>
              </a:rPr>
              <a:t>Python içerisindeki Flask Framework’ü kullanılmıştır.</a:t>
            </a:r>
          </a:p>
          <a:p>
            <a:pPr algn="just"/>
            <a:r>
              <a:rPr lang="tr-TR" sz="1800" dirty="0">
                <a:latin typeface="Times New Roman" panose="02020603050405020304" pitchFamily="18" charset="0"/>
                <a:cs typeface="Times New Roman" panose="02020603050405020304" pitchFamily="18" charset="0"/>
              </a:rPr>
              <a:t>Web arayüz tasarımı için(front-end) Html, CSS, Javascript kullanılmıştır.</a:t>
            </a:r>
          </a:p>
          <a:p>
            <a:pPr marL="0" indent="0" algn="just">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55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A8E117E-6433-1A05-9C79-85D02CC9C61C}"/>
              </a:ext>
            </a:extLst>
          </p:cNvPr>
          <p:cNvSpPr>
            <a:spLocks noGrp="1"/>
          </p:cNvSpPr>
          <p:nvPr>
            <p:ph type="title"/>
          </p:nvPr>
        </p:nvSpPr>
        <p:spPr/>
        <p:txBody>
          <a:bodyPr>
            <a:normAutofit/>
          </a:bodyPr>
          <a:lstStyle/>
          <a:p>
            <a:r>
              <a:rPr lang="tr-TR" sz="4500" dirty="0">
                <a:solidFill>
                  <a:schemeClr val="bg1"/>
                </a:solidFill>
                <a:latin typeface="Arial" panose="020B0604020202020204" pitchFamily="34" charset="0"/>
                <a:cs typeface="Arial" panose="020B0604020202020204" pitchFamily="34" charset="0"/>
              </a:rPr>
              <a:t> 4. UYGULAMA</a:t>
            </a:r>
          </a:p>
        </p:txBody>
      </p:sp>
      <p:sp>
        <p:nvSpPr>
          <p:cNvPr id="3" name="İçerik Yer Tutucusu 2">
            <a:extLst>
              <a:ext uri="{FF2B5EF4-FFF2-40B4-BE49-F238E27FC236}">
                <a16:creationId xmlns:a16="http://schemas.microsoft.com/office/drawing/2014/main" id="{E3965FE6-BC68-9312-AE24-AE71669179F2}"/>
              </a:ext>
            </a:extLst>
          </p:cNvPr>
          <p:cNvSpPr>
            <a:spLocks noGrp="1"/>
          </p:cNvSpPr>
          <p:nvPr>
            <p:ph idx="1"/>
          </p:nvPr>
        </p:nvSpPr>
        <p:spPr>
          <a:xfrm>
            <a:off x="0" y="1690688"/>
            <a:ext cx="12064114" cy="4532457"/>
          </a:xfrm>
        </p:spPr>
        <p:txBody>
          <a:bodyPr/>
          <a:lstStyle/>
          <a:p>
            <a:pPr marL="0" indent="0">
              <a:buNone/>
            </a:pPr>
            <a:r>
              <a:rPr lang="tr-TR" sz="2400" b="1" dirty="0"/>
              <a:t> </a:t>
            </a:r>
          </a:p>
          <a:p>
            <a:pPr marL="0" indent="0">
              <a:buNone/>
            </a:pPr>
            <a:r>
              <a:rPr lang="tr-TR" sz="2400" b="1" dirty="0"/>
              <a:t> 4.1.Veriseti</a:t>
            </a:r>
          </a:p>
          <a:p>
            <a:pPr marL="0" indent="0">
              <a:buNone/>
            </a:pPr>
            <a:r>
              <a:rPr lang="tr-TR" sz="1600" dirty="0">
                <a:latin typeface="Arial" panose="020B0604020202020204" pitchFamily="34" charset="0"/>
                <a:cs typeface="Arial" panose="020B0604020202020204" pitchFamily="34" charset="0"/>
              </a:rPr>
              <a:t>   </a:t>
            </a:r>
            <a:r>
              <a:rPr lang="tr-TR" sz="1600" b="1" u="sng" dirty="0">
                <a:latin typeface="Arial" panose="020B0604020202020204" pitchFamily="34" charset="0"/>
                <a:cs typeface="Arial" panose="020B0604020202020204" pitchFamily="34" charset="0"/>
              </a:rPr>
              <a:t>Veri setini görüntüleyelim</a:t>
            </a:r>
          </a:p>
          <a:p>
            <a:pPr marL="0" indent="0">
              <a:buNone/>
            </a:pPr>
            <a:endParaRPr lang="tr-TR" sz="1600" u="sng" dirty="0"/>
          </a:p>
          <a:p>
            <a:pPr marL="0" indent="0">
              <a:buNone/>
            </a:pPr>
            <a:endParaRPr lang="tr-TR" sz="1600" u="sng" dirty="0"/>
          </a:p>
          <a:p>
            <a:pPr marL="0" indent="0">
              <a:buNone/>
            </a:pPr>
            <a:endParaRPr lang="tr-TR" sz="1600" u="sng" dirty="0"/>
          </a:p>
          <a:p>
            <a:pPr marL="0" indent="0">
              <a:buNone/>
            </a:pPr>
            <a:endParaRPr lang="tr-TR" sz="1600" u="sng" dirty="0"/>
          </a:p>
          <a:p>
            <a:pPr marL="0" indent="0">
              <a:buNone/>
            </a:pPr>
            <a:endParaRPr lang="tr-TR" sz="1600" u="sng" dirty="0"/>
          </a:p>
          <a:p>
            <a:pPr marL="0" indent="0">
              <a:buNone/>
            </a:pPr>
            <a:endParaRPr lang="tr-TR" sz="1600" u="sng" dirty="0"/>
          </a:p>
          <a:p>
            <a:pPr marL="0" indent="0" algn="just">
              <a:buNone/>
            </a:pPr>
            <a:r>
              <a:rPr lang="tr-TR" sz="1600" dirty="0"/>
              <a:t>   Yukarıda görüntülediğimiz verisetini </a:t>
            </a:r>
            <a:r>
              <a:rPr lang="tr-TR" sz="1600" dirty="0">
                <a:latin typeface="Times New Roman" panose="02020603050405020304" pitchFamily="18" charset="0"/>
                <a:cs typeface="Times New Roman" panose="02020603050405020304" pitchFamily="18" charset="0"/>
              </a:rPr>
              <a:t>Kaggle sitesinden </a:t>
            </a:r>
            <a:r>
              <a:rPr lang="tr-TR" sz="1600" i="0" dirty="0">
                <a:solidFill>
                  <a:srgbClr val="202124"/>
                </a:solidFill>
                <a:effectLst/>
                <a:latin typeface="Times New Roman" panose="02020603050405020304" pitchFamily="18" charset="0"/>
                <a:cs typeface="Times New Roman" panose="02020603050405020304" pitchFamily="18" charset="0"/>
              </a:rPr>
              <a:t>healthcare-dataset-stroke-data.</a:t>
            </a:r>
            <a:r>
              <a:rPr lang="tr-TR" sz="1600" i="0" dirty="0">
                <a:effectLst/>
                <a:latin typeface="Times New Roman" panose="02020603050405020304" pitchFamily="18" charset="0"/>
                <a:cs typeface="Times New Roman" panose="02020603050405020304" pitchFamily="18" charset="0"/>
              </a:rPr>
              <a:t>csv</a:t>
            </a:r>
            <a:r>
              <a:rPr lang="tr-TR" sz="1600" dirty="0">
                <a:latin typeface="Times New Roman" panose="02020603050405020304" pitchFamily="18" charset="0"/>
                <a:cs typeface="Times New Roman" panose="02020603050405020304" pitchFamily="18" charset="0"/>
              </a:rPr>
              <a:t>  adlı dosyadan erişim sağladık. Bu veri setimizde 5110       tane kayıtlı veri bulunmaktadır. Bu verilerden 249 tanesi kalp krizi hastalarına ait iken , 4861 tanesi kalp krizi hastası değildir. Verilerimizi sınıflandırma yaparken bir sorun ile karşılaştık. Bu sorun veri setimizde bulunan Null değerleridir. Null değerlerinden kurtulmamız ve veriyi sınıflandırmamız gerekiyordu.</a:t>
            </a:r>
            <a:endParaRPr lang="tr-TR" sz="1600" dirty="0"/>
          </a:p>
        </p:txBody>
      </p:sp>
      <p:pic>
        <p:nvPicPr>
          <p:cNvPr id="4" name="Resim 3">
            <a:extLst>
              <a:ext uri="{FF2B5EF4-FFF2-40B4-BE49-F238E27FC236}">
                <a16:creationId xmlns:a16="http://schemas.microsoft.com/office/drawing/2014/main" id="{894AEEAA-BF6C-579D-6714-E5381075D0CF}"/>
              </a:ext>
            </a:extLst>
          </p:cNvPr>
          <p:cNvPicPr>
            <a:picLocks noChangeAspect="1"/>
          </p:cNvPicPr>
          <p:nvPr/>
        </p:nvPicPr>
        <p:blipFill>
          <a:blip r:embed="rId2"/>
          <a:stretch>
            <a:fillRect/>
          </a:stretch>
        </p:blipFill>
        <p:spPr>
          <a:xfrm>
            <a:off x="214150" y="3016251"/>
            <a:ext cx="11707556" cy="1860898"/>
          </a:xfrm>
          <a:prstGeom prst="rect">
            <a:avLst/>
          </a:prstGeom>
        </p:spPr>
      </p:pic>
    </p:spTree>
    <p:extLst>
      <p:ext uri="{BB962C8B-B14F-4D97-AF65-F5344CB8AC3E}">
        <p14:creationId xmlns:p14="http://schemas.microsoft.com/office/powerpoint/2010/main" val="2486407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90DBB3-CBAC-CC40-05D4-5530121A4AA4}"/>
              </a:ext>
            </a:extLst>
          </p:cNvPr>
          <p:cNvSpPr>
            <a:spLocks noGrp="1"/>
          </p:cNvSpPr>
          <p:nvPr>
            <p:ph type="title"/>
          </p:nvPr>
        </p:nvSpPr>
        <p:spPr/>
        <p:txBody>
          <a:bodyPr>
            <a:normAutofit/>
          </a:bodyPr>
          <a:lstStyle/>
          <a:p>
            <a:r>
              <a:rPr lang="tr-TR" sz="4500" dirty="0">
                <a:solidFill>
                  <a:schemeClr val="bg1"/>
                </a:solidFill>
                <a:latin typeface="Arial" panose="020B0604020202020204" pitchFamily="34" charset="0"/>
                <a:cs typeface="Arial" panose="020B0604020202020204" pitchFamily="34" charset="0"/>
              </a:rPr>
              <a:t> 4. UYGULAMA</a:t>
            </a:r>
          </a:p>
        </p:txBody>
      </p:sp>
      <p:sp>
        <p:nvSpPr>
          <p:cNvPr id="3" name="İçerik Yer Tutucusu 2">
            <a:extLst>
              <a:ext uri="{FF2B5EF4-FFF2-40B4-BE49-F238E27FC236}">
                <a16:creationId xmlns:a16="http://schemas.microsoft.com/office/drawing/2014/main" id="{B3B7FA2B-6397-9F04-5564-6C5214550661}"/>
              </a:ext>
            </a:extLst>
          </p:cNvPr>
          <p:cNvSpPr>
            <a:spLocks noGrp="1"/>
          </p:cNvSpPr>
          <p:nvPr>
            <p:ph idx="1"/>
          </p:nvPr>
        </p:nvSpPr>
        <p:spPr>
          <a:xfrm>
            <a:off x="0" y="2009955"/>
            <a:ext cx="12192000" cy="4753153"/>
          </a:xfrm>
        </p:spPr>
        <p:txBody>
          <a:bodyPr/>
          <a:lstStyle/>
          <a:p>
            <a:pPr marL="0" indent="0">
              <a:buNone/>
            </a:pPr>
            <a:r>
              <a:rPr lang="tr-TR" b="1" dirty="0"/>
              <a:t>  </a:t>
            </a:r>
            <a:r>
              <a:rPr lang="tr-TR" sz="2400" b="1" dirty="0"/>
              <a:t>4.1.Veriseti</a:t>
            </a:r>
          </a:p>
          <a:p>
            <a:pPr marL="0" indent="0">
              <a:buNone/>
            </a:pPr>
            <a:r>
              <a:rPr lang="tr-TR" sz="2400" b="1" dirty="0"/>
              <a:t> </a:t>
            </a:r>
            <a:r>
              <a:rPr lang="tr-TR" sz="1600" b="1" u="sng" dirty="0">
                <a:latin typeface="Arial" panose="020B0604020202020204" pitchFamily="34" charset="0"/>
                <a:cs typeface="Arial" panose="020B0604020202020204" pitchFamily="34" charset="0"/>
              </a:rPr>
              <a:t>Veri seti içerisindeki Null değerlerden kurtulma</a:t>
            </a:r>
            <a:r>
              <a:rPr lang="tr-TR" sz="1600" b="1" dirty="0">
                <a:latin typeface="Arial" panose="020B0604020202020204" pitchFamily="34" charset="0"/>
                <a:cs typeface="Arial" panose="020B0604020202020204" pitchFamily="34" charset="0"/>
              </a:rPr>
              <a:t>                                                                             </a:t>
            </a:r>
            <a:r>
              <a:rPr lang="tr-TR" sz="1200" dirty="0">
                <a:latin typeface="Arial" panose="020B0604020202020204" pitchFamily="34" charset="0"/>
                <a:cs typeface="Arial" panose="020B0604020202020204" pitchFamily="34" charset="0"/>
              </a:rPr>
              <a:t>Hasta olmayanların ortalaması</a:t>
            </a:r>
          </a:p>
          <a:p>
            <a:pPr marL="0" indent="0">
              <a:buNone/>
            </a:pPr>
            <a:r>
              <a:rPr lang="tr-TR" sz="1600" u="sng" dirty="0">
                <a:latin typeface="Arial" panose="020B0604020202020204" pitchFamily="34" charset="0"/>
                <a:cs typeface="Arial" panose="020B0604020202020204" pitchFamily="34" charset="0"/>
              </a:rPr>
              <a:t>                                                                      </a:t>
            </a:r>
            <a:r>
              <a:rPr lang="tr-TR" sz="1600" dirty="0">
                <a:latin typeface="Arial" panose="020B0604020202020204" pitchFamily="34" charset="0"/>
                <a:cs typeface="Arial" panose="020B0604020202020204" pitchFamily="34" charset="0"/>
              </a:rPr>
              <a:t>  Null değerlerden kurtulmanın en kolay </a:t>
            </a:r>
            <a:endParaRPr lang="tr-TR" sz="1200" u="sng" dirty="0">
              <a:latin typeface="Arial" panose="020B0604020202020204" pitchFamily="34" charset="0"/>
              <a:cs typeface="Arial" panose="020B0604020202020204" pitchFamily="34" charset="0"/>
            </a:endParaRPr>
          </a:p>
          <a:p>
            <a:pPr marL="0" indent="0">
              <a:buNone/>
            </a:pPr>
            <a:r>
              <a:rPr lang="tr-TR" sz="1600" u="sng" dirty="0">
                <a:latin typeface="Arial" panose="020B0604020202020204" pitchFamily="34" charset="0"/>
                <a:cs typeface="Arial" panose="020B0604020202020204" pitchFamily="34" charset="0"/>
              </a:rPr>
              <a:t>                                                                 </a:t>
            </a:r>
            <a:r>
              <a:rPr lang="tr-TR" sz="1600" dirty="0">
                <a:latin typeface="Arial" panose="020B0604020202020204" pitchFamily="34" charset="0"/>
                <a:cs typeface="Arial" panose="020B0604020202020204" pitchFamily="34" charset="0"/>
              </a:rPr>
              <a:t>       yöntemi Null değere sahip olan verileri   </a:t>
            </a:r>
            <a:r>
              <a:rPr lang="tr-TR" sz="1600" u="sng" dirty="0">
                <a:latin typeface="Arial" panose="020B0604020202020204" pitchFamily="34" charset="0"/>
                <a:cs typeface="Arial" panose="020B0604020202020204" pitchFamily="34" charset="0"/>
              </a:rPr>
              <a:t>        </a:t>
            </a:r>
          </a:p>
          <a:p>
            <a:pPr marL="0" indent="0">
              <a:buNone/>
            </a:pPr>
            <a:r>
              <a:rPr lang="tr-TR" sz="1600" dirty="0">
                <a:latin typeface="Arial" panose="020B0604020202020204" pitchFamily="34" charset="0"/>
                <a:cs typeface="Arial" panose="020B0604020202020204" pitchFamily="34" charset="0"/>
              </a:rPr>
              <a:t>                                                                        silmek olacaktı ama hasta olanların hasta         </a:t>
            </a:r>
          </a:p>
          <a:p>
            <a:pPr marL="0" indent="0">
              <a:buNone/>
            </a:pPr>
            <a:r>
              <a:rPr lang="tr-TR" sz="1600" dirty="0">
                <a:latin typeface="Arial" panose="020B0604020202020204" pitchFamily="34" charset="0"/>
                <a:cs typeface="Arial" panose="020B0604020202020204" pitchFamily="34" charset="0"/>
              </a:rPr>
              <a:t>                                                                        olmayanlara oranı %5’ti. Bu  az sayıdaki</a:t>
            </a:r>
          </a:p>
          <a:p>
            <a:pPr marL="0" indent="0">
              <a:buNone/>
            </a:pPr>
            <a:r>
              <a:rPr lang="tr-TR" sz="1600" dirty="0">
                <a:latin typeface="Arial" panose="020B0604020202020204" pitchFamily="34" charset="0"/>
                <a:cs typeface="Arial" panose="020B0604020202020204" pitchFamily="34" charset="0"/>
              </a:rPr>
              <a:t>                                                                        veriyi de kaybetmemek için Null değerleri</a:t>
            </a:r>
          </a:p>
          <a:p>
            <a:pPr marL="0" indent="0">
              <a:buNone/>
            </a:pPr>
            <a:r>
              <a:rPr lang="tr-TR" sz="1600" dirty="0">
                <a:latin typeface="Arial" panose="020B0604020202020204" pitchFamily="34" charset="0"/>
                <a:cs typeface="Arial" panose="020B0604020202020204" pitchFamily="34" charset="0"/>
              </a:rPr>
              <a:t>                                                                         hasta olanlar ve hasta olmayanları kendi</a:t>
            </a:r>
          </a:p>
          <a:p>
            <a:pPr marL="0" indent="0">
              <a:buNone/>
            </a:pPr>
            <a:r>
              <a:rPr lang="tr-TR" sz="1600" dirty="0">
                <a:latin typeface="Arial" panose="020B0604020202020204" pitchFamily="34" charset="0"/>
                <a:cs typeface="Arial" panose="020B0604020202020204" pitchFamily="34" charset="0"/>
              </a:rPr>
              <a:t>                                                                         içerisinde ortalamasını alarak Null değer-</a:t>
            </a:r>
          </a:p>
          <a:p>
            <a:pPr marL="0" indent="0">
              <a:buNone/>
            </a:pPr>
            <a:r>
              <a:rPr lang="tr-TR" sz="1600" dirty="0">
                <a:latin typeface="Arial" panose="020B0604020202020204" pitchFamily="34" charset="0"/>
                <a:cs typeface="Arial" panose="020B0604020202020204" pitchFamily="34" charset="0"/>
              </a:rPr>
              <a:t>                                                                         leri bu ortalamalar ile  değiştirmiş olduk. </a:t>
            </a:r>
          </a:p>
          <a:p>
            <a:pPr marL="0" indent="0">
              <a:buNone/>
            </a:pPr>
            <a:r>
              <a:rPr lang="tr-TR" sz="1600" dirty="0">
                <a:latin typeface="Arial" panose="020B0604020202020204" pitchFamily="34" charset="0"/>
                <a:cs typeface="Arial" panose="020B0604020202020204" pitchFamily="34" charset="0"/>
              </a:rPr>
              <a:t>                                                                         </a:t>
            </a:r>
          </a:p>
        </p:txBody>
      </p:sp>
      <p:pic>
        <p:nvPicPr>
          <p:cNvPr id="4" name="Resim 3">
            <a:extLst>
              <a:ext uri="{FF2B5EF4-FFF2-40B4-BE49-F238E27FC236}">
                <a16:creationId xmlns:a16="http://schemas.microsoft.com/office/drawing/2014/main" id="{F7FF0410-22D5-7143-1825-9E8762F70A9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3044835"/>
            <a:ext cx="4080294" cy="3580250"/>
          </a:xfrm>
          <a:prstGeom prst="rect">
            <a:avLst/>
          </a:prstGeom>
          <a:noFill/>
          <a:ln>
            <a:noFill/>
          </a:ln>
        </p:spPr>
      </p:pic>
      <p:pic>
        <p:nvPicPr>
          <p:cNvPr id="5" name="Resim 4">
            <a:extLst>
              <a:ext uri="{FF2B5EF4-FFF2-40B4-BE49-F238E27FC236}">
                <a16:creationId xmlns:a16="http://schemas.microsoft.com/office/drawing/2014/main" id="{2C0E02DA-ACBC-B98C-33A5-C3A5FB3F34E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12836" y="3044834"/>
            <a:ext cx="4179164" cy="3718273"/>
          </a:xfrm>
          <a:prstGeom prst="rect">
            <a:avLst/>
          </a:prstGeom>
          <a:noFill/>
          <a:ln>
            <a:noFill/>
          </a:ln>
        </p:spPr>
      </p:pic>
    </p:spTree>
    <p:extLst>
      <p:ext uri="{BB962C8B-B14F-4D97-AF65-F5344CB8AC3E}">
        <p14:creationId xmlns:p14="http://schemas.microsoft.com/office/powerpoint/2010/main" val="2782345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9BBB43-5F6A-3F3C-0ED7-38389E9C4F14}"/>
              </a:ext>
            </a:extLst>
          </p:cNvPr>
          <p:cNvSpPr>
            <a:spLocks noGrp="1"/>
          </p:cNvSpPr>
          <p:nvPr>
            <p:ph type="title"/>
          </p:nvPr>
        </p:nvSpPr>
        <p:spPr>
          <a:xfrm>
            <a:off x="983410" y="543464"/>
            <a:ext cx="10370389" cy="1147224"/>
          </a:xfrm>
        </p:spPr>
        <p:txBody>
          <a:bodyPr>
            <a:normAutofit fontScale="90000"/>
          </a:bodyPr>
          <a:lstStyle/>
          <a:p>
            <a:r>
              <a:rPr lang="tr-TR" sz="4400" dirty="0">
                <a:solidFill>
                  <a:schemeClr val="bg1"/>
                </a:solidFill>
                <a:latin typeface="Arial" panose="020B0604020202020204" pitchFamily="34" charset="0"/>
                <a:cs typeface="Arial" panose="020B0604020202020204" pitchFamily="34" charset="0"/>
              </a:rPr>
              <a:t> </a:t>
            </a:r>
            <a:r>
              <a:rPr lang="tr-TR" sz="5000" dirty="0">
                <a:solidFill>
                  <a:schemeClr val="bg1"/>
                </a:solidFill>
                <a:latin typeface="Arial" panose="020B0604020202020204" pitchFamily="34" charset="0"/>
                <a:cs typeface="Arial" panose="020B0604020202020204" pitchFamily="34" charset="0"/>
              </a:rPr>
              <a:t>4. UYGULAMA</a:t>
            </a:r>
            <a:br>
              <a:rPr lang="tr-TR" sz="4400" dirty="0">
                <a:solidFill>
                  <a:schemeClr val="bg1"/>
                </a:solidFill>
                <a:latin typeface="Arial" panose="020B0604020202020204" pitchFamily="34" charset="0"/>
                <a:cs typeface="Arial" panose="020B0604020202020204" pitchFamily="34" charset="0"/>
              </a:rPr>
            </a:br>
            <a:endParaRPr lang="tr-TR" dirty="0"/>
          </a:p>
        </p:txBody>
      </p:sp>
      <p:sp>
        <p:nvSpPr>
          <p:cNvPr id="3" name="İçerik Yer Tutucusu 2">
            <a:extLst>
              <a:ext uri="{FF2B5EF4-FFF2-40B4-BE49-F238E27FC236}">
                <a16:creationId xmlns:a16="http://schemas.microsoft.com/office/drawing/2014/main" id="{139B3E26-D6CE-6482-E340-4FE5DCFCE33D}"/>
              </a:ext>
            </a:extLst>
          </p:cNvPr>
          <p:cNvSpPr>
            <a:spLocks noGrp="1"/>
          </p:cNvSpPr>
          <p:nvPr>
            <p:ph idx="1"/>
          </p:nvPr>
        </p:nvSpPr>
        <p:spPr>
          <a:xfrm>
            <a:off x="138023" y="2027207"/>
            <a:ext cx="11662913" cy="4433978"/>
          </a:xfrm>
        </p:spPr>
        <p:txBody>
          <a:bodyPr/>
          <a:lstStyle/>
          <a:p>
            <a:pPr marL="0" indent="0">
              <a:buNone/>
            </a:pPr>
            <a:r>
              <a:rPr lang="tr-TR" sz="2800" b="1" dirty="0"/>
              <a:t>4.1.Veriseti</a:t>
            </a:r>
          </a:p>
          <a:p>
            <a:pPr marL="0" indent="0">
              <a:buNone/>
            </a:pPr>
            <a:r>
              <a:rPr lang="tr-TR" b="1" dirty="0"/>
              <a:t> </a:t>
            </a:r>
            <a:r>
              <a:rPr lang="tr-TR" sz="1600" b="1" u="sng" dirty="0">
                <a:latin typeface="Arial" panose="020B0604020202020204" pitchFamily="34" charset="0"/>
                <a:cs typeface="Arial" panose="020B0604020202020204" pitchFamily="34" charset="0"/>
              </a:rPr>
              <a:t>Veri setindeki verilerin sütun çeşitliliğine göre ayrılması(kategorik,sayisal)</a:t>
            </a:r>
          </a:p>
          <a:p>
            <a:pPr marL="0" indent="0" algn="just">
              <a:buNone/>
            </a:pPr>
            <a:r>
              <a:rPr lang="tr-TR" sz="1200" dirty="0">
                <a:latin typeface="Arial" panose="020B0604020202020204" pitchFamily="34" charset="0"/>
                <a:cs typeface="Arial" panose="020B0604020202020204" pitchFamily="34" charset="0"/>
              </a:rPr>
              <a:t>Bu veri setimizde verilerimizi oluşturan sütunlar içerdiği çeşitlilik bakımından birbirinden farklılaşabilir örneğin cinsiyet sütunu erkek ve kadın olmak üzere iki seçenek sunarken, yaş sütunu ise doksan değerden fazla değer (1,2,3,4,5…) alabilmektedir. İlk olarak bu iki sınıfı birbirinden ayırdık. Böylelikle veri setimiz sınıflandırma için hazır hale geldi.</a:t>
            </a:r>
          </a:p>
          <a:p>
            <a:endParaRPr lang="tr-TR" dirty="0"/>
          </a:p>
        </p:txBody>
      </p:sp>
      <p:pic>
        <p:nvPicPr>
          <p:cNvPr id="4" name="Resim 3">
            <a:extLst>
              <a:ext uri="{FF2B5EF4-FFF2-40B4-BE49-F238E27FC236}">
                <a16:creationId xmlns:a16="http://schemas.microsoft.com/office/drawing/2014/main" id="{08FFB113-AC14-7A33-D5D7-C480F342CD52}"/>
              </a:ext>
            </a:extLst>
          </p:cNvPr>
          <p:cNvPicPr>
            <a:picLocks noChangeAspect="1"/>
          </p:cNvPicPr>
          <p:nvPr/>
        </p:nvPicPr>
        <p:blipFill>
          <a:blip r:embed="rId2"/>
          <a:stretch>
            <a:fillRect/>
          </a:stretch>
        </p:blipFill>
        <p:spPr>
          <a:xfrm>
            <a:off x="0" y="3892886"/>
            <a:ext cx="6853382" cy="2965115"/>
          </a:xfrm>
          <a:prstGeom prst="rect">
            <a:avLst/>
          </a:prstGeom>
        </p:spPr>
      </p:pic>
      <p:pic>
        <p:nvPicPr>
          <p:cNvPr id="5" name="Resim 4">
            <a:extLst>
              <a:ext uri="{FF2B5EF4-FFF2-40B4-BE49-F238E27FC236}">
                <a16:creationId xmlns:a16="http://schemas.microsoft.com/office/drawing/2014/main" id="{B1316E32-2515-9B1B-EF9B-61E23F77EE04}"/>
              </a:ext>
            </a:extLst>
          </p:cNvPr>
          <p:cNvPicPr>
            <a:picLocks noChangeAspect="1"/>
          </p:cNvPicPr>
          <p:nvPr/>
        </p:nvPicPr>
        <p:blipFill>
          <a:blip r:embed="rId3"/>
          <a:stretch>
            <a:fillRect/>
          </a:stretch>
        </p:blipFill>
        <p:spPr>
          <a:xfrm>
            <a:off x="7065817" y="3921856"/>
            <a:ext cx="5121153" cy="2936144"/>
          </a:xfrm>
          <a:prstGeom prst="rect">
            <a:avLst/>
          </a:prstGeom>
        </p:spPr>
      </p:pic>
    </p:spTree>
    <p:extLst>
      <p:ext uri="{BB962C8B-B14F-4D97-AF65-F5344CB8AC3E}">
        <p14:creationId xmlns:p14="http://schemas.microsoft.com/office/powerpoint/2010/main" val="3381709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9FD839-469E-B4CC-12E6-72AB7FCEB880}"/>
              </a:ext>
            </a:extLst>
          </p:cNvPr>
          <p:cNvSpPr>
            <a:spLocks noGrp="1"/>
          </p:cNvSpPr>
          <p:nvPr>
            <p:ph type="title"/>
          </p:nvPr>
        </p:nvSpPr>
        <p:spPr/>
        <p:txBody>
          <a:bodyPr/>
          <a:lstStyle/>
          <a:p>
            <a:r>
              <a:rPr lang="tr-TR" sz="4400" dirty="0">
                <a:solidFill>
                  <a:schemeClr val="bg1"/>
                </a:solidFill>
                <a:latin typeface="Arial" panose="020B0604020202020204" pitchFamily="34" charset="0"/>
                <a:cs typeface="Arial" panose="020B0604020202020204" pitchFamily="34" charset="0"/>
              </a:rPr>
              <a:t> 4.UYGULAMA</a:t>
            </a:r>
            <a:endParaRPr lang="tr-TR" dirty="0"/>
          </a:p>
        </p:txBody>
      </p:sp>
      <p:sp>
        <p:nvSpPr>
          <p:cNvPr id="3" name="İçerik Yer Tutucusu 2">
            <a:extLst>
              <a:ext uri="{FF2B5EF4-FFF2-40B4-BE49-F238E27FC236}">
                <a16:creationId xmlns:a16="http://schemas.microsoft.com/office/drawing/2014/main" id="{08E0D7AA-DAC6-E71E-096E-FF5BB5806548}"/>
              </a:ext>
            </a:extLst>
          </p:cNvPr>
          <p:cNvSpPr>
            <a:spLocks noGrp="1"/>
          </p:cNvSpPr>
          <p:nvPr>
            <p:ph idx="1"/>
          </p:nvPr>
        </p:nvSpPr>
        <p:spPr>
          <a:xfrm>
            <a:off x="0" y="2031999"/>
            <a:ext cx="12192000" cy="4826001"/>
          </a:xfrm>
        </p:spPr>
        <p:txBody>
          <a:bodyPr/>
          <a:lstStyle/>
          <a:p>
            <a:pPr marL="0" indent="0">
              <a:buNone/>
            </a:pPr>
            <a:r>
              <a:rPr lang="tr-TR" dirty="0"/>
              <a:t> </a:t>
            </a:r>
            <a:r>
              <a:rPr lang="tr-TR" sz="2400" b="1" dirty="0"/>
              <a:t>4.2.Sınıflandırma</a:t>
            </a:r>
          </a:p>
          <a:p>
            <a:pPr marL="0" indent="0">
              <a:buNone/>
            </a:pPr>
            <a:r>
              <a:rPr lang="tr-TR" sz="1200" dirty="0">
                <a:latin typeface="Arial" panose="020B0604020202020204" pitchFamily="34" charset="0"/>
                <a:cs typeface="Arial" panose="020B0604020202020204" pitchFamily="34" charset="0"/>
              </a:rPr>
              <a:t>Düzenlediğimiz veri setimizi sınıflandırması için ikili sınıflandırmada çok iyi sonuçlar veren LogisticRegression() sınıflandırma algoritmasını kullandık.</a:t>
            </a:r>
          </a:p>
          <a:p>
            <a:pPr marL="0" indent="0">
              <a:buNone/>
            </a:pPr>
            <a:r>
              <a:rPr lang="tr-TR" sz="2400" b="1" dirty="0"/>
              <a:t>  </a:t>
            </a:r>
          </a:p>
        </p:txBody>
      </p:sp>
      <p:pic>
        <p:nvPicPr>
          <p:cNvPr id="4" name="Resim 3">
            <a:extLst>
              <a:ext uri="{FF2B5EF4-FFF2-40B4-BE49-F238E27FC236}">
                <a16:creationId xmlns:a16="http://schemas.microsoft.com/office/drawing/2014/main" id="{78CA043C-D23A-1C84-799A-4263A9708BC7}"/>
              </a:ext>
            </a:extLst>
          </p:cNvPr>
          <p:cNvPicPr>
            <a:picLocks noChangeAspect="1"/>
          </p:cNvPicPr>
          <p:nvPr/>
        </p:nvPicPr>
        <p:blipFill>
          <a:blip r:embed="rId2"/>
          <a:stretch>
            <a:fillRect/>
          </a:stretch>
        </p:blipFill>
        <p:spPr>
          <a:xfrm>
            <a:off x="1" y="3120156"/>
            <a:ext cx="12192000" cy="3737844"/>
          </a:xfrm>
          <a:prstGeom prst="rect">
            <a:avLst/>
          </a:prstGeom>
        </p:spPr>
      </p:pic>
    </p:spTree>
    <p:extLst>
      <p:ext uri="{BB962C8B-B14F-4D97-AF65-F5344CB8AC3E}">
        <p14:creationId xmlns:p14="http://schemas.microsoft.com/office/powerpoint/2010/main" val="1893616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FCAC47-F658-6DCD-FD65-A9771EB252A9}"/>
              </a:ext>
            </a:extLst>
          </p:cNvPr>
          <p:cNvSpPr>
            <a:spLocks noGrp="1"/>
          </p:cNvSpPr>
          <p:nvPr>
            <p:ph type="title"/>
          </p:nvPr>
        </p:nvSpPr>
        <p:spPr/>
        <p:txBody>
          <a:bodyPr/>
          <a:lstStyle/>
          <a:p>
            <a:r>
              <a:rPr lang="tr-TR" sz="4400" dirty="0">
                <a:solidFill>
                  <a:schemeClr val="bg1"/>
                </a:solidFill>
                <a:latin typeface="Arial" panose="020B0604020202020204" pitchFamily="34" charset="0"/>
                <a:cs typeface="Arial" panose="020B0604020202020204" pitchFamily="34" charset="0"/>
              </a:rPr>
              <a:t> </a:t>
            </a:r>
            <a:r>
              <a:rPr lang="tr-TR" sz="4500" dirty="0">
                <a:solidFill>
                  <a:schemeClr val="bg1"/>
                </a:solidFill>
                <a:latin typeface="Arial" panose="020B0604020202020204" pitchFamily="34" charset="0"/>
                <a:cs typeface="Arial" panose="020B0604020202020204" pitchFamily="34" charset="0"/>
              </a:rPr>
              <a:t>4.UYGULAMA</a:t>
            </a:r>
            <a:endParaRPr lang="tr-TR" sz="4500" dirty="0"/>
          </a:p>
        </p:txBody>
      </p:sp>
      <p:sp>
        <p:nvSpPr>
          <p:cNvPr id="3" name="İçerik Yer Tutucusu 2">
            <a:extLst>
              <a:ext uri="{FF2B5EF4-FFF2-40B4-BE49-F238E27FC236}">
                <a16:creationId xmlns:a16="http://schemas.microsoft.com/office/drawing/2014/main" id="{D5EC2AF0-817E-80AC-4842-92DFC4628F2C}"/>
              </a:ext>
            </a:extLst>
          </p:cNvPr>
          <p:cNvSpPr>
            <a:spLocks noGrp="1"/>
          </p:cNvSpPr>
          <p:nvPr>
            <p:ph idx="1"/>
          </p:nvPr>
        </p:nvSpPr>
        <p:spPr>
          <a:xfrm>
            <a:off x="60385" y="2027207"/>
            <a:ext cx="12131614" cy="4830791"/>
          </a:xfrm>
        </p:spPr>
        <p:txBody>
          <a:bodyPr/>
          <a:lstStyle/>
          <a:p>
            <a:pPr marL="0" indent="0">
              <a:buNone/>
            </a:pPr>
            <a:r>
              <a:rPr lang="tr-TR" sz="2400" b="1" dirty="0"/>
              <a:t>4.2.Sınıflandırma</a:t>
            </a:r>
          </a:p>
          <a:p>
            <a:pPr marL="0" indent="0">
              <a:buNone/>
            </a:pPr>
            <a:r>
              <a:rPr lang="tr-TR" sz="1600" b="1" u="sng" dirty="0">
                <a:latin typeface="Arial" panose="020B0604020202020204" pitchFamily="34" charset="0"/>
                <a:cs typeface="Arial" panose="020B0604020202020204" pitchFamily="34" charset="0"/>
              </a:rPr>
              <a:t>Doğruluk değerinin hesaplanması ve yeni verilerin sınıflandırılması</a:t>
            </a:r>
          </a:p>
          <a:p>
            <a:pPr marL="0" indent="0">
              <a:buNone/>
            </a:pPr>
            <a:r>
              <a:rPr lang="tr-TR" sz="1200" dirty="0">
                <a:latin typeface="Arial" panose="020B0604020202020204" pitchFamily="34" charset="0"/>
                <a:cs typeface="Arial" panose="020B0604020202020204" pitchFamily="34" charset="0"/>
              </a:rPr>
              <a:t> Sınıflandırma sonrasında %96’lık bir doğruluk oranını yakalayabildik. Web sitemizde kullanıcı yeni veri girdiği zaman kullanıcıya yüzdelik bir değer dönmemiz gerekiyor. Aşağıda sınıflandırmanın yeni veriler için nasıl çalıştığını görmek için elle girdiğimiz veri sınıflandırılarak %15.26 gibi bir yüzdelik değere ulaşılmıştır.</a:t>
            </a:r>
          </a:p>
        </p:txBody>
      </p:sp>
      <p:pic>
        <p:nvPicPr>
          <p:cNvPr id="4" name="Resim 3">
            <a:extLst>
              <a:ext uri="{FF2B5EF4-FFF2-40B4-BE49-F238E27FC236}">
                <a16:creationId xmlns:a16="http://schemas.microsoft.com/office/drawing/2014/main" id="{333DA1BF-6673-94AA-2968-CA017B86BA35}"/>
              </a:ext>
            </a:extLst>
          </p:cNvPr>
          <p:cNvPicPr>
            <a:picLocks noChangeAspect="1"/>
          </p:cNvPicPr>
          <p:nvPr/>
        </p:nvPicPr>
        <p:blipFill>
          <a:blip r:embed="rId2"/>
          <a:stretch>
            <a:fillRect/>
          </a:stretch>
        </p:blipFill>
        <p:spPr>
          <a:xfrm>
            <a:off x="0" y="3560558"/>
            <a:ext cx="4932217" cy="3297442"/>
          </a:xfrm>
          <a:prstGeom prst="rect">
            <a:avLst/>
          </a:prstGeom>
        </p:spPr>
      </p:pic>
      <p:pic>
        <p:nvPicPr>
          <p:cNvPr id="6" name="Resim 5">
            <a:extLst>
              <a:ext uri="{FF2B5EF4-FFF2-40B4-BE49-F238E27FC236}">
                <a16:creationId xmlns:a16="http://schemas.microsoft.com/office/drawing/2014/main" id="{DF91F8EE-8212-B725-A6BA-055AC46918F2}"/>
              </a:ext>
            </a:extLst>
          </p:cNvPr>
          <p:cNvPicPr>
            <a:picLocks noChangeAspect="1"/>
          </p:cNvPicPr>
          <p:nvPr/>
        </p:nvPicPr>
        <p:blipFill>
          <a:blip r:embed="rId3"/>
          <a:stretch>
            <a:fillRect/>
          </a:stretch>
        </p:blipFill>
        <p:spPr>
          <a:xfrm>
            <a:off x="5098473" y="3560557"/>
            <a:ext cx="7093526" cy="3323321"/>
          </a:xfrm>
          <a:prstGeom prst="rect">
            <a:avLst/>
          </a:prstGeom>
        </p:spPr>
      </p:pic>
    </p:spTree>
    <p:extLst>
      <p:ext uri="{BB962C8B-B14F-4D97-AF65-F5344CB8AC3E}">
        <p14:creationId xmlns:p14="http://schemas.microsoft.com/office/powerpoint/2010/main" val="1593531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798</TotalTime>
  <Words>1622</Words>
  <Application>Microsoft Office PowerPoint</Application>
  <PresentationFormat>Geniş ekran</PresentationFormat>
  <Paragraphs>95</Paragraphs>
  <Slides>14</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14</vt:i4>
      </vt:variant>
    </vt:vector>
  </HeadingPairs>
  <TitlesOfParts>
    <vt:vector size="19" baseType="lpstr">
      <vt:lpstr>Arial</vt:lpstr>
      <vt:lpstr>Calibri</vt:lpstr>
      <vt:lpstr>Calibri Light</vt:lpstr>
      <vt:lpstr>Times New Roman</vt:lpstr>
      <vt:lpstr>Office Theme</vt:lpstr>
      <vt:lpstr>İÇİNDEKİLER</vt:lpstr>
      <vt:lpstr>1. GİRİŞ</vt:lpstr>
      <vt:lpstr>2. LİTERATÜR </vt:lpstr>
      <vt:lpstr>3. MATERYAL ve YÖNTEM</vt:lpstr>
      <vt:lpstr> 4. UYGULAMA</vt:lpstr>
      <vt:lpstr> 4. UYGULAMA</vt:lpstr>
      <vt:lpstr> 4. UYGULAMA </vt:lpstr>
      <vt:lpstr> 4.UYGULAMA</vt:lpstr>
      <vt:lpstr> 4.UYGULAMA</vt:lpstr>
      <vt:lpstr> 4.UYGULAMA</vt:lpstr>
      <vt:lpstr> 4.UYGULAMA</vt:lpstr>
      <vt:lpstr> 4.UYGULAMA</vt:lpstr>
      <vt:lpstr>5. SONUÇ</vt:lpstr>
      <vt:lpstr>KAYNAKLAR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Toshiba</dc:creator>
  <cp:lastModifiedBy>mahmut sevimli</cp:lastModifiedBy>
  <cp:revision>39</cp:revision>
  <dcterms:created xsi:type="dcterms:W3CDTF">2020-01-04T11:06:46Z</dcterms:created>
  <dcterms:modified xsi:type="dcterms:W3CDTF">2023-06-09T12:55:57Z</dcterms:modified>
</cp:coreProperties>
</file>