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1" r:id="rId20"/>
    <p:sldId id="277" r:id="rId21"/>
    <p:sldId id="278" r:id="rId22"/>
    <p:sldId id="279" r:id="rId23"/>
    <p:sldId id="280" r:id="rId24"/>
    <p:sldId id="290" r:id="rId25"/>
    <p:sldId id="282" r:id="rId26"/>
    <p:sldId id="283" r:id="rId27"/>
    <p:sldId id="284" r:id="rId28"/>
    <p:sldId id="285" r:id="rId29"/>
    <p:sldId id="286" r:id="rId30"/>
    <p:sldId id="291" r:id="rId31"/>
    <p:sldId id="292" r:id="rId32"/>
    <p:sldId id="293" r:id="rId33"/>
    <p:sldId id="294" r:id="rId34"/>
    <p:sldId id="295" r:id="rId35"/>
    <p:sldId id="296" r:id="rId36"/>
    <p:sldId id="287" r:id="rId37"/>
    <p:sldId id="288" r:id="rId38"/>
    <p:sldId id="289" r:id="rId39"/>
    <p:sldId id="297" r:id="rId40"/>
    <p:sldId id="30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90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13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77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08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599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EF5087-F867-4039-B57A-297E2FED23A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EB38AC-AFE6-4D6D-AB77-42D88350BC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41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4B4F0-36B6-4B09-00C0-27C36D785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2745" y="2049198"/>
            <a:ext cx="3540611" cy="2363677"/>
          </a:xfrm>
        </p:spPr>
        <p:txBody>
          <a:bodyPr/>
          <a:lstStyle/>
          <a:p>
            <a:r>
              <a:rPr lang="en-US" sz="2600" cap="none" dirty="0">
                <a:latin typeface="Berlin Sans FB" panose="020E0602020502020306" pitchFamily="34" charset="0"/>
              </a:rPr>
              <a:t>Retina Kan </a:t>
            </a:r>
            <a:r>
              <a:rPr lang="en-US" sz="2600" cap="none" dirty="0" err="1">
                <a:latin typeface="Berlin Sans FB" panose="020E0602020502020306" pitchFamily="34" charset="0"/>
              </a:rPr>
              <a:t>Damarlarını</a:t>
            </a:r>
            <a:r>
              <a:rPr lang="en-US" sz="2600" cap="none" dirty="0">
                <a:latin typeface="Berlin Sans FB" panose="020E0602020502020306" pitchFamily="34" charset="0"/>
              </a:rPr>
              <a:t> </a:t>
            </a:r>
            <a:r>
              <a:rPr lang="en-US" sz="2600" cap="none" dirty="0" err="1">
                <a:latin typeface="Berlin Sans FB" panose="020E0602020502020306" pitchFamily="34" charset="0"/>
              </a:rPr>
              <a:t>Çıkarmak</a:t>
            </a:r>
            <a:r>
              <a:rPr lang="en-US" sz="2600" cap="none" dirty="0">
                <a:latin typeface="Berlin Sans FB" panose="020E0602020502020306" pitchFamily="34" charset="0"/>
              </a:rPr>
              <a:t> </a:t>
            </a:r>
            <a:r>
              <a:rPr lang="en-US" sz="2600" cap="none" dirty="0" err="1">
                <a:latin typeface="Berlin Sans FB" panose="020E0602020502020306" pitchFamily="34" charset="0"/>
              </a:rPr>
              <a:t>Için</a:t>
            </a:r>
            <a:r>
              <a:rPr lang="en-US" sz="2600" cap="none" dirty="0">
                <a:latin typeface="Berlin Sans FB" panose="020E0602020502020306" pitchFamily="34" charset="0"/>
              </a:rPr>
              <a:t> </a:t>
            </a:r>
            <a:r>
              <a:rPr lang="en-US" sz="2600" cap="none" dirty="0" err="1">
                <a:latin typeface="Berlin Sans FB" panose="020E0602020502020306" pitchFamily="34" charset="0"/>
              </a:rPr>
              <a:t>Eşikleme</a:t>
            </a:r>
            <a:r>
              <a:rPr lang="en-US" sz="2600" cap="none" dirty="0">
                <a:latin typeface="Berlin Sans FB" panose="020E0602020502020306" pitchFamily="34" charset="0"/>
              </a:rPr>
              <a:t> </a:t>
            </a:r>
            <a:r>
              <a:rPr lang="en-US" sz="2600" cap="none" dirty="0" err="1">
                <a:latin typeface="Berlin Sans FB" panose="020E0602020502020306" pitchFamily="34" charset="0"/>
              </a:rPr>
              <a:t>Temelli</a:t>
            </a:r>
            <a:r>
              <a:rPr lang="en-US" sz="2600" cap="none" dirty="0">
                <a:latin typeface="Berlin Sans FB" panose="020E0602020502020306" pitchFamily="34" charset="0"/>
              </a:rPr>
              <a:t> </a:t>
            </a:r>
            <a:r>
              <a:rPr lang="en-US" sz="2600" cap="none" dirty="0" err="1">
                <a:latin typeface="Berlin Sans FB" panose="020E0602020502020306" pitchFamily="34" charset="0"/>
              </a:rPr>
              <a:t>Morfolojik</a:t>
            </a:r>
            <a:r>
              <a:rPr lang="en-US" sz="2600" cap="none" dirty="0">
                <a:latin typeface="Berlin Sans FB" panose="020E0602020502020306" pitchFamily="34" charset="0"/>
              </a:rPr>
              <a:t> Bir </a:t>
            </a:r>
            <a:r>
              <a:rPr lang="en-US" sz="2600" cap="none" dirty="0" err="1">
                <a:latin typeface="Berlin Sans FB" panose="020E0602020502020306" pitchFamily="34" charset="0"/>
              </a:rPr>
              <a:t>Yöntem</a:t>
            </a:r>
            <a:endParaRPr lang="en-US" sz="2600" cap="none" dirty="0">
              <a:latin typeface="Berlin Sans FB" panose="020E0602020502020306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4275B2E-F04A-1750-F22C-0596AE529F40}"/>
              </a:ext>
            </a:extLst>
          </p:cNvPr>
          <p:cNvSpPr txBox="1"/>
          <p:nvPr/>
        </p:nvSpPr>
        <p:spPr>
          <a:xfrm>
            <a:off x="8309810" y="5678905"/>
            <a:ext cx="3357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500" dirty="0">
                <a:solidFill>
                  <a:schemeClr val="bg1"/>
                </a:solidFill>
              </a:rPr>
              <a:t>EMİNE ŞEVİN ÖZCAN </a:t>
            </a:r>
          </a:p>
          <a:p>
            <a:r>
              <a:rPr lang="tr-TR" sz="2500" dirty="0">
                <a:solidFill>
                  <a:schemeClr val="bg1"/>
                </a:solidFill>
              </a:rPr>
              <a:t>02205076063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9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3DCBA0-A595-6E02-9350-FD9573E7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85011"/>
            <a:ext cx="10178322" cy="5887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2.2.3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Bulanık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Mantık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Tabanlı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Eşikleme</a:t>
            </a:r>
            <a:r>
              <a:rPr lang="tr-TR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2600" dirty="0" err="1">
                <a:solidFill>
                  <a:schemeClr val="tx1"/>
                </a:solidFill>
              </a:rPr>
              <a:t>Bulanık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kümeleme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yumuşak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kümeleme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tekniğidir</a:t>
            </a:r>
            <a:r>
              <a:rPr lang="en-US" sz="2600" dirty="0">
                <a:solidFill>
                  <a:schemeClr val="tx1"/>
                </a:solidFill>
              </a:rPr>
              <a:t>. Bu </a:t>
            </a:r>
            <a:r>
              <a:rPr lang="en-US" sz="2600" dirty="0" err="1">
                <a:solidFill>
                  <a:schemeClr val="tx1"/>
                </a:solidFill>
              </a:rPr>
              <a:t>kümeleme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yöntemi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nesnelerin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kümelere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aitliğini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ifade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etmek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derece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kavramı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kullanır</a:t>
            </a:r>
            <a:r>
              <a:rPr lang="tr-TR" sz="2600" dirty="0">
                <a:solidFill>
                  <a:schemeClr val="tx1"/>
                </a:solidFill>
              </a:rPr>
              <a:t>. H</a:t>
            </a:r>
            <a:r>
              <a:rPr lang="en-US" sz="2600" dirty="0">
                <a:solidFill>
                  <a:schemeClr val="tx1"/>
                </a:solidFill>
              </a:rPr>
              <a:t>er </a:t>
            </a:r>
            <a:r>
              <a:rPr lang="en-US" sz="2600" dirty="0" err="1">
                <a:solidFill>
                  <a:schemeClr val="tx1"/>
                </a:solidFill>
              </a:rPr>
              <a:t>pikselin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üyelik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değerini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hesaplamak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tr-TR" sz="2600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endParaRPr lang="tr-T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Bölütleme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görüntülerini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ikili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görüntülere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dönüştürmek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kullanılacak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eşik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hesaplaması</a:t>
            </a:r>
            <a:r>
              <a:rPr lang="tr-TR" sz="2600" dirty="0">
                <a:solidFill>
                  <a:schemeClr val="tx1"/>
                </a:solidFill>
              </a:rPr>
              <a:t>: </a:t>
            </a: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Burada</a:t>
            </a:r>
            <a:r>
              <a:rPr lang="en-US" sz="2600" dirty="0">
                <a:solidFill>
                  <a:schemeClr val="tx1"/>
                </a:solidFill>
              </a:rPr>
              <a:t>, c </a:t>
            </a:r>
            <a:r>
              <a:rPr lang="en-US" sz="2600" dirty="0" err="1">
                <a:solidFill>
                  <a:schemeClr val="tx1"/>
                </a:solidFill>
              </a:rPr>
              <a:t>parametresi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sınıfı</a:t>
            </a:r>
            <a:r>
              <a:rPr lang="en-US" sz="2600" dirty="0">
                <a:solidFill>
                  <a:schemeClr val="tx1"/>
                </a:solidFill>
              </a:rPr>
              <a:t>, I </a:t>
            </a:r>
            <a:r>
              <a:rPr lang="en-US" sz="2600" dirty="0" err="1">
                <a:solidFill>
                  <a:schemeClr val="tx1"/>
                </a:solidFill>
              </a:rPr>
              <a:t>parametresi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görüntüyü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Seviye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parametresi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denklemden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eşik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değeridir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953192-4015-6BAD-3385-D7015948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841" y="1851657"/>
            <a:ext cx="2935811" cy="147708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A3F98E7-B327-6272-531A-30624408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655" y="3846735"/>
            <a:ext cx="4625997" cy="13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7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D5B2DD-06B7-4CE8-94C3-3F327D18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8000" cap="none" dirty="0" err="1"/>
              <a:t>Kullanılan</a:t>
            </a:r>
            <a:r>
              <a:rPr lang="en-US" sz="8000" cap="none" dirty="0"/>
              <a:t> </a:t>
            </a:r>
            <a:r>
              <a:rPr lang="en-US" sz="8000" cap="none" dirty="0" err="1"/>
              <a:t>Yöntem</a:t>
            </a:r>
            <a:endParaRPr lang="en-US" sz="8000" cap="none" dirty="0"/>
          </a:p>
        </p:txBody>
      </p:sp>
    </p:spTree>
    <p:extLst>
      <p:ext uri="{BB962C8B-B14F-4D97-AF65-F5344CB8AC3E}">
        <p14:creationId xmlns:p14="http://schemas.microsoft.com/office/powerpoint/2010/main" val="348682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434C7C-34D6-0947-065C-8964AE57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657726"/>
            <a:ext cx="10178322" cy="5694947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Önerilen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yöntemde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veri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setinde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bulunan</a:t>
            </a:r>
            <a:r>
              <a:rPr lang="en-US" sz="2600" dirty="0">
                <a:solidFill>
                  <a:schemeClr val="tx1"/>
                </a:solidFill>
              </a:rPr>
              <a:t> fundus </a:t>
            </a:r>
            <a:r>
              <a:rPr lang="en-US" sz="2600" dirty="0" err="1">
                <a:solidFill>
                  <a:schemeClr val="tx1"/>
                </a:solidFill>
              </a:rPr>
              <a:t>görüntülerine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damarların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bölütlenmesi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sağlanmıştır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Öncelikle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veri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setinde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bulunan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görüntüler</a:t>
            </a:r>
            <a:r>
              <a:rPr lang="en-US" sz="2600" dirty="0">
                <a:solidFill>
                  <a:schemeClr val="tx1"/>
                </a:solidFill>
              </a:rPr>
              <a:t> RGB </a:t>
            </a:r>
            <a:r>
              <a:rPr lang="en-US" sz="2600" dirty="0" err="1">
                <a:solidFill>
                  <a:schemeClr val="tx1"/>
                </a:solidFill>
              </a:rPr>
              <a:t>renk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uzayından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ölçekli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görüntülere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dönüştürülür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Gri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ölçekli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tersi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önerilen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sistem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uygulanır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endParaRPr lang="tr-TR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E5ADF5-7068-C08F-0BAB-D14F291B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42" y="2998719"/>
            <a:ext cx="6000153" cy="27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2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F9CBFF-4278-54A0-E496-EEA652B0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3.1 Veri </a:t>
            </a:r>
            <a:r>
              <a:rPr lang="en-US" cap="none" dirty="0" err="1"/>
              <a:t>Seti</a:t>
            </a:r>
            <a:endParaRPr lang="en-US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ACE558-7BDB-A27D-C17D-C41B2AAC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3789"/>
            <a:ext cx="10178322" cy="4764506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Önerilen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yöntem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diğer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yöntemlerle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kıyaslanabilir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olması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açısından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halka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açık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olarak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sunulan</a:t>
            </a:r>
            <a:r>
              <a:rPr lang="en-US" sz="2800" dirty="0">
                <a:solidFill>
                  <a:schemeClr val="tx1"/>
                </a:solidFill>
              </a:rPr>
              <a:t> DRIVE </a:t>
            </a:r>
            <a:r>
              <a:rPr lang="en-US" sz="2800" dirty="0" err="1">
                <a:solidFill>
                  <a:schemeClr val="tx1"/>
                </a:solidFill>
              </a:rPr>
              <a:t>veri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seti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üzerinde</a:t>
            </a:r>
            <a:r>
              <a:rPr lang="en-US" sz="2800" dirty="0">
                <a:solidFill>
                  <a:schemeClr val="tx1"/>
                </a:solidFill>
              </a:rPr>
              <a:t> test </a:t>
            </a:r>
            <a:r>
              <a:rPr lang="en-US" sz="2800" dirty="0" err="1">
                <a:solidFill>
                  <a:schemeClr val="tx1"/>
                </a:solidFill>
              </a:rPr>
              <a:t>edilmiştir</a:t>
            </a:r>
            <a:r>
              <a:rPr lang="en-US" sz="2800" dirty="0">
                <a:solidFill>
                  <a:schemeClr val="tx1"/>
                </a:solidFill>
              </a:rPr>
              <a:t>. DRIVE </a:t>
            </a:r>
            <a:r>
              <a:rPr lang="en-US" sz="2800" dirty="0" err="1">
                <a:solidFill>
                  <a:schemeClr val="tx1"/>
                </a:solidFill>
              </a:rPr>
              <a:t>veri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setindeki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görüntüler</a:t>
            </a:r>
            <a:r>
              <a:rPr lang="en-US" sz="2800" dirty="0">
                <a:solidFill>
                  <a:schemeClr val="tx1"/>
                </a:solidFill>
              </a:rPr>
              <a:t> 45°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görüş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alanında</a:t>
            </a:r>
            <a:r>
              <a:rPr lang="en-US" sz="2800" dirty="0">
                <a:solidFill>
                  <a:schemeClr val="tx1"/>
                </a:solidFill>
              </a:rPr>
              <a:t> Canon 3CCD </a:t>
            </a:r>
            <a:r>
              <a:rPr lang="en-US" sz="2800" dirty="0" err="1">
                <a:solidFill>
                  <a:schemeClr val="tx1"/>
                </a:solidFill>
              </a:rPr>
              <a:t>ile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çekilmiştir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Görüntülerin</a:t>
            </a:r>
            <a:r>
              <a:rPr lang="en-US" sz="2800" dirty="0">
                <a:solidFill>
                  <a:schemeClr val="tx1"/>
                </a:solidFill>
              </a:rPr>
              <a:t> her </a:t>
            </a:r>
            <a:r>
              <a:rPr lang="en-US" sz="2800" dirty="0" err="1">
                <a:solidFill>
                  <a:schemeClr val="tx1"/>
                </a:solidFill>
              </a:rPr>
              <a:t>biri</a:t>
            </a:r>
            <a:r>
              <a:rPr lang="en-US" sz="2800" dirty="0">
                <a:solidFill>
                  <a:schemeClr val="tx1"/>
                </a:solidFill>
              </a:rPr>
              <a:t> 565 × 584 </a:t>
            </a:r>
            <a:r>
              <a:rPr lang="en-US" sz="2800" dirty="0" err="1">
                <a:solidFill>
                  <a:schemeClr val="tx1"/>
                </a:solidFill>
              </a:rPr>
              <a:t>piksel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boyutunda</a:t>
            </a:r>
            <a:r>
              <a:rPr lang="en-US" sz="2800" dirty="0">
                <a:solidFill>
                  <a:schemeClr val="tx1"/>
                </a:solidFill>
              </a:rPr>
              <a:t> 20 </a:t>
            </a:r>
            <a:r>
              <a:rPr lang="en-US" sz="2800" dirty="0" err="1">
                <a:solidFill>
                  <a:schemeClr val="tx1"/>
                </a:solidFill>
              </a:rPr>
              <a:t>eğitim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</a:t>
            </a:r>
            <a:r>
              <a:rPr lang="en-US" sz="2800" dirty="0">
                <a:solidFill>
                  <a:schemeClr val="tx1"/>
                </a:solidFill>
              </a:rPr>
              <a:t> 20 test </a:t>
            </a:r>
            <a:r>
              <a:rPr lang="en-US" sz="2800" dirty="0" err="1">
                <a:solidFill>
                  <a:schemeClr val="tx1"/>
                </a:solidFill>
              </a:rPr>
              <a:t>görüntüsünden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oluşmaktadır</a:t>
            </a:r>
            <a:r>
              <a:rPr lang="en-US" sz="2800" dirty="0">
                <a:solidFill>
                  <a:schemeClr val="tx1"/>
                </a:solidFill>
              </a:rPr>
              <a:t>. Veri </a:t>
            </a:r>
            <a:r>
              <a:rPr lang="en-US" sz="2800" dirty="0" err="1">
                <a:solidFill>
                  <a:schemeClr val="tx1"/>
                </a:solidFill>
              </a:rPr>
              <a:t>setindeki</a:t>
            </a:r>
            <a:r>
              <a:rPr lang="en-US" sz="2800" dirty="0">
                <a:solidFill>
                  <a:schemeClr val="tx1"/>
                </a:solidFill>
              </a:rPr>
              <a:t> damar </a:t>
            </a:r>
            <a:r>
              <a:rPr lang="en-US" sz="2800" dirty="0" err="1">
                <a:solidFill>
                  <a:schemeClr val="tx1"/>
                </a:solidFill>
              </a:rPr>
              <a:t>pikselleri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deneyimli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göz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doktoru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tarafından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eğitilmiş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üç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gözlemci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tarafından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manuel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olarak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bölümlere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ayrılmıştır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4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FF7527-DF8B-D3F1-F9CE-811ABB8B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3</a:t>
            </a:r>
            <a:r>
              <a:rPr lang="en-US" cap="none" dirty="0"/>
              <a:t>.2 </a:t>
            </a:r>
            <a:r>
              <a:rPr lang="en-US" cap="none" dirty="0" err="1"/>
              <a:t>Morfolojik</a:t>
            </a:r>
            <a:r>
              <a:rPr lang="en-US" cap="none" dirty="0"/>
              <a:t> </a:t>
            </a:r>
            <a:r>
              <a:rPr lang="en-US" cap="none" dirty="0" err="1"/>
              <a:t>Işlemler</a:t>
            </a:r>
            <a:endParaRPr lang="en-US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565DE9-3BB6-A753-CF6D-675E43DE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4935572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Retina </a:t>
            </a:r>
            <a:r>
              <a:rPr lang="en-US" sz="2600" dirty="0" err="1">
                <a:solidFill>
                  <a:schemeClr val="tx1"/>
                </a:solidFill>
              </a:rPr>
              <a:t>kan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damarları</a:t>
            </a:r>
            <a:r>
              <a:rPr lang="en-US" sz="2600" dirty="0">
                <a:solidFill>
                  <a:schemeClr val="tx1"/>
                </a:solidFill>
              </a:rPr>
              <a:t>, retina </a:t>
            </a:r>
            <a:r>
              <a:rPr lang="en-US" sz="2600" dirty="0" err="1">
                <a:solidFill>
                  <a:schemeClr val="tx1"/>
                </a:solidFill>
              </a:rPr>
              <a:t>arka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planına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daha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koyu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görünürler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Ancak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bazı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durumlarda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damarlarının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merkez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çizgisi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bölgesinde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parlaklık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görünür</a:t>
            </a:r>
            <a:r>
              <a:rPr lang="en-US" sz="2600" dirty="0">
                <a:solidFill>
                  <a:schemeClr val="tx1"/>
                </a:solidFill>
              </a:rPr>
              <a:t>. Bu </a:t>
            </a:r>
            <a:r>
              <a:rPr lang="en-US" sz="2600" dirty="0" err="1">
                <a:solidFill>
                  <a:schemeClr val="tx1"/>
                </a:solidFill>
              </a:rPr>
              <a:t>görünüm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yansımalardan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kaynaklanmaktadır</a:t>
            </a:r>
            <a:r>
              <a:rPr lang="en-US" sz="2600" dirty="0">
                <a:solidFill>
                  <a:schemeClr val="tx1"/>
                </a:solidFill>
              </a:rPr>
              <a:t>. Bu </a:t>
            </a:r>
            <a:r>
              <a:rPr lang="en-US" sz="2600" dirty="0" err="1">
                <a:solidFill>
                  <a:schemeClr val="tx1"/>
                </a:solidFill>
              </a:rPr>
              <a:t>durumu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ortadan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kaldırmak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en-US" sz="2600" dirty="0">
                <a:solidFill>
                  <a:schemeClr val="tx1"/>
                </a:solidFill>
              </a:rPr>
              <a:t> ilk </a:t>
            </a:r>
            <a:r>
              <a:rPr lang="en-US" sz="2600" dirty="0" err="1">
                <a:solidFill>
                  <a:schemeClr val="tx1"/>
                </a:solidFill>
              </a:rPr>
              <a:t>önce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açma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uygulanır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açma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yarıçapı</a:t>
            </a:r>
            <a:r>
              <a:rPr lang="en-US" sz="2600" dirty="0">
                <a:solidFill>
                  <a:schemeClr val="tx1"/>
                </a:solidFill>
              </a:rPr>
              <a:t> 21 </a:t>
            </a:r>
            <a:r>
              <a:rPr lang="en-US" sz="2600" dirty="0" err="1">
                <a:solidFill>
                  <a:schemeClr val="tx1"/>
                </a:solidFill>
              </a:rPr>
              <a:t>olan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disk </a:t>
            </a:r>
            <a:r>
              <a:rPr lang="en-US" sz="2600" dirty="0" err="1">
                <a:solidFill>
                  <a:schemeClr val="tx1"/>
                </a:solidFill>
              </a:rPr>
              <a:t>oluşturulur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Oluşturulan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</a:t>
            </a:r>
            <a:r>
              <a:rPr lang="en-US" sz="2600" dirty="0">
                <a:solidFill>
                  <a:schemeClr val="tx1"/>
                </a:solidFill>
              </a:rPr>
              <a:t> disk </a:t>
            </a:r>
            <a:r>
              <a:rPr lang="en-US" sz="2600" dirty="0" err="1">
                <a:solidFill>
                  <a:schemeClr val="tx1"/>
                </a:solidFill>
              </a:rPr>
              <a:t>gri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ölçekli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görüntünün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tersine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uygulanarak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açma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yapılmış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olur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Oluşturulan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çizgisel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yapı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elemanı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ölçekli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görüntünün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tersine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uygulanarak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üst-şapka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alt-</a:t>
            </a:r>
            <a:r>
              <a:rPr lang="en-US" sz="2600" dirty="0" err="1">
                <a:solidFill>
                  <a:schemeClr val="tx1"/>
                </a:solidFill>
              </a:rPr>
              <a:t>şapka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dönüşümleri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tamamlanmış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olur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r>
              <a:rPr lang="tr-TR" sz="2600" dirty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39E8B7A-E738-0264-5191-C128FAFD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85180"/>
            <a:ext cx="461812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9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B04B57-502C-76A7-F52B-9B95D7CB2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29389"/>
            <a:ext cx="10178322" cy="5935579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Belirli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açıda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yönlendirilmiş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çizgisel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yapılandırma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elamanı</a:t>
            </a:r>
            <a:r>
              <a:rPr lang="en-US" sz="2600" dirty="0">
                <a:solidFill>
                  <a:schemeClr val="tx1"/>
                </a:solidFill>
              </a:rPr>
              <a:t> fundus </a:t>
            </a:r>
            <a:r>
              <a:rPr lang="en-US" sz="2600" dirty="0" err="1">
                <a:solidFill>
                  <a:schemeClr val="tx1"/>
                </a:solidFill>
              </a:rPr>
              <a:t>içerisinde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tutulamadığında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damarı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damarın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kısmını</a:t>
            </a:r>
            <a:r>
              <a:rPr lang="en-US" sz="2600" dirty="0">
                <a:solidFill>
                  <a:schemeClr val="tx1"/>
                </a:solidFill>
              </a:rPr>
              <a:t> yok </a:t>
            </a:r>
            <a:r>
              <a:rPr lang="en-US" sz="2600" dirty="0" err="1">
                <a:solidFill>
                  <a:schemeClr val="tx1"/>
                </a:solidFill>
              </a:rPr>
              <a:t>edebilir</a:t>
            </a:r>
            <a:r>
              <a:rPr lang="en-US" sz="2600" dirty="0">
                <a:solidFill>
                  <a:schemeClr val="tx1"/>
                </a:solidFill>
              </a:rPr>
              <a:t>. Bu problem </a:t>
            </a:r>
            <a:r>
              <a:rPr lang="en-US" sz="2600" dirty="0" err="1">
                <a:solidFill>
                  <a:schemeClr val="tx1"/>
                </a:solidFill>
              </a:rPr>
              <a:t>genelde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yapılandırma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elemanı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dikey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yönlere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sahip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olduğunda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yapılandırma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elemanı</a:t>
            </a:r>
            <a:r>
              <a:rPr lang="en-US" sz="2600" dirty="0">
                <a:solidFill>
                  <a:schemeClr val="tx1"/>
                </a:solidFill>
              </a:rPr>
              <a:t> damar </a:t>
            </a:r>
            <a:r>
              <a:rPr lang="en-US" sz="2600" dirty="0" err="1">
                <a:solidFill>
                  <a:schemeClr val="tx1"/>
                </a:solidFill>
              </a:rPr>
              <a:t>genişliğinden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daha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büyük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olduğu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durumlarda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ortaya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çıkmıştır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tr-TR" sz="2600" dirty="0">
                <a:solidFill>
                  <a:schemeClr val="tx1"/>
                </a:solidFill>
              </a:rPr>
              <a:t>B</a:t>
            </a:r>
            <a:r>
              <a:rPr lang="en-US" sz="2600" dirty="0">
                <a:solidFill>
                  <a:schemeClr val="tx1"/>
                </a:solidFill>
              </a:rPr>
              <a:t>u </a:t>
            </a:r>
            <a:r>
              <a:rPr lang="en-US" sz="2600" dirty="0" err="1">
                <a:solidFill>
                  <a:schemeClr val="tx1"/>
                </a:solidFill>
              </a:rPr>
              <a:t>probleme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çözüm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olması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en-US" sz="2600" dirty="0">
                <a:solidFill>
                  <a:schemeClr val="tx1"/>
                </a:solidFill>
              </a:rPr>
              <a:t> 21 </a:t>
            </a:r>
            <a:r>
              <a:rPr lang="en-US" sz="2600" dirty="0" err="1">
                <a:solidFill>
                  <a:schemeClr val="tx1"/>
                </a:solidFill>
              </a:rPr>
              <a:t>piksel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uzunluğunda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çizgisel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yapılandırma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elemanı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belirlemiştir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Bu </a:t>
            </a:r>
            <a:r>
              <a:rPr lang="en-US" sz="2600" dirty="0" err="1">
                <a:solidFill>
                  <a:schemeClr val="tx1"/>
                </a:solidFill>
              </a:rPr>
              <a:t>yapısal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elemanı</a:t>
            </a:r>
            <a:r>
              <a:rPr lang="en-US" sz="2600" dirty="0">
                <a:solidFill>
                  <a:schemeClr val="tx1"/>
                </a:solidFill>
              </a:rPr>
              <a:t> 22.5°’lik </a:t>
            </a:r>
            <a:r>
              <a:rPr lang="en-US" sz="2600" dirty="0" err="1">
                <a:solidFill>
                  <a:schemeClr val="tx1"/>
                </a:solidFill>
              </a:rPr>
              <a:t>açılarla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döndermiş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büyük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çapa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sahip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damarı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çıkarmak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toplam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üst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şapka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dönüşümü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kullanmıştır</a:t>
            </a:r>
            <a:r>
              <a:rPr lang="tr-TR" sz="2600" dirty="0">
                <a:solidFill>
                  <a:schemeClr val="tx1"/>
                </a:solidFill>
              </a:rPr>
              <a:t>.  </a:t>
            </a:r>
          </a:p>
          <a:p>
            <a:endParaRPr lang="tr-TR" sz="26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70401B-C35C-1B64-F919-8F4CFA0B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733" y="4315072"/>
            <a:ext cx="2618533" cy="22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A8A7134-F2FA-8F20-700F-99E71AD2A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759" y="1505548"/>
            <a:ext cx="7580482" cy="3347226"/>
          </a:xfrm>
        </p:spPr>
      </p:pic>
    </p:spTree>
    <p:extLst>
      <p:ext uri="{BB962C8B-B14F-4D97-AF65-F5344CB8AC3E}">
        <p14:creationId xmlns:p14="http://schemas.microsoft.com/office/powerpoint/2010/main" val="148035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07F33B-1ADF-B131-E98D-A8A70C73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88759"/>
            <a:ext cx="10178322" cy="5590834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M. D. Saleh </a:t>
            </a:r>
            <a:r>
              <a:rPr lang="en-US" sz="2600" dirty="0" err="1">
                <a:solidFill>
                  <a:schemeClr val="tx1"/>
                </a:solidFill>
              </a:rPr>
              <a:t>vd</a:t>
            </a:r>
            <a:r>
              <a:rPr lang="en-US" sz="2600" dirty="0">
                <a:solidFill>
                  <a:schemeClr val="tx1"/>
                </a:solidFill>
              </a:rPr>
              <a:t>. ’ de </a:t>
            </a:r>
            <a:r>
              <a:rPr lang="en-US" sz="2600" dirty="0" err="1">
                <a:solidFill>
                  <a:schemeClr val="tx1"/>
                </a:solidFill>
              </a:rPr>
              <a:t>verilen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matematiksel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ifadede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açma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işleminin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üst-şapka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sonucu</a:t>
            </a:r>
            <a:r>
              <a:rPr lang="tr-TR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eklenerek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edilen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sonuç</a:t>
            </a:r>
            <a:r>
              <a:rPr lang="en-US" sz="2600" dirty="0">
                <a:solidFill>
                  <a:schemeClr val="tx1"/>
                </a:solidFill>
              </a:rPr>
              <a:t> alt-</a:t>
            </a:r>
            <a:r>
              <a:rPr lang="en-US" sz="2600" dirty="0" err="1">
                <a:solidFill>
                  <a:schemeClr val="tx1"/>
                </a:solidFill>
              </a:rPr>
              <a:t>şapka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sonucundan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çıkarılır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Uzunluğu</a:t>
            </a:r>
            <a:r>
              <a:rPr lang="en-US" sz="2600" dirty="0">
                <a:solidFill>
                  <a:schemeClr val="tx1"/>
                </a:solidFill>
              </a:rPr>
              <a:t> 21 </a:t>
            </a:r>
            <a:r>
              <a:rPr lang="en-US" sz="2600" dirty="0" err="1">
                <a:solidFill>
                  <a:schemeClr val="tx1"/>
                </a:solidFill>
              </a:rPr>
              <a:t>piksel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22.5°’lik </a:t>
            </a:r>
            <a:r>
              <a:rPr lang="en-US" sz="2600" dirty="0" err="1">
                <a:solidFill>
                  <a:schemeClr val="tx1"/>
                </a:solidFill>
              </a:rPr>
              <a:t>açılarla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dönerek</a:t>
            </a:r>
            <a:r>
              <a:rPr lang="en-US" sz="2600" dirty="0">
                <a:solidFill>
                  <a:schemeClr val="tx1"/>
                </a:solidFill>
              </a:rPr>
              <a:t> her </a:t>
            </a:r>
            <a:r>
              <a:rPr lang="en-US" sz="2600" dirty="0" err="1">
                <a:solidFill>
                  <a:schemeClr val="tx1"/>
                </a:solidFill>
              </a:rPr>
              <a:t>açı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oluşturulan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toplam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açma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toplam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üst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şapka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dönüşümüne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eklenmiş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edilen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sonuç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toplam</a:t>
            </a:r>
            <a:r>
              <a:rPr lang="en-US" sz="2600" dirty="0">
                <a:solidFill>
                  <a:schemeClr val="tx1"/>
                </a:solidFill>
              </a:rPr>
              <a:t> alt </a:t>
            </a:r>
            <a:r>
              <a:rPr lang="en-US" sz="2600" dirty="0" err="1">
                <a:solidFill>
                  <a:schemeClr val="tx1"/>
                </a:solidFill>
              </a:rPr>
              <a:t>şapka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dönüşümünden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çıkarılmıştır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82F5F2-D448-41BB-A3D7-0EC3A365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801" y="3125494"/>
            <a:ext cx="2634199" cy="6070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69C184D-3362-F8FF-DEDC-B1C2018E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535" y="3732505"/>
            <a:ext cx="4900930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5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FEAAA3-7ABE-B795-3B57-DD859DE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8000" cap="none" dirty="0" err="1"/>
              <a:t>Bulgular</a:t>
            </a:r>
            <a:r>
              <a:rPr lang="en-US" sz="8000" cap="none" dirty="0"/>
              <a:t> </a:t>
            </a:r>
            <a:r>
              <a:rPr lang="tr-TR" sz="8000" cap="none" dirty="0"/>
              <a:t>v</a:t>
            </a:r>
            <a:r>
              <a:rPr lang="en-US" sz="8000" cap="none" dirty="0"/>
              <a:t>e </a:t>
            </a:r>
            <a:r>
              <a:rPr lang="en-US" sz="8000" cap="none" dirty="0" err="1"/>
              <a:t>Tartışma</a:t>
            </a:r>
            <a:endParaRPr lang="en-US" sz="8000" cap="none" dirty="0"/>
          </a:p>
        </p:txBody>
      </p:sp>
    </p:spTree>
    <p:extLst>
      <p:ext uri="{BB962C8B-B14F-4D97-AF65-F5344CB8AC3E}">
        <p14:creationId xmlns:p14="http://schemas.microsoft.com/office/powerpoint/2010/main" val="167103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D019B0-1B43-C15D-6088-E9FC3B72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4.1 </a:t>
            </a:r>
            <a:r>
              <a:rPr lang="en-US" cap="none" dirty="0" err="1"/>
              <a:t>Bölütleme</a:t>
            </a:r>
            <a:r>
              <a:rPr lang="en-US" cap="none" dirty="0"/>
              <a:t> </a:t>
            </a:r>
            <a:r>
              <a:rPr lang="en-US" cap="none" dirty="0" err="1"/>
              <a:t>Sonuçları</a:t>
            </a:r>
            <a:r>
              <a:rPr lang="en-US" cap="none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B15068-3C53-8247-FFFA-C1D2EC8F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833"/>
            <a:ext cx="10178322" cy="5015782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Üç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farklı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eşikleme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algoritması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iyileştirilmiş</a:t>
            </a:r>
            <a:r>
              <a:rPr lang="en-US" sz="2600" dirty="0">
                <a:solidFill>
                  <a:schemeClr val="tx1"/>
                </a:solidFill>
              </a:rPr>
              <a:t> fundus </a:t>
            </a:r>
            <a:r>
              <a:rPr lang="en-US" sz="2600" dirty="0" err="1">
                <a:solidFill>
                  <a:schemeClr val="tx1"/>
                </a:solidFill>
              </a:rPr>
              <a:t>görüntüleri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uygulanarak</a:t>
            </a:r>
            <a:r>
              <a:rPr lang="en-US" sz="2600" dirty="0">
                <a:solidFill>
                  <a:schemeClr val="tx1"/>
                </a:solidFill>
              </a:rPr>
              <a:t> damar </a:t>
            </a:r>
            <a:r>
              <a:rPr lang="en-US" sz="2600" dirty="0" err="1">
                <a:solidFill>
                  <a:schemeClr val="tx1"/>
                </a:solidFill>
              </a:rPr>
              <a:t>piksellerinin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bölütlenmesi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sağlanmıştır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İyileştirilmiş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görüntüler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eşikleme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işlemine</a:t>
            </a:r>
            <a:r>
              <a:rPr lang="en-US" sz="2600" dirty="0">
                <a:solidFill>
                  <a:schemeClr val="tx1"/>
                </a:solidFill>
              </a:rPr>
              <a:t> tabi</a:t>
            </a:r>
            <a:r>
              <a:rPr lang="tr-TR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tutulduktan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sonra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çıktı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performans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iyileştirilmesi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yapılmıştır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Bu </a:t>
            </a:r>
            <a:r>
              <a:rPr lang="en-US" sz="2600" dirty="0" err="1">
                <a:solidFill>
                  <a:schemeClr val="tx1"/>
                </a:solidFill>
              </a:rPr>
              <a:t>aşama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bağlı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bileşen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analizi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önce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küçük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nesneler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silinmiş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daha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sonrada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damardan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kopuk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küçük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boşluklar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doldurulmuştur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85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1510F9-7A1C-D26A-FCB0-B377B3EC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386" y="2682934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8000" cap="none" dirty="0" err="1"/>
              <a:t>Giriş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7990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37FAB47-A6D0-1C30-41EA-74CDB116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702" y="160421"/>
            <a:ext cx="5604596" cy="6537158"/>
          </a:xfrm>
        </p:spPr>
      </p:pic>
    </p:spTree>
    <p:extLst>
      <p:ext uri="{BB962C8B-B14F-4D97-AF65-F5344CB8AC3E}">
        <p14:creationId xmlns:p14="http://schemas.microsoft.com/office/powerpoint/2010/main" val="20748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280B78-8338-6BEF-F048-E9FA18DD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45433"/>
            <a:ext cx="10178322" cy="5334160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Uygulanan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başarı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ölçütünü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hesaplamak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Doğruluk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Oranı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ölçüsü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kullanılmıştır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Doğruluk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Oranı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ölçütünün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matematiksel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ifadesi</a:t>
            </a:r>
            <a:r>
              <a:rPr lang="tr-TR" sz="2600" dirty="0">
                <a:solidFill>
                  <a:schemeClr val="tx1"/>
                </a:solidFill>
              </a:rPr>
              <a:t>:</a:t>
            </a: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Burada</a:t>
            </a:r>
            <a:r>
              <a:rPr lang="en-US" sz="2600" dirty="0">
                <a:solidFill>
                  <a:schemeClr val="tx1"/>
                </a:solidFill>
              </a:rPr>
              <a:t>, TP </a:t>
            </a:r>
            <a:r>
              <a:rPr lang="en-US" sz="2600" dirty="0" err="1">
                <a:solidFill>
                  <a:schemeClr val="tx1"/>
                </a:solidFill>
              </a:rPr>
              <a:t>parametresi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doğru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pozitif</a:t>
            </a:r>
            <a:r>
              <a:rPr lang="en-US" sz="2600" dirty="0">
                <a:solidFill>
                  <a:schemeClr val="tx1"/>
                </a:solidFill>
              </a:rPr>
              <a:t>, FP </a:t>
            </a:r>
            <a:r>
              <a:rPr lang="en-US" sz="2600" dirty="0" err="1">
                <a:solidFill>
                  <a:schemeClr val="tx1"/>
                </a:solidFill>
              </a:rPr>
              <a:t>parametresi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yanlış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pozitif</a:t>
            </a:r>
            <a:r>
              <a:rPr lang="en-US" sz="2600" dirty="0">
                <a:solidFill>
                  <a:schemeClr val="tx1"/>
                </a:solidFill>
              </a:rPr>
              <a:t>, TN </a:t>
            </a:r>
            <a:r>
              <a:rPr lang="en-US" sz="2600" dirty="0" err="1">
                <a:solidFill>
                  <a:schemeClr val="tx1"/>
                </a:solidFill>
              </a:rPr>
              <a:t>parametresi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doğru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negatif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FN </a:t>
            </a:r>
            <a:r>
              <a:rPr lang="en-US" sz="2600" dirty="0" err="1">
                <a:solidFill>
                  <a:schemeClr val="tx1"/>
                </a:solidFill>
              </a:rPr>
              <a:t>parametresi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yanlış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negatif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pikselleri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temsil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eder</a:t>
            </a:r>
            <a:r>
              <a:rPr lang="en-US" sz="2600" dirty="0">
                <a:solidFill>
                  <a:schemeClr val="tx1"/>
                </a:solidFill>
              </a:rPr>
              <a:t>. ACC </a:t>
            </a:r>
            <a:r>
              <a:rPr lang="en-US" sz="2600" dirty="0" err="1">
                <a:solidFill>
                  <a:schemeClr val="tx1"/>
                </a:solidFill>
              </a:rPr>
              <a:t>parametresi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doğruluk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oranını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temsil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eder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endParaRPr lang="tr-TR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C38A0B-6964-7EBF-1F4C-86255180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90" y="1572127"/>
            <a:ext cx="4723116" cy="14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64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EB2245-B2E0-6281-9BB9-51BEF20A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09" y="246785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8000" cap="none" dirty="0" err="1"/>
              <a:t>Sonuçlar</a:t>
            </a:r>
            <a:endParaRPr lang="en-US" sz="8000" cap="none" dirty="0"/>
          </a:p>
        </p:txBody>
      </p:sp>
    </p:spTree>
    <p:extLst>
      <p:ext uri="{BB962C8B-B14F-4D97-AF65-F5344CB8AC3E}">
        <p14:creationId xmlns:p14="http://schemas.microsoft.com/office/powerpoint/2010/main" val="3130498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2D9C98-8449-39D5-8553-183C8FA3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17095"/>
            <a:ext cx="10178322" cy="546249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Bu </a:t>
            </a:r>
            <a:r>
              <a:rPr lang="en-US" sz="2600" dirty="0" err="1">
                <a:solidFill>
                  <a:schemeClr val="tx1"/>
                </a:solidFill>
              </a:rPr>
              <a:t>makalede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paylaşıma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açık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sunulan</a:t>
            </a:r>
            <a:r>
              <a:rPr lang="en-US" sz="2600" dirty="0">
                <a:solidFill>
                  <a:schemeClr val="tx1"/>
                </a:solidFill>
              </a:rPr>
              <a:t> DRIVE </a:t>
            </a:r>
            <a:r>
              <a:rPr lang="en-US" sz="2600" dirty="0" err="1">
                <a:solidFill>
                  <a:schemeClr val="tx1"/>
                </a:solidFill>
              </a:rPr>
              <a:t>veri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seti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işlemlere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dayalı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damar </a:t>
            </a:r>
            <a:r>
              <a:rPr lang="en-US" sz="2600" dirty="0" err="1">
                <a:solidFill>
                  <a:schemeClr val="tx1"/>
                </a:solidFill>
              </a:rPr>
              <a:t>iyileştirme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kullanılmıştır</a:t>
            </a:r>
            <a:r>
              <a:rPr lang="en-US" sz="2600" dirty="0">
                <a:solidFill>
                  <a:schemeClr val="tx1"/>
                </a:solidFill>
              </a:rPr>
              <a:t>. Damar </a:t>
            </a:r>
            <a:r>
              <a:rPr lang="en-US" sz="2600" dirty="0" err="1">
                <a:solidFill>
                  <a:schemeClr val="tx1"/>
                </a:solidFill>
              </a:rPr>
              <a:t>iyileştirme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aşamasından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sonra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Çoklu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Eşikleme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Bulanık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Mantık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Tabanlı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Eşikleme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Maksimum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Eşikleme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kullanılarak</a:t>
            </a:r>
            <a:r>
              <a:rPr lang="en-US" sz="2600" dirty="0">
                <a:solidFill>
                  <a:schemeClr val="tx1"/>
                </a:solidFill>
              </a:rPr>
              <a:t> damar </a:t>
            </a:r>
            <a:r>
              <a:rPr lang="en-US" sz="2600" dirty="0" err="1">
                <a:solidFill>
                  <a:schemeClr val="tx1"/>
                </a:solidFill>
              </a:rPr>
              <a:t>bölütlemesi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yapılmıştır</a:t>
            </a:r>
            <a:r>
              <a:rPr lang="en-US" sz="2600" dirty="0">
                <a:solidFill>
                  <a:schemeClr val="tx1"/>
                </a:solidFill>
              </a:rPr>
              <a:t>. Bu </a:t>
            </a:r>
            <a:r>
              <a:rPr lang="en-US" sz="2600" dirty="0" err="1">
                <a:solidFill>
                  <a:schemeClr val="tx1"/>
                </a:solidFill>
              </a:rPr>
              <a:t>yöntem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temelde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işlemlere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dayanmış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olsa</a:t>
            </a:r>
            <a:r>
              <a:rPr lang="en-US" sz="2600" dirty="0">
                <a:solidFill>
                  <a:schemeClr val="tx1"/>
                </a:solidFill>
              </a:rPr>
              <a:t> da </a:t>
            </a:r>
            <a:r>
              <a:rPr lang="en-US" sz="2600" dirty="0" err="1">
                <a:solidFill>
                  <a:schemeClr val="tx1"/>
                </a:solidFill>
              </a:rPr>
              <a:t>asıl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amaç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eşikleme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algoritmalarının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üzerindeki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performanslarının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karşılaştırılmasıdır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Eşikleme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yöntemleri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doğası</a:t>
            </a:r>
            <a:r>
              <a:rPr lang="en-US" sz="2600" dirty="0">
                <a:solidFill>
                  <a:schemeClr val="tx1"/>
                </a:solidFill>
              </a:rPr>
              <a:t> ne </a:t>
            </a:r>
            <a:r>
              <a:rPr lang="en-US" sz="2600" dirty="0" err="1">
                <a:solidFill>
                  <a:schemeClr val="tx1"/>
                </a:solidFill>
              </a:rPr>
              <a:t>olursa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olsun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tüm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veriler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kullanılabilir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Ancak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farklı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eşikleme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yöntemlerinin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aynı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iyileştirilmiş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farklı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sonuçlar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verdiği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gözlemlenmiştir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299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4B4F0-36B6-4B09-00C0-27C36D785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6779" y="2033157"/>
            <a:ext cx="4219073" cy="2458633"/>
          </a:xfrm>
        </p:spPr>
        <p:txBody>
          <a:bodyPr/>
          <a:lstStyle/>
          <a:p>
            <a:r>
              <a:rPr lang="en-US" sz="2500" cap="none" dirty="0" err="1">
                <a:latin typeface="Berlin Sans FB" panose="020E0602020502020306" pitchFamily="34" charset="0"/>
              </a:rPr>
              <a:t>Görüntü</a:t>
            </a:r>
            <a:r>
              <a:rPr lang="en-US" sz="2500" cap="none" dirty="0">
                <a:latin typeface="Berlin Sans FB" panose="020E0602020502020306" pitchFamily="34" charset="0"/>
              </a:rPr>
              <a:t> </a:t>
            </a:r>
            <a:r>
              <a:rPr lang="en-US" sz="2500" cap="none" dirty="0" err="1">
                <a:latin typeface="Berlin Sans FB" panose="020E0602020502020306" pitchFamily="34" charset="0"/>
              </a:rPr>
              <a:t>işleme</a:t>
            </a:r>
            <a:r>
              <a:rPr lang="en-US" sz="2500" cap="none" dirty="0">
                <a:latin typeface="Berlin Sans FB" panose="020E0602020502020306" pitchFamily="34" charset="0"/>
              </a:rPr>
              <a:t> </a:t>
            </a:r>
            <a:r>
              <a:rPr lang="en-US" sz="2500" cap="none" dirty="0" err="1">
                <a:latin typeface="Berlin Sans FB" panose="020E0602020502020306" pitchFamily="34" charset="0"/>
              </a:rPr>
              <a:t>teknikleri</a:t>
            </a:r>
            <a:r>
              <a:rPr lang="en-US" sz="2500" cap="none" dirty="0">
                <a:latin typeface="Berlin Sans FB" panose="020E0602020502020306" pitchFamily="34" charset="0"/>
              </a:rPr>
              <a:t> </a:t>
            </a:r>
            <a:r>
              <a:rPr lang="en-US" sz="2500" cap="none" dirty="0" err="1">
                <a:latin typeface="Berlin Sans FB" panose="020E0602020502020306" pitchFamily="34" charset="0"/>
              </a:rPr>
              <a:t>ve</a:t>
            </a:r>
            <a:r>
              <a:rPr lang="en-US" sz="2500" cap="none" dirty="0">
                <a:latin typeface="Berlin Sans FB" panose="020E0602020502020306" pitchFamily="34" charset="0"/>
              </a:rPr>
              <a:t> </a:t>
            </a:r>
            <a:r>
              <a:rPr lang="en-US" sz="2500" cap="none" dirty="0" err="1">
                <a:latin typeface="Berlin Sans FB" panose="020E0602020502020306" pitchFamily="34" charset="0"/>
              </a:rPr>
              <a:t>kümeleme</a:t>
            </a:r>
            <a:r>
              <a:rPr lang="en-US" sz="2500" cap="none" dirty="0">
                <a:latin typeface="Berlin Sans FB" panose="020E0602020502020306" pitchFamily="34" charset="0"/>
              </a:rPr>
              <a:t> </a:t>
            </a:r>
            <a:r>
              <a:rPr lang="en-US" sz="2500" cap="none" dirty="0" err="1">
                <a:latin typeface="Berlin Sans FB" panose="020E0602020502020306" pitchFamily="34" charset="0"/>
              </a:rPr>
              <a:t>yöntemleri</a:t>
            </a:r>
            <a:r>
              <a:rPr lang="en-US" sz="2500" cap="none" dirty="0">
                <a:latin typeface="Berlin Sans FB" panose="020E0602020502020306" pitchFamily="34" charset="0"/>
              </a:rPr>
              <a:t> </a:t>
            </a:r>
            <a:r>
              <a:rPr lang="en-US" sz="2500" cap="none" dirty="0" err="1">
                <a:latin typeface="Berlin Sans FB" panose="020E0602020502020306" pitchFamily="34" charset="0"/>
              </a:rPr>
              <a:t>kullanılarak</a:t>
            </a:r>
            <a:r>
              <a:rPr lang="en-US" sz="2500" cap="none" dirty="0">
                <a:latin typeface="Berlin Sans FB" panose="020E0602020502020306" pitchFamily="34" charset="0"/>
              </a:rPr>
              <a:t> </a:t>
            </a:r>
            <a:r>
              <a:rPr lang="en-US" sz="2500" cap="none" dirty="0" err="1">
                <a:latin typeface="Berlin Sans FB" panose="020E0602020502020306" pitchFamily="34" charset="0"/>
              </a:rPr>
              <a:t>fındık</a:t>
            </a:r>
            <a:r>
              <a:rPr lang="en-US" sz="2500" cap="none" dirty="0">
                <a:latin typeface="Berlin Sans FB" panose="020E0602020502020306" pitchFamily="34" charset="0"/>
              </a:rPr>
              <a:t> </a:t>
            </a:r>
            <a:r>
              <a:rPr lang="en-US" sz="2500" cap="none" dirty="0" err="1">
                <a:latin typeface="Berlin Sans FB" panose="020E0602020502020306" pitchFamily="34" charset="0"/>
              </a:rPr>
              <a:t>meyvesinin</a:t>
            </a:r>
            <a:r>
              <a:rPr lang="en-US" sz="2500" cap="none" dirty="0">
                <a:latin typeface="Berlin Sans FB" panose="020E0602020502020306" pitchFamily="34" charset="0"/>
              </a:rPr>
              <a:t> </a:t>
            </a:r>
            <a:br>
              <a:rPr lang="en-US" sz="2500" cap="none" dirty="0">
                <a:latin typeface="Berlin Sans FB" panose="020E0602020502020306" pitchFamily="34" charset="0"/>
              </a:rPr>
            </a:br>
            <a:r>
              <a:rPr lang="en-US" sz="2500" cap="none" dirty="0" err="1">
                <a:latin typeface="Berlin Sans FB" panose="020E0602020502020306" pitchFamily="34" charset="0"/>
              </a:rPr>
              <a:t>tespit</a:t>
            </a:r>
            <a:r>
              <a:rPr lang="en-US" sz="2500" cap="none" dirty="0">
                <a:latin typeface="Berlin Sans FB" panose="020E0602020502020306" pitchFamily="34" charset="0"/>
              </a:rPr>
              <a:t> </a:t>
            </a:r>
            <a:r>
              <a:rPr lang="en-US" sz="2500" cap="none" dirty="0" err="1">
                <a:latin typeface="Berlin Sans FB" panose="020E0602020502020306" pitchFamily="34" charset="0"/>
              </a:rPr>
              <a:t>ve</a:t>
            </a:r>
            <a:r>
              <a:rPr lang="en-US" sz="2500" cap="none" dirty="0">
                <a:latin typeface="Berlin Sans FB" panose="020E0602020502020306" pitchFamily="34" charset="0"/>
              </a:rPr>
              <a:t> </a:t>
            </a:r>
            <a:r>
              <a:rPr lang="en-US" sz="2500" cap="none" dirty="0" err="1">
                <a:latin typeface="Berlin Sans FB" panose="020E0602020502020306" pitchFamily="34" charset="0"/>
              </a:rPr>
              <a:t>sınıflandırılması</a:t>
            </a:r>
            <a:endParaRPr lang="en-US" sz="2500" cap="none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91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6C3AAF-ABB7-BA16-C8D2-35D00427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8000" cap="none" dirty="0" err="1"/>
              <a:t>Giriş</a:t>
            </a:r>
            <a:endParaRPr lang="en-US" sz="8000" cap="none" dirty="0"/>
          </a:p>
        </p:txBody>
      </p:sp>
    </p:spTree>
    <p:extLst>
      <p:ext uri="{BB962C8B-B14F-4D97-AF65-F5344CB8AC3E}">
        <p14:creationId xmlns:p14="http://schemas.microsoft.com/office/powerpoint/2010/main" val="2115031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152EFF-7FD6-D03A-D45A-B6629CD4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33137"/>
            <a:ext cx="10178322" cy="5446455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Görüntü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işleme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bilgisayarlı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görme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uygulamaları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araç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içi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otomasyon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güvenlik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sistemleri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gezgin</a:t>
            </a:r>
            <a:r>
              <a:rPr lang="en-US" sz="2800" dirty="0">
                <a:solidFill>
                  <a:schemeClr val="tx1"/>
                </a:solidFill>
              </a:rPr>
              <a:t> robot </a:t>
            </a:r>
            <a:r>
              <a:rPr lang="en-US" sz="2800" dirty="0" err="1">
                <a:solidFill>
                  <a:schemeClr val="tx1"/>
                </a:solidFill>
              </a:rPr>
              <a:t>uygulamaları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askeri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alanlarda</a:t>
            </a:r>
            <a:r>
              <a:rPr lang="en-US" sz="2800" dirty="0">
                <a:solidFill>
                  <a:schemeClr val="tx1"/>
                </a:solidFill>
              </a:rPr>
              <a:t> dost </a:t>
            </a:r>
            <a:r>
              <a:rPr lang="en-US" sz="2800" dirty="0" err="1">
                <a:solidFill>
                  <a:schemeClr val="tx1"/>
                </a:solidFill>
              </a:rPr>
              <a:t>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düşman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kuvvetlerinin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gözetlenmesi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tarım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uygulamaları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biyomedikal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tıp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alanlarında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coğrafi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bilgi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sistemlerinde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tasarım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imalat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uygulamalarında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yaygın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olarak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kullanılmaktadır</a:t>
            </a:r>
            <a:r>
              <a:rPr lang="tr-TR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Görüntü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işleme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teknikleri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kullanılarak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yapılan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çalışmalarda</a:t>
            </a:r>
            <a:r>
              <a:rPr lang="en-US" sz="2800" dirty="0">
                <a:solidFill>
                  <a:schemeClr val="tx1"/>
                </a:solidFill>
              </a:rPr>
              <a:t>, ilk </a:t>
            </a:r>
            <a:r>
              <a:rPr lang="en-US" sz="2800" dirty="0" err="1">
                <a:solidFill>
                  <a:schemeClr val="tx1"/>
                </a:solidFill>
              </a:rPr>
              <a:t>olarak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kameradan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görüntüler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alınmaktadır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Alınan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görüntüler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üzerinde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görüntü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ön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işleme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adımları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uygulanmakta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ilgilenilen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nesnelere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ait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özellik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çıkartımı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gerçekleştirilmektedir</a:t>
            </a:r>
            <a:r>
              <a:rPr lang="tr-TR" sz="2800" dirty="0">
                <a:solidFill>
                  <a:schemeClr val="tx1"/>
                </a:solidFill>
              </a:rPr>
              <a:t>.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Nesnelerin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tespit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edilmesi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tanınması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amacıyla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yapılan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çalışmalarda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farklı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yöntemler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önerilmektedir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1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2171BB-A2E8-E52E-527B-55158293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22422"/>
            <a:ext cx="10178322" cy="3593591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Bilgisayarlı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görmenin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yaygınlaşması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sonucunda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tarım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alanında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ürün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kalitesinin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gözlenmesi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ürün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sulama</a:t>
            </a:r>
            <a:r>
              <a:rPr lang="tr-TR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ilaçlama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hasat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ürün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sınıflandırma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ürün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gelişimlerinin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gözlenmesi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gibi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çalışmalar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yapılmaktadır</a:t>
            </a:r>
            <a:r>
              <a:rPr lang="tr-TR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K-means </a:t>
            </a:r>
            <a:r>
              <a:rPr lang="en-US" sz="2800" dirty="0" err="1">
                <a:solidFill>
                  <a:schemeClr val="tx1"/>
                </a:solidFill>
              </a:rPr>
              <a:t>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türevleri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yaygın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olarak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kullanılmakta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kümeleme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algoritmalarıdır</a:t>
            </a:r>
            <a:r>
              <a:rPr lang="en-US" sz="2800" dirty="0">
                <a:solidFill>
                  <a:schemeClr val="tx1"/>
                </a:solidFill>
              </a:rPr>
              <a:t>. K-means </a:t>
            </a:r>
            <a:r>
              <a:rPr lang="en-US" sz="2800" dirty="0" err="1">
                <a:solidFill>
                  <a:schemeClr val="tx1"/>
                </a:solidFill>
              </a:rPr>
              <a:t>algoritması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aynı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türden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nesneler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farklı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özelliklerine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göre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benzer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kümelere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ayrılmaktadırlar</a:t>
            </a:r>
            <a:r>
              <a:rPr lang="tr-TR" sz="2800" dirty="0">
                <a:solidFill>
                  <a:schemeClr val="tx1"/>
                </a:solidFill>
              </a:rPr>
              <a:t>.</a:t>
            </a:r>
          </a:p>
          <a:p>
            <a:r>
              <a:rPr lang="tr-TR" sz="2800" dirty="0">
                <a:solidFill>
                  <a:schemeClr val="tx1"/>
                </a:solidFill>
              </a:rPr>
              <a:t>M</a:t>
            </a:r>
            <a:r>
              <a:rPr lang="en-US" sz="2800" dirty="0" err="1">
                <a:solidFill>
                  <a:schemeClr val="tx1"/>
                </a:solidFill>
              </a:rPr>
              <a:t>akalede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çalışma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ortamında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bulunan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nesnelerin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tespit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edilmesi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özelliklerinin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belirlenmesi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sınıflandırmasına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yönelik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üç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aşamalı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sistem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önerilmektedir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465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5D860C-D3F9-E714-C566-70D7B25B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93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8000" cap="none" dirty="0" err="1"/>
              <a:t>Önerilen</a:t>
            </a:r>
            <a:r>
              <a:rPr lang="en-US" sz="8000" cap="none" dirty="0"/>
              <a:t> </a:t>
            </a:r>
            <a:r>
              <a:rPr lang="en-US" sz="8000" cap="none" dirty="0" err="1"/>
              <a:t>Yöntem</a:t>
            </a:r>
            <a:endParaRPr lang="en-US" sz="8000" cap="none" dirty="0"/>
          </a:p>
        </p:txBody>
      </p:sp>
    </p:spTree>
    <p:extLst>
      <p:ext uri="{BB962C8B-B14F-4D97-AF65-F5344CB8AC3E}">
        <p14:creationId xmlns:p14="http://schemas.microsoft.com/office/powerpoint/2010/main" val="103807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66426A-8480-71A9-AAE2-DF128CD4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79" y="1155033"/>
            <a:ext cx="10242884" cy="490888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Ortamda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bulunan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aynı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nesnelerin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tespit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edilerek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sınıflandırılmasına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yönelik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yapılan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çalışmada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üç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aşamalı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yöntem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önerilmektedir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Önerilen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yönteme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ait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aşamalar</a:t>
            </a:r>
            <a:r>
              <a:rPr lang="tr-TR" sz="2800" dirty="0">
                <a:solidFill>
                  <a:schemeClr val="tx1"/>
                </a:solidFill>
              </a:rPr>
              <a:t>:</a:t>
            </a:r>
          </a:p>
          <a:p>
            <a:r>
              <a:rPr lang="tr-TR" sz="2400" b="1" dirty="0">
                <a:solidFill>
                  <a:schemeClr val="tx1"/>
                </a:solidFill>
              </a:rPr>
              <a:t>AŞAMA 1:</a:t>
            </a:r>
            <a:r>
              <a:rPr lang="en-US" sz="2400" dirty="0" err="1">
                <a:solidFill>
                  <a:schemeClr val="tx1"/>
                </a:solidFill>
              </a:rPr>
              <a:t>Nesnelerin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bulunduğu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ortamdan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alınan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görüntü</a:t>
            </a:r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b="1" dirty="0">
                <a:solidFill>
                  <a:schemeClr val="tx1"/>
                </a:solidFill>
              </a:rPr>
              <a:t>AŞAMA 2: </a:t>
            </a:r>
            <a:r>
              <a:rPr lang="tr-TR" sz="2400" dirty="0">
                <a:solidFill>
                  <a:schemeClr val="tx1"/>
                </a:solidFill>
              </a:rPr>
              <a:t>O</a:t>
            </a:r>
            <a:r>
              <a:rPr lang="en-US" sz="2400" dirty="0" err="1">
                <a:solidFill>
                  <a:schemeClr val="tx1"/>
                </a:solidFill>
              </a:rPr>
              <a:t>rtamdaki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nesnelerin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boyut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gibi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özellikleri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çıkartılmak</a:t>
            </a:r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b="1" dirty="0">
                <a:solidFill>
                  <a:schemeClr val="tx1"/>
                </a:solidFill>
              </a:rPr>
              <a:t>AŞAMA 3: </a:t>
            </a:r>
            <a:r>
              <a:rPr lang="tr-TR" sz="2400" dirty="0">
                <a:solidFill>
                  <a:schemeClr val="tx1"/>
                </a:solidFill>
              </a:rPr>
              <a:t>A</a:t>
            </a:r>
            <a:r>
              <a:rPr lang="en-US" sz="2400" dirty="0" err="1">
                <a:solidFill>
                  <a:schemeClr val="tx1"/>
                </a:solidFill>
              </a:rPr>
              <a:t>şama</a:t>
            </a:r>
            <a:r>
              <a:rPr lang="en-US" sz="2400" dirty="0">
                <a:solidFill>
                  <a:schemeClr val="tx1"/>
                </a:solidFill>
              </a:rPr>
              <a:t> 2’de </a:t>
            </a:r>
            <a:r>
              <a:rPr lang="en-US" sz="2400" dirty="0" err="1">
                <a:solidFill>
                  <a:schemeClr val="tx1"/>
                </a:solidFill>
              </a:rPr>
              <a:t>elde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edilen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veriler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kullanılarak</a:t>
            </a:r>
            <a:r>
              <a:rPr lang="en-US" sz="2400" dirty="0">
                <a:solidFill>
                  <a:schemeClr val="tx1"/>
                </a:solidFill>
              </a:rPr>
              <a:t> her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nesnenin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sınıflandırılması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gerçekleşti</a:t>
            </a:r>
            <a:r>
              <a:rPr lang="tr-TR" sz="2400" dirty="0" err="1">
                <a:solidFill>
                  <a:schemeClr val="tx1"/>
                </a:solidFill>
              </a:rPr>
              <a:t>rmek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FACC17-864A-EB2E-9460-007A8885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673768"/>
            <a:ext cx="10178322" cy="550244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Diyabete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bağlı</a:t>
            </a:r>
            <a:r>
              <a:rPr lang="en-US" sz="2800" dirty="0">
                <a:solidFill>
                  <a:schemeClr val="tx2"/>
                </a:solidFill>
              </a:rPr>
              <a:t> retina </a:t>
            </a:r>
            <a:r>
              <a:rPr lang="en-US" sz="2800" dirty="0" err="1">
                <a:solidFill>
                  <a:schemeClr val="tx2"/>
                </a:solidFill>
              </a:rPr>
              <a:t>bozuklukları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kişilerde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körlüğe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sebep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olan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Diyabetik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Retinopati</a:t>
            </a:r>
            <a:r>
              <a:rPr lang="en-US" sz="2800" dirty="0">
                <a:solidFill>
                  <a:schemeClr val="tx2"/>
                </a:solidFill>
              </a:rPr>
              <a:t> (DR) </a:t>
            </a:r>
            <a:r>
              <a:rPr lang="en-US" sz="2800" dirty="0" err="1">
                <a:solidFill>
                  <a:schemeClr val="tx2"/>
                </a:solidFill>
              </a:rPr>
              <a:t>olarak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adlandırılan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önemli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hastalıklardan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biridir</a:t>
            </a:r>
            <a:r>
              <a:rPr lang="en-US" sz="2800" dirty="0">
                <a:solidFill>
                  <a:schemeClr val="tx2"/>
                </a:solidFill>
              </a:rPr>
              <a:t>. DR </a:t>
            </a:r>
            <a:r>
              <a:rPr lang="en-US" sz="2800" dirty="0" err="1">
                <a:solidFill>
                  <a:schemeClr val="tx2"/>
                </a:solidFill>
              </a:rPr>
              <a:t>hastalığının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erken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doğru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teşhis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edilmesi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için</a:t>
            </a:r>
            <a:r>
              <a:rPr lang="en-US" sz="2800" dirty="0">
                <a:solidFill>
                  <a:schemeClr val="tx2"/>
                </a:solidFill>
              </a:rPr>
              <a:t> retina </a:t>
            </a:r>
            <a:r>
              <a:rPr lang="en-US" sz="2800" dirty="0" err="1">
                <a:solidFill>
                  <a:schemeClr val="tx2"/>
                </a:solidFill>
              </a:rPr>
              <a:t>damarlarının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doğru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bir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şekilde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bölütlenmesi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gerekir</a:t>
            </a:r>
            <a:r>
              <a:rPr lang="tr-TR" sz="2800" dirty="0">
                <a:solidFill>
                  <a:schemeClr val="tx2"/>
                </a:solidFill>
              </a:rPr>
              <a:t>.</a:t>
            </a:r>
          </a:p>
          <a:p>
            <a:r>
              <a:rPr lang="tr-TR" sz="2800" dirty="0">
                <a:solidFill>
                  <a:schemeClr val="tx2"/>
                </a:solidFill>
              </a:rPr>
              <a:t>S</a:t>
            </a:r>
            <a:r>
              <a:rPr lang="en-US" sz="2800" dirty="0">
                <a:solidFill>
                  <a:schemeClr val="tx2"/>
                </a:solidFill>
              </a:rPr>
              <a:t>on </a:t>
            </a:r>
            <a:r>
              <a:rPr lang="en-US" sz="2800" dirty="0" err="1">
                <a:solidFill>
                  <a:schemeClr val="tx2"/>
                </a:solidFill>
              </a:rPr>
              <a:t>zamanlarda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popüler</a:t>
            </a:r>
            <a:r>
              <a:rPr lang="en-US" sz="2800" dirty="0">
                <a:solidFill>
                  <a:schemeClr val="tx2"/>
                </a:solidFill>
              </a:rPr>
              <a:t> hale </a:t>
            </a:r>
            <a:r>
              <a:rPr lang="en-US" sz="2800" dirty="0" err="1">
                <a:solidFill>
                  <a:schemeClr val="tx2"/>
                </a:solidFill>
              </a:rPr>
              <a:t>gelen</a:t>
            </a:r>
            <a:r>
              <a:rPr lang="tr-TR" sz="2800" dirty="0">
                <a:solidFill>
                  <a:schemeClr val="tx2"/>
                </a:solidFill>
              </a:rPr>
              <a:t> d</a:t>
            </a:r>
            <a:r>
              <a:rPr lang="en-US" sz="2800" dirty="0" err="1">
                <a:solidFill>
                  <a:schemeClr val="tx2"/>
                </a:solidFill>
              </a:rPr>
              <a:t>erin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öğrenme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yöntemleri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ile</a:t>
            </a:r>
            <a:r>
              <a:rPr lang="en-US" sz="2800" dirty="0">
                <a:solidFill>
                  <a:schemeClr val="tx2"/>
                </a:solidFill>
              </a:rPr>
              <a:t> retina damar </a:t>
            </a:r>
            <a:r>
              <a:rPr lang="en-US" sz="2800" dirty="0" err="1">
                <a:solidFill>
                  <a:schemeClr val="tx2"/>
                </a:solidFill>
              </a:rPr>
              <a:t>bölütleme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sistemlerinin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geliştirilmesi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daha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sağlam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sonuçlar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verir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ancak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donanım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bağlılığı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gerektirir</a:t>
            </a:r>
            <a:r>
              <a:rPr lang="en-US" sz="2800" dirty="0">
                <a:solidFill>
                  <a:schemeClr val="tx2"/>
                </a:solidFill>
              </a:rPr>
              <a:t>. </a:t>
            </a:r>
            <a:r>
              <a:rPr lang="en-US" sz="2800" dirty="0" err="1">
                <a:solidFill>
                  <a:schemeClr val="tx2"/>
                </a:solidFill>
              </a:rPr>
              <a:t>Ancak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geleneksel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yöntemler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olarak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adlandırılan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denetimli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en-US" sz="2800" dirty="0" err="1">
                <a:solidFill>
                  <a:schemeClr val="tx2"/>
                </a:solidFill>
              </a:rPr>
              <a:t>denetimsiz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öğrenme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yöntemleri</a:t>
            </a:r>
            <a:r>
              <a:rPr lang="en-US" sz="2800" dirty="0">
                <a:solidFill>
                  <a:schemeClr val="tx2"/>
                </a:solidFill>
              </a:rPr>
              <a:t> , </a:t>
            </a:r>
            <a:r>
              <a:rPr lang="en-US" sz="2800" dirty="0" err="1">
                <a:solidFill>
                  <a:schemeClr val="tx2"/>
                </a:solidFill>
              </a:rPr>
              <a:t>morfolojik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yöntemler</a:t>
            </a:r>
            <a:r>
              <a:rPr lang="en-US" sz="2800" dirty="0">
                <a:solidFill>
                  <a:schemeClr val="tx2"/>
                </a:solidFill>
              </a:rPr>
              <a:t> , </a:t>
            </a:r>
            <a:r>
              <a:rPr lang="en-US" sz="2800" dirty="0" err="1">
                <a:solidFill>
                  <a:schemeClr val="tx2"/>
                </a:solidFill>
              </a:rPr>
              <a:t>uyum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süzgeci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gibi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yöntemler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daha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hızlı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daha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anlaşılabilir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yöntemlerdir</a:t>
            </a:r>
            <a:r>
              <a:rPr lang="en-US" sz="2800" dirty="0">
                <a:solidFill>
                  <a:schemeClr val="tx2"/>
                </a:solidFill>
              </a:rPr>
              <a:t>. Bu </a:t>
            </a:r>
            <a:r>
              <a:rPr lang="en-US" sz="2800" dirty="0" err="1">
                <a:solidFill>
                  <a:schemeClr val="tx2"/>
                </a:solidFill>
              </a:rPr>
              <a:t>makalede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geleneksel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bir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yöntem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olan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morfolojik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tabanlı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bir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yöntem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kullanılmış</a:t>
            </a:r>
            <a:r>
              <a:rPr lang="tr-TR" sz="2800" dirty="0">
                <a:solidFill>
                  <a:schemeClr val="tx2"/>
                </a:solidFill>
              </a:rPr>
              <a:t>tır.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51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8DCEB05-8898-0278-8800-AC245B53F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423" y="89823"/>
            <a:ext cx="3908395" cy="66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26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A6E90E-9824-C502-8288-04C68B2E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2.1</a:t>
            </a:r>
            <a:r>
              <a:rPr lang="tr-TR" cap="none" dirty="0"/>
              <a:t>.</a:t>
            </a:r>
            <a:r>
              <a:rPr lang="en-US" cap="none" dirty="0" err="1"/>
              <a:t>Görüntü</a:t>
            </a:r>
            <a:r>
              <a:rPr lang="en-US" cap="none" dirty="0"/>
              <a:t> </a:t>
            </a:r>
            <a:r>
              <a:rPr lang="en-US" cap="none" dirty="0" err="1"/>
              <a:t>Ön</a:t>
            </a:r>
            <a:r>
              <a:rPr lang="en-US" cap="none" dirty="0"/>
              <a:t> </a:t>
            </a:r>
            <a:r>
              <a:rPr lang="en-US" cap="none" dirty="0" err="1"/>
              <a:t>Işleme</a:t>
            </a:r>
            <a:r>
              <a:rPr lang="en-US" cap="none" dirty="0"/>
              <a:t> </a:t>
            </a:r>
            <a:r>
              <a:rPr lang="en-US" cap="none" dirty="0" err="1"/>
              <a:t>Aşaması</a:t>
            </a:r>
            <a:r>
              <a:rPr lang="en-US" cap="none" dirty="0"/>
              <a:t>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B67E77-FB6F-8E7B-A7BB-A03300062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3789"/>
            <a:ext cx="10178322" cy="4700337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Kameradan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alınan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sırasıyla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filtreleme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resmin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grileştirilmesi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ikili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resme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çevrilmesi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uygulanmaktadır</a:t>
            </a:r>
            <a:r>
              <a:rPr lang="en-US" sz="2600" dirty="0">
                <a:solidFill>
                  <a:schemeClr val="tx1"/>
                </a:solidFill>
              </a:rPr>
              <a:t>. Bu </a:t>
            </a:r>
            <a:r>
              <a:rPr lang="en-US" sz="2600" dirty="0" err="1">
                <a:solidFill>
                  <a:schemeClr val="tx1"/>
                </a:solidFill>
              </a:rPr>
              <a:t>işlemlerin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gerçekleştirilmesinden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sonra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ilgilenilen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nesneler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daha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belirgin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kolay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işlenebilir</a:t>
            </a:r>
            <a:r>
              <a:rPr lang="en-US" sz="2600" dirty="0">
                <a:solidFill>
                  <a:schemeClr val="tx1"/>
                </a:solidFill>
              </a:rPr>
              <a:t> hale </a:t>
            </a:r>
            <a:r>
              <a:rPr lang="en-US" sz="2600" dirty="0" err="1">
                <a:solidFill>
                  <a:schemeClr val="tx1"/>
                </a:solidFill>
              </a:rPr>
              <a:t>getirilmektedir</a:t>
            </a:r>
            <a:r>
              <a:rPr lang="tr-TR" sz="2600" dirty="0">
                <a:solidFill>
                  <a:schemeClr val="tx1"/>
                </a:solidFill>
              </a:rPr>
              <a:t>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48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DEB8AF2-FC6B-6C51-8D93-9FF912970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433" y="137374"/>
            <a:ext cx="4317093" cy="6583251"/>
          </a:xfrm>
        </p:spPr>
      </p:pic>
    </p:spTree>
    <p:extLst>
      <p:ext uri="{BB962C8B-B14F-4D97-AF65-F5344CB8AC3E}">
        <p14:creationId xmlns:p14="http://schemas.microsoft.com/office/powerpoint/2010/main" val="1478819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E3D4FA-A2B8-73E3-C2CD-0683A012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67" y="561473"/>
            <a:ext cx="10178322" cy="5694948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Kameradan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alınan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görüntü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matrisi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üzerinde</a:t>
            </a:r>
            <a:r>
              <a:rPr lang="en-US" sz="2800" dirty="0">
                <a:solidFill>
                  <a:schemeClr val="tx1"/>
                </a:solidFill>
              </a:rPr>
              <a:t>, 3x3, 5x5 </a:t>
            </a:r>
            <a:r>
              <a:rPr lang="en-US" sz="2800" dirty="0" err="1">
                <a:solidFill>
                  <a:schemeClr val="tx1"/>
                </a:solidFill>
              </a:rPr>
              <a:t>vb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küçük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çekirdek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matrisinin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gezdirilmesi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sonucunda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filtreleme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işlemi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gerçekleşmektedir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Çalışmada</a:t>
            </a:r>
            <a:r>
              <a:rPr lang="en-US" sz="2800" dirty="0">
                <a:solidFill>
                  <a:schemeClr val="tx1"/>
                </a:solidFill>
              </a:rPr>
              <a:t>, 3x3 </a:t>
            </a:r>
            <a:r>
              <a:rPr lang="en-US" sz="2800" dirty="0" err="1">
                <a:solidFill>
                  <a:schemeClr val="tx1"/>
                </a:solidFill>
              </a:rPr>
              <a:t>boyutlarında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çekirdek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matrisi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kullanan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ortalama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filtreleme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yöntemi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kullanılmaktadır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Çekirdek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matrisin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boyutlarının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büyük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seçilmesi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görüntü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üzerindeki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gürültüleri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azaltırken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bulanıklaştırmada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yapmaktadır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endParaRPr lang="tr-TR" sz="2800" dirty="0">
              <a:solidFill>
                <a:schemeClr val="tx1"/>
              </a:solidFill>
            </a:endParaRPr>
          </a:p>
          <a:p>
            <a:endParaRPr lang="tr-T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K, </a:t>
            </a:r>
            <a:r>
              <a:rPr lang="en-US" sz="2800" dirty="0" err="1">
                <a:solidFill>
                  <a:schemeClr val="tx1"/>
                </a:solidFill>
              </a:rPr>
              <a:t>NxN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boyutlarında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filtreleme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için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kullanılan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çekirdek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matrisini</a:t>
            </a:r>
            <a:r>
              <a:rPr lang="en-US" sz="2800" dirty="0">
                <a:solidFill>
                  <a:schemeClr val="tx1"/>
                </a:solidFill>
              </a:rPr>
              <a:t>, IR, </a:t>
            </a:r>
            <a:r>
              <a:rPr lang="en-US" sz="2800" dirty="0" err="1">
                <a:solidFill>
                  <a:schemeClr val="tx1"/>
                </a:solidFill>
              </a:rPr>
              <a:t>kameradan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alınan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renkli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görüntüye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ait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matrisi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tr-TR" sz="2800" dirty="0">
                <a:solidFill>
                  <a:schemeClr val="tx1"/>
                </a:solidFill>
              </a:rPr>
              <a:t>      </a:t>
            </a:r>
            <a:r>
              <a:rPr lang="en-US" sz="2800" dirty="0">
                <a:solidFill>
                  <a:schemeClr val="tx1"/>
                </a:solidFill>
              </a:rPr>
              <a:t> , </a:t>
            </a:r>
            <a:r>
              <a:rPr lang="en-US" sz="2800" dirty="0" err="1">
                <a:solidFill>
                  <a:schemeClr val="tx1"/>
                </a:solidFill>
              </a:rPr>
              <a:t>filtreleme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sonunda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oluşan</a:t>
            </a:r>
            <a:r>
              <a:rPr lang="en-US" sz="2800" dirty="0">
                <a:solidFill>
                  <a:schemeClr val="tx1"/>
                </a:solidFill>
              </a:rPr>
              <a:t> yeni </a:t>
            </a:r>
            <a:r>
              <a:rPr lang="en-US" sz="2800" dirty="0" err="1">
                <a:solidFill>
                  <a:schemeClr val="tx1"/>
                </a:solidFill>
              </a:rPr>
              <a:t>görüntü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matrisini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ifade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etmektedir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422B6E-BD2C-589C-FD0D-A83AB7B8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090" y="3169879"/>
            <a:ext cx="2308268" cy="119969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B32610B-75B5-5687-AC75-20862ABAD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100" y="5119377"/>
            <a:ext cx="527594" cy="5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5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29813A-D275-A32B-BD4B-660071A3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02105"/>
            <a:ext cx="10178322" cy="5077487"/>
          </a:xfrm>
        </p:spPr>
        <p:txBody>
          <a:bodyPr>
            <a:normAutofit/>
          </a:bodyPr>
          <a:lstStyle/>
          <a:p>
            <a:r>
              <a:rPr lang="tr-TR" sz="2600" dirty="0">
                <a:solidFill>
                  <a:schemeClr val="tx1"/>
                </a:solidFill>
              </a:rPr>
              <a:t>H</a:t>
            </a:r>
            <a:r>
              <a:rPr lang="en-US" sz="2600" dirty="0">
                <a:solidFill>
                  <a:schemeClr val="tx1"/>
                </a:solidFill>
              </a:rPr>
              <a:t>er </a:t>
            </a:r>
            <a:r>
              <a:rPr lang="en-US" sz="2600" dirty="0" err="1">
                <a:solidFill>
                  <a:schemeClr val="tx1"/>
                </a:solidFill>
              </a:rPr>
              <a:t>piksele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ait</a:t>
            </a:r>
            <a:r>
              <a:rPr lang="en-US" sz="2600" dirty="0">
                <a:solidFill>
                  <a:schemeClr val="tx1"/>
                </a:solidFill>
              </a:rPr>
              <a:t> yeni </a:t>
            </a:r>
            <a:r>
              <a:rPr lang="en-US" sz="2600" dirty="0" err="1">
                <a:solidFill>
                  <a:schemeClr val="tx1"/>
                </a:solidFill>
              </a:rPr>
              <a:t>değerlerin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hesaplanmasını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gösteren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formül</a:t>
            </a:r>
            <a:r>
              <a:rPr lang="tr-TR" sz="2600" dirty="0">
                <a:solidFill>
                  <a:schemeClr val="tx1"/>
                </a:solidFill>
              </a:rPr>
              <a:t>:</a:t>
            </a: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Filtreleme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işleminden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sonra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renkli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görüntünün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grileştirilmesi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adımı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gerçekleştirilmektedir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Grileştirme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formül</a:t>
            </a:r>
            <a:r>
              <a:rPr lang="tr-TR" sz="2600" dirty="0">
                <a:solidFill>
                  <a:schemeClr val="tx1"/>
                </a:solidFill>
              </a:rPr>
              <a:t>:</a:t>
            </a: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730BF1-2AF4-CF78-7520-DF336FE4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25" y="1403648"/>
            <a:ext cx="4990350" cy="123727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C7ADB83-6158-1A7E-BBAB-BD62EFDFF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853" y="4479743"/>
            <a:ext cx="6730294" cy="7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95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222B94-096B-511D-071B-AF3C2A29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721895"/>
            <a:ext cx="10178322" cy="5157697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Gri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edilen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eşikleme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tr-TR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uygulanarak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sadece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ilgili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nesnelere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bölümler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kullanılmaktadır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Eşikleme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küçük</a:t>
            </a:r>
            <a:r>
              <a:rPr lang="en-US" sz="2600" dirty="0">
                <a:solidFill>
                  <a:schemeClr val="tx1"/>
                </a:solidFill>
              </a:rPr>
              <a:t> (min)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büyük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değerler</a:t>
            </a:r>
            <a:r>
              <a:rPr lang="en-US" sz="2600" dirty="0">
                <a:solidFill>
                  <a:schemeClr val="tx1"/>
                </a:solidFill>
              </a:rPr>
              <a:t> (max) </a:t>
            </a:r>
            <a:r>
              <a:rPr lang="en-US" sz="2600" dirty="0" err="1">
                <a:solidFill>
                  <a:schemeClr val="tx1"/>
                </a:solidFill>
              </a:rPr>
              <a:t>deneysel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çalışmalar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sonucunda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belirlenmektedir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Ikili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oluşturma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formül</a:t>
            </a:r>
            <a:r>
              <a:rPr lang="tr-TR" sz="2600" dirty="0">
                <a:solidFill>
                  <a:schemeClr val="tx1"/>
                </a:solidFill>
              </a:rPr>
              <a:t>: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2A4911-0089-8F35-C06A-CFB0A73D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82" y="3168489"/>
            <a:ext cx="7437005" cy="16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93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9AA20A-B2F5-6B39-D12F-ED1D1DE4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01053"/>
            <a:ext cx="10178322" cy="6328611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Eşikleme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işleminden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sonra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siyah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beyaz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renkleri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içeren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oluşturulmaktadır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içerisinde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siyah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bölgelerde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istenmeyen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beyaz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noktalar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beyaz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bölgelerde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istenmeyen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siyah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noktalar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bulunmaktadır</a:t>
            </a:r>
            <a:r>
              <a:rPr lang="tr-TR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Elde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edilen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ikili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gürültüleri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silmek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amacıyla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uygulanmaktadır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işlemde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girdi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verilmekte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olan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ikili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yapısal</a:t>
            </a:r>
            <a:r>
              <a:rPr lang="en-US" sz="2600" dirty="0">
                <a:solidFill>
                  <a:schemeClr val="tx1"/>
                </a:solidFill>
              </a:rPr>
              <a:t> element </a:t>
            </a:r>
            <a:r>
              <a:rPr lang="en-US" sz="2600" dirty="0" err="1">
                <a:solidFill>
                  <a:schemeClr val="tx1"/>
                </a:solidFill>
              </a:rPr>
              <a:t>adı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verilen</a:t>
            </a:r>
            <a:r>
              <a:rPr lang="en-US" sz="2600" dirty="0">
                <a:solidFill>
                  <a:schemeClr val="tx1"/>
                </a:solidFill>
              </a:rPr>
              <a:t> 3x3, 5x5 vb. </a:t>
            </a:r>
            <a:r>
              <a:rPr lang="en-US" sz="2600" dirty="0" err="1">
                <a:solidFill>
                  <a:schemeClr val="tx1"/>
                </a:solidFill>
              </a:rPr>
              <a:t>kare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matris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gezdirilmektedir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Önerilen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çalışmada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ikili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aşındırma</a:t>
            </a:r>
            <a:r>
              <a:rPr lang="en-US" sz="2600" dirty="0">
                <a:solidFill>
                  <a:schemeClr val="tx1"/>
                </a:solidFill>
              </a:rPr>
              <a:t> (erosion)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genişleme</a:t>
            </a:r>
            <a:r>
              <a:rPr lang="en-US" sz="2600" dirty="0">
                <a:solidFill>
                  <a:schemeClr val="tx1"/>
                </a:solidFill>
              </a:rPr>
              <a:t> (dilation)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uygulanmaktadır</a:t>
            </a:r>
            <a:r>
              <a:rPr lang="tr-TR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Aşındırma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ikili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resim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beyaz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alanları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daraltmak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siyah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bölgelerdeki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beyazlıkları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temizlemek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kullanılmaktadır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Genişleme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ise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beyaz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alanların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sınırlarını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genişletirken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aynı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zamanda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beyaz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bölgede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siyah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noktaları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temizlemektedir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5056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B4937D-D5F0-C815-ABD8-75FFF1BD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29389"/>
            <a:ext cx="10178322" cy="5350203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Aşındırma</a:t>
            </a:r>
            <a:r>
              <a:rPr lang="tr-TR" sz="2600" dirty="0">
                <a:solidFill>
                  <a:schemeClr val="tx1"/>
                </a:solidFill>
              </a:rPr>
              <a:t> İşlemi:</a:t>
            </a: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sz="2600" dirty="0">
              <a:solidFill>
                <a:schemeClr val="tx1"/>
              </a:solidFill>
            </a:endParaRPr>
          </a:p>
          <a:p>
            <a:r>
              <a:rPr lang="tr-TR" sz="2600" dirty="0">
                <a:solidFill>
                  <a:schemeClr val="tx1"/>
                </a:solidFill>
              </a:rPr>
              <a:t>Genişletme İşlemi: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B419950-CFBD-F198-3382-4B437EB0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63" y="1187116"/>
            <a:ext cx="6512674" cy="128418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EBCBA87-F369-2682-601E-F510DB90C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663" y="3429000"/>
            <a:ext cx="6512674" cy="113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8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49B21DC-FC72-E209-9E4A-84931F3C3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506" y="0"/>
            <a:ext cx="3442473" cy="484198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559622A-39F4-0669-68FC-40C4C0090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85" y="0"/>
            <a:ext cx="3266009" cy="484995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8C85DC1-2B46-A8D7-7336-357FB37A924A}"/>
              </a:ext>
            </a:extLst>
          </p:cNvPr>
          <p:cNvSpPr txBox="1"/>
          <p:nvPr/>
        </p:nvSpPr>
        <p:spPr>
          <a:xfrm>
            <a:off x="1363579" y="5069305"/>
            <a:ext cx="10010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Soldaki şekilde </a:t>
            </a:r>
            <a:r>
              <a:rPr lang="en-US" sz="2400" dirty="0" err="1"/>
              <a:t>kameradan</a:t>
            </a:r>
            <a:r>
              <a:rPr lang="en-US" sz="2400" dirty="0"/>
              <a:t> </a:t>
            </a:r>
            <a:r>
              <a:rPr lang="en-US" sz="2400" dirty="0" err="1"/>
              <a:t>alınan</a:t>
            </a:r>
            <a:r>
              <a:rPr lang="en-US" sz="2400" dirty="0"/>
              <a:t> ham </a:t>
            </a:r>
            <a:r>
              <a:rPr lang="en-US" sz="2400" dirty="0" err="1"/>
              <a:t>görüntü</a:t>
            </a:r>
            <a:r>
              <a:rPr lang="tr-TR" sz="2400" dirty="0"/>
              <a:t>dür. Sağdaki şekilde </a:t>
            </a:r>
            <a:r>
              <a:rPr lang="en-US" sz="2400" dirty="0" err="1"/>
              <a:t>filtreleme</a:t>
            </a:r>
            <a:r>
              <a:rPr lang="en-US" sz="2400" dirty="0"/>
              <a:t>, </a:t>
            </a:r>
            <a:r>
              <a:rPr lang="en-US" sz="2400" dirty="0" err="1"/>
              <a:t>grileştirme</a:t>
            </a:r>
            <a:r>
              <a:rPr lang="en-US" sz="2400" dirty="0"/>
              <a:t>, </a:t>
            </a:r>
            <a:r>
              <a:rPr lang="en-US" sz="2400" dirty="0" err="1"/>
              <a:t>eşikleme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morfolojik</a:t>
            </a:r>
            <a:r>
              <a:rPr lang="en-US" sz="2400" dirty="0"/>
              <a:t> </a:t>
            </a:r>
            <a:r>
              <a:rPr lang="en-US" sz="2400" dirty="0" err="1"/>
              <a:t>işlemlerin</a:t>
            </a:r>
            <a:r>
              <a:rPr lang="en-US" sz="2400" dirty="0"/>
              <a:t> </a:t>
            </a:r>
            <a:r>
              <a:rPr lang="en-US" sz="2400" dirty="0" err="1"/>
              <a:t>kameradan</a:t>
            </a:r>
            <a:r>
              <a:rPr lang="en-US" sz="2400" dirty="0"/>
              <a:t> </a:t>
            </a:r>
            <a:r>
              <a:rPr lang="en-US" sz="2400" dirty="0" err="1"/>
              <a:t>alınan</a:t>
            </a:r>
            <a:r>
              <a:rPr lang="en-US" sz="2400" dirty="0"/>
              <a:t> ham </a:t>
            </a:r>
            <a:r>
              <a:rPr lang="en-US" sz="2400" dirty="0" err="1"/>
              <a:t>görüntüye</a:t>
            </a:r>
            <a:r>
              <a:rPr lang="en-US" sz="2400" dirty="0"/>
              <a:t> </a:t>
            </a:r>
            <a:r>
              <a:rPr lang="en-US" sz="2400" dirty="0" err="1"/>
              <a:t>uygulanması</a:t>
            </a:r>
            <a:r>
              <a:rPr lang="en-US" sz="2400" dirty="0"/>
              <a:t> </a:t>
            </a:r>
            <a:r>
              <a:rPr lang="en-US" sz="2400" dirty="0" err="1"/>
              <a:t>sonucunda</a:t>
            </a:r>
            <a:r>
              <a:rPr lang="en-US" sz="2400" dirty="0"/>
              <a:t> </a:t>
            </a:r>
            <a:r>
              <a:rPr lang="en-US" sz="2400" dirty="0" err="1"/>
              <a:t>oluşan</a:t>
            </a:r>
            <a:r>
              <a:rPr lang="en-US" sz="2400" dirty="0"/>
              <a:t> </a:t>
            </a:r>
            <a:r>
              <a:rPr lang="en-US" sz="2400" dirty="0" err="1"/>
              <a:t>görüntü</a:t>
            </a:r>
            <a:r>
              <a:rPr lang="en-US" sz="2400" dirty="0"/>
              <a:t> </a:t>
            </a:r>
            <a:r>
              <a:rPr lang="en-US" sz="2400" dirty="0" err="1"/>
              <a:t>sunulmaktadır</a:t>
            </a:r>
            <a:r>
              <a:rPr lang="en-US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00458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C7465C-2649-F93C-9142-91B82AF0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cap="none" dirty="0" err="1"/>
              <a:t>Nesne</a:t>
            </a:r>
            <a:r>
              <a:rPr lang="en-US" cap="none" dirty="0"/>
              <a:t> </a:t>
            </a:r>
            <a:r>
              <a:rPr lang="en-US" cap="none" dirty="0" err="1"/>
              <a:t>Bulma</a:t>
            </a:r>
            <a:r>
              <a:rPr lang="en-US" cap="none" dirty="0"/>
              <a:t> </a:t>
            </a:r>
            <a:r>
              <a:rPr lang="en-US" cap="none" dirty="0" err="1"/>
              <a:t>Ve</a:t>
            </a:r>
            <a:r>
              <a:rPr lang="en-US" cap="none" dirty="0"/>
              <a:t> </a:t>
            </a:r>
            <a:r>
              <a:rPr lang="en-US" cap="none" dirty="0" err="1"/>
              <a:t>Özellik</a:t>
            </a:r>
            <a:r>
              <a:rPr lang="en-US" cap="none" dirty="0"/>
              <a:t> </a:t>
            </a:r>
            <a:r>
              <a:rPr lang="en-US" cap="none" dirty="0" err="1"/>
              <a:t>Çıkarımı</a:t>
            </a:r>
            <a:r>
              <a:rPr lang="en-US" cap="none" dirty="0"/>
              <a:t> </a:t>
            </a:r>
            <a:r>
              <a:rPr lang="en-US" cap="none" dirty="0" err="1"/>
              <a:t>Işlemi</a:t>
            </a:r>
            <a:r>
              <a:rPr lang="en-US" cap="none" dirty="0"/>
              <a:t> </a:t>
            </a:r>
            <a:r>
              <a:rPr lang="en-US" cap="none" dirty="0" err="1"/>
              <a:t>Aşaması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7D1A3E-BFB8-B38A-1204-403414B4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Nesne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bulma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özellik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çıkarımı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aşamasında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aşamasından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geçirilerek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edilen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ikili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bulunması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her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nesneye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özelliklerin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çıkarımı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gerçekleştirilmektedir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endParaRPr lang="tr-TR" sz="2600" dirty="0">
              <a:solidFill>
                <a:schemeClr val="tx1"/>
              </a:solidFill>
            </a:endParaRPr>
          </a:p>
          <a:p>
            <a:r>
              <a:rPr lang="tr-TR" sz="2600" dirty="0">
                <a:solidFill>
                  <a:schemeClr val="tx1"/>
                </a:solidFill>
              </a:rPr>
              <a:t>H</a:t>
            </a:r>
            <a:r>
              <a:rPr lang="en-US" sz="2600" dirty="0">
                <a:solidFill>
                  <a:schemeClr val="tx1"/>
                </a:solidFill>
              </a:rPr>
              <a:t>er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nesneye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dış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hatlar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numaraları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belirlendikten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sonra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nesnenin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alanını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hesaplamak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en-US" sz="2600" dirty="0">
                <a:solidFill>
                  <a:schemeClr val="tx1"/>
                </a:solidFill>
              </a:rPr>
              <a:t> moment alma </a:t>
            </a:r>
            <a:r>
              <a:rPr lang="en-US" sz="2600" dirty="0" err="1">
                <a:solidFill>
                  <a:schemeClr val="tx1"/>
                </a:solidFill>
              </a:rPr>
              <a:t>işlemi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gerçekleştirilmektedir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endParaRPr lang="tr-T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0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FEC101-99B3-E6BC-B8DA-19C127F3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68" y="112296"/>
            <a:ext cx="10178322" cy="5253950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Retinanın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oksijensiz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kalması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sonucu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retinada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istenmeyen</a:t>
            </a:r>
            <a:r>
              <a:rPr lang="en-US" sz="2400" dirty="0">
                <a:solidFill>
                  <a:schemeClr val="tx2"/>
                </a:solidFill>
              </a:rPr>
              <a:t> yeni </a:t>
            </a:r>
            <a:r>
              <a:rPr lang="en-US" sz="2400" dirty="0" err="1">
                <a:solidFill>
                  <a:schemeClr val="tx2"/>
                </a:solidFill>
              </a:rPr>
              <a:t>damarlar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oluşur</a:t>
            </a:r>
            <a:r>
              <a:rPr lang="en-US" sz="2400" dirty="0">
                <a:solidFill>
                  <a:schemeClr val="tx2"/>
                </a:solidFill>
              </a:rPr>
              <a:t>. Bu </a:t>
            </a:r>
            <a:r>
              <a:rPr lang="en-US" sz="2400" dirty="0" err="1">
                <a:solidFill>
                  <a:schemeClr val="tx2"/>
                </a:solidFill>
              </a:rPr>
              <a:t>damarlar</a:t>
            </a:r>
            <a:endParaRPr lang="tr-T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2"/>
                </a:solidFill>
              </a:rPr>
              <a:t>hassas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yapıda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olup</a:t>
            </a:r>
            <a:r>
              <a:rPr lang="en-US" sz="2400" dirty="0">
                <a:solidFill>
                  <a:schemeClr val="tx2"/>
                </a:solidFill>
              </a:rPr>
              <a:t> DR </a:t>
            </a:r>
            <a:r>
              <a:rPr lang="en-US" sz="2400" dirty="0" err="1">
                <a:solidFill>
                  <a:schemeClr val="tx2"/>
                </a:solidFill>
              </a:rPr>
              <a:t>hastalığının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habercisidir</a:t>
            </a:r>
            <a:r>
              <a:rPr lang="en-US" sz="2400" dirty="0">
                <a:solidFill>
                  <a:schemeClr val="tx2"/>
                </a:solidFill>
              </a:rPr>
              <a:t>. Bu </a:t>
            </a:r>
            <a:r>
              <a:rPr lang="en-US" sz="2400" dirty="0" err="1">
                <a:solidFill>
                  <a:schemeClr val="tx2"/>
                </a:solidFill>
              </a:rPr>
              <a:t>istenmeyen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damarları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tespit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etmek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için</a:t>
            </a:r>
            <a:r>
              <a:rPr lang="en-US" sz="2400" dirty="0">
                <a:solidFill>
                  <a:schemeClr val="tx2"/>
                </a:solidFill>
              </a:rPr>
              <a:t> retina damar </a:t>
            </a:r>
            <a:r>
              <a:rPr lang="en-US" sz="2400" dirty="0" err="1">
                <a:solidFill>
                  <a:schemeClr val="tx2"/>
                </a:solidFill>
              </a:rPr>
              <a:t>ağ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yapısının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bilinmesi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gerekir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endParaRPr lang="tr-TR" sz="2400" dirty="0">
              <a:solidFill>
                <a:schemeClr val="tx2"/>
              </a:solidFill>
            </a:endParaRPr>
          </a:p>
          <a:p>
            <a:r>
              <a:rPr lang="tr-TR" sz="2400" dirty="0">
                <a:solidFill>
                  <a:schemeClr val="tx2"/>
                </a:solidFill>
              </a:rPr>
              <a:t>R</a:t>
            </a:r>
            <a:r>
              <a:rPr lang="en-US" sz="2400" dirty="0" err="1">
                <a:solidFill>
                  <a:schemeClr val="tx2"/>
                </a:solidFill>
              </a:rPr>
              <a:t>etina</a:t>
            </a:r>
            <a:r>
              <a:rPr lang="en-US" sz="2400" dirty="0">
                <a:solidFill>
                  <a:schemeClr val="tx2"/>
                </a:solidFill>
              </a:rPr>
              <a:t> damar </a:t>
            </a:r>
            <a:r>
              <a:rPr lang="en-US" sz="2400" dirty="0" err="1">
                <a:solidFill>
                  <a:schemeClr val="tx2"/>
                </a:solidFill>
              </a:rPr>
              <a:t>ağ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yapısını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otomatik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olarak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bölütleyen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morfolojik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tabanlı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yöntem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önerilmiştir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tr-T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Bu </a:t>
            </a:r>
            <a:r>
              <a:rPr lang="en-US" sz="2400" dirty="0" err="1">
                <a:solidFill>
                  <a:schemeClr val="tx2"/>
                </a:solidFill>
              </a:rPr>
              <a:t>yöntemde</a:t>
            </a:r>
            <a:r>
              <a:rPr lang="en-US" sz="2400" dirty="0">
                <a:solidFill>
                  <a:schemeClr val="tx2"/>
                </a:solidFill>
              </a:rPr>
              <a:t>, ilk </a:t>
            </a:r>
            <a:r>
              <a:rPr lang="en-US" sz="2400" dirty="0" err="1">
                <a:solidFill>
                  <a:schemeClr val="tx2"/>
                </a:solidFill>
              </a:rPr>
              <a:t>önce</a:t>
            </a:r>
            <a:r>
              <a:rPr lang="en-US" sz="2400" dirty="0">
                <a:solidFill>
                  <a:schemeClr val="tx2"/>
                </a:solidFill>
              </a:rPr>
              <a:t> RGB </a:t>
            </a:r>
            <a:r>
              <a:rPr lang="en-US" sz="2400" dirty="0" err="1">
                <a:solidFill>
                  <a:schemeClr val="tx2"/>
                </a:solidFill>
              </a:rPr>
              <a:t>renk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uzayındaki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görüntüler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gri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ölçekli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görüntülere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dönüştürülmüştür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r>
              <a:rPr lang="en-US" sz="2400" dirty="0" err="1">
                <a:solidFill>
                  <a:schemeClr val="tx2"/>
                </a:solidFill>
              </a:rPr>
              <a:t>Daha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sonra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gri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ölçekli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görüntünün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tersi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üzerinde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üst-şapka</a:t>
            </a:r>
            <a:r>
              <a:rPr lang="en-US" sz="2400" dirty="0">
                <a:solidFill>
                  <a:schemeClr val="tx2"/>
                </a:solidFill>
              </a:rPr>
              <a:t>, alt-</a:t>
            </a:r>
            <a:r>
              <a:rPr lang="en-US" sz="2400" dirty="0" err="1">
                <a:solidFill>
                  <a:schemeClr val="tx2"/>
                </a:solidFill>
              </a:rPr>
              <a:t>şapka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morfolojik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açma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yöntemi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uygulanmıştır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r>
              <a:rPr lang="en-US" sz="2400" dirty="0" err="1">
                <a:solidFill>
                  <a:schemeClr val="tx2"/>
                </a:solidFill>
              </a:rPr>
              <a:t>Morfolojik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üst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ve</a:t>
            </a:r>
            <a:r>
              <a:rPr lang="en-US" sz="2400" dirty="0">
                <a:solidFill>
                  <a:schemeClr val="tx2"/>
                </a:solidFill>
              </a:rPr>
              <a:t> alt </a:t>
            </a:r>
            <a:r>
              <a:rPr lang="en-US" sz="2400" dirty="0" err="1">
                <a:solidFill>
                  <a:schemeClr val="tx2"/>
                </a:solidFill>
              </a:rPr>
              <a:t>şapka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yöntemin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kullanılması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ile</a:t>
            </a:r>
            <a:r>
              <a:rPr lang="en-US" sz="2400" dirty="0">
                <a:solidFill>
                  <a:schemeClr val="tx2"/>
                </a:solidFill>
              </a:rPr>
              <a:t> retina </a:t>
            </a:r>
            <a:r>
              <a:rPr lang="en-US" sz="2400" dirty="0" err="1">
                <a:solidFill>
                  <a:schemeClr val="tx2"/>
                </a:solidFill>
              </a:rPr>
              <a:t>damalarının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belirginleştirilmesi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sağlanmıştır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r>
              <a:rPr lang="en-US" sz="2400" dirty="0" err="1">
                <a:solidFill>
                  <a:schemeClr val="tx2"/>
                </a:solidFill>
              </a:rPr>
              <a:t>Belirginleştirilmiş</a:t>
            </a:r>
            <a:r>
              <a:rPr lang="en-US" sz="2400" dirty="0">
                <a:solidFill>
                  <a:schemeClr val="tx2"/>
                </a:solidFill>
              </a:rPr>
              <a:t> retina </a:t>
            </a:r>
            <a:r>
              <a:rPr lang="en-US" sz="2400" dirty="0" err="1">
                <a:solidFill>
                  <a:schemeClr val="tx2"/>
                </a:solidFill>
              </a:rPr>
              <a:t>görüntülerini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bölütlemek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için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üç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farklı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eşikleme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yöntemi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kullanılmıştır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r>
              <a:rPr lang="en-US" sz="2400" dirty="0" err="1">
                <a:solidFill>
                  <a:schemeClr val="tx2"/>
                </a:solidFill>
              </a:rPr>
              <a:t>Kullanılan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eşikleme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yöntemleri</a:t>
            </a:r>
            <a:r>
              <a:rPr lang="tr-TR" sz="2400" dirty="0">
                <a:solidFill>
                  <a:schemeClr val="tx2"/>
                </a:solidFill>
              </a:rPr>
              <a:t>: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Çoklu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Eşikleme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yöntemi</a:t>
            </a:r>
            <a:endParaRPr lang="tr-TR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Maksimum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Entropi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Tabanlı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Eşikleme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yöntemi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endParaRPr lang="tr-TR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Bulanık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Kümeleme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Tabanlı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Eşikleme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yöntemidir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9399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C53391-7DE1-AC65-9BC6-D78C5915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45433"/>
            <a:ext cx="10178322" cy="5334160"/>
          </a:xfrm>
        </p:spPr>
        <p:txBody>
          <a:bodyPr/>
          <a:lstStyle/>
          <a:p>
            <a:r>
              <a:rPr lang="tr-TR" sz="2600" dirty="0">
                <a:solidFill>
                  <a:schemeClr val="tx1"/>
                </a:solidFill>
              </a:rPr>
              <a:t>M</a:t>
            </a:r>
            <a:r>
              <a:rPr lang="it-IT" sz="2600" dirty="0">
                <a:solidFill>
                  <a:schemeClr val="tx1"/>
                </a:solidFill>
              </a:rPr>
              <a:t>oment alma işlemini gösteren genel formül</a:t>
            </a:r>
            <a:r>
              <a:rPr lang="tr-TR" sz="2600" dirty="0">
                <a:solidFill>
                  <a:schemeClr val="tx1"/>
                </a:solidFill>
              </a:rPr>
              <a:t>:</a:t>
            </a: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p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q </a:t>
            </a:r>
            <a:r>
              <a:rPr lang="en-US" sz="2600" dirty="0" err="1">
                <a:solidFill>
                  <a:schemeClr val="tx1"/>
                </a:solidFill>
              </a:rPr>
              <a:t>değerleri</a:t>
            </a:r>
            <a:r>
              <a:rPr lang="en-US" sz="2600" dirty="0">
                <a:solidFill>
                  <a:schemeClr val="tx1"/>
                </a:solidFill>
              </a:rPr>
              <a:t> 0 </a:t>
            </a:r>
            <a:r>
              <a:rPr lang="en-US" sz="2600" dirty="0" err="1">
                <a:solidFill>
                  <a:schemeClr val="tx1"/>
                </a:solidFill>
              </a:rPr>
              <a:t>olması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durumunda</a:t>
            </a:r>
            <a:r>
              <a:rPr lang="en-US" sz="2600" dirty="0">
                <a:solidFill>
                  <a:schemeClr val="tx1"/>
                </a:solidFill>
              </a:rPr>
              <a:t>, m</a:t>
            </a:r>
            <a:r>
              <a:rPr lang="en-US" sz="1800" dirty="0">
                <a:solidFill>
                  <a:schemeClr val="tx1"/>
                </a:solidFill>
              </a:rPr>
              <a:t>00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değeri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nesnenin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piksel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cinsinden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alanını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ifade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etmektedir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Ayrıca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sırasıyla</a:t>
            </a:r>
            <a:r>
              <a:rPr lang="en-US" sz="2600" dirty="0">
                <a:solidFill>
                  <a:schemeClr val="tx1"/>
                </a:solidFill>
              </a:rPr>
              <a:t> p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q </a:t>
            </a:r>
            <a:r>
              <a:rPr lang="en-US" sz="2600" dirty="0" err="1">
                <a:solidFill>
                  <a:schemeClr val="tx1"/>
                </a:solidFill>
              </a:rPr>
              <a:t>değerlerine</a:t>
            </a:r>
            <a:r>
              <a:rPr lang="en-US" sz="2600" dirty="0">
                <a:solidFill>
                  <a:schemeClr val="tx1"/>
                </a:solidFill>
              </a:rPr>
              <a:t> 1 </a:t>
            </a:r>
            <a:r>
              <a:rPr lang="en-US" sz="2600" dirty="0" err="1">
                <a:solidFill>
                  <a:schemeClr val="tx1"/>
                </a:solidFill>
              </a:rPr>
              <a:t>değerleri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verilerek</a:t>
            </a:r>
            <a:r>
              <a:rPr lang="en-US" sz="2600" dirty="0">
                <a:solidFill>
                  <a:schemeClr val="tx1"/>
                </a:solidFill>
              </a:rPr>
              <a:t> m10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m01 </a:t>
            </a:r>
            <a:r>
              <a:rPr lang="en-US" sz="2600" dirty="0" err="1">
                <a:solidFill>
                  <a:schemeClr val="tx1"/>
                </a:solidFill>
              </a:rPr>
              <a:t>değerleri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hesaplanmıştır</a:t>
            </a:r>
            <a:r>
              <a:rPr lang="tr-TR" sz="26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E85EB8-21C1-1DE1-24AC-36846B3A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10" y="1171073"/>
            <a:ext cx="4036543" cy="9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4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FEE96C-2879-718B-4DA0-79374351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411385"/>
            <a:ext cx="10178322" cy="5462497"/>
          </a:xfrm>
        </p:spPr>
        <p:txBody>
          <a:bodyPr/>
          <a:lstStyle/>
          <a:p>
            <a:r>
              <a:rPr lang="en-US" sz="2600" dirty="0" err="1">
                <a:solidFill>
                  <a:schemeClr val="tx1"/>
                </a:solidFill>
              </a:rPr>
              <a:t>İkili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</a:t>
            </a:r>
            <a:endParaRPr lang="tr-T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tx1"/>
                </a:solidFill>
              </a:rPr>
              <a:t>herhangi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nesneye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değeri</a:t>
            </a:r>
            <a:r>
              <a:rPr lang="tr-TR" sz="2600" dirty="0">
                <a:solidFill>
                  <a:schemeClr val="tx1"/>
                </a:solidFill>
              </a:rPr>
              <a:t>:</a:t>
            </a:r>
            <a:endParaRPr lang="en-US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x </a:t>
            </a:r>
            <a:r>
              <a:rPr lang="en-US" sz="2600" dirty="0" err="1">
                <a:solidFill>
                  <a:schemeClr val="tx1"/>
                </a:solidFill>
              </a:rPr>
              <a:t>ağırlıklı</a:t>
            </a:r>
            <a:r>
              <a:rPr lang="en-US" sz="2600" dirty="0">
                <a:solidFill>
                  <a:schemeClr val="tx1"/>
                </a:solidFill>
              </a:rPr>
              <a:t> moment</a:t>
            </a:r>
            <a:r>
              <a:rPr lang="tr-TR" sz="2600" dirty="0">
                <a:solidFill>
                  <a:schemeClr val="tx1"/>
                </a:solidFill>
              </a:rPr>
              <a:t> denklemi:</a:t>
            </a: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y </a:t>
            </a:r>
            <a:r>
              <a:rPr lang="en-US" sz="2600" dirty="0" err="1">
                <a:solidFill>
                  <a:schemeClr val="tx1"/>
                </a:solidFill>
              </a:rPr>
              <a:t>ağırlıklı</a:t>
            </a:r>
            <a:r>
              <a:rPr lang="en-US" sz="2600" dirty="0">
                <a:solidFill>
                  <a:schemeClr val="tx1"/>
                </a:solidFill>
              </a:rPr>
              <a:t> moment </a:t>
            </a:r>
            <a:r>
              <a:rPr lang="en-US" sz="2600" dirty="0" err="1">
                <a:solidFill>
                  <a:schemeClr val="tx1"/>
                </a:solidFill>
              </a:rPr>
              <a:t>denklem</a:t>
            </a:r>
            <a:r>
              <a:rPr lang="tr-TR" sz="2600" dirty="0">
                <a:solidFill>
                  <a:schemeClr val="tx1"/>
                </a:solidFill>
              </a:rPr>
              <a:t>i: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E74C8AB-D89D-8F6D-144B-A9519444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59" y="1764551"/>
            <a:ext cx="6077144" cy="38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64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FD9DC4-5AA1-4A73-8D70-3AE31443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609601"/>
            <a:ext cx="10178322" cy="5269992"/>
          </a:xfrm>
        </p:spPr>
        <p:txBody>
          <a:bodyPr>
            <a:normAutofit/>
          </a:bodyPr>
          <a:lstStyle/>
          <a:p>
            <a:r>
              <a:rPr lang="tr-TR" sz="2600" dirty="0">
                <a:solidFill>
                  <a:schemeClr val="tx1"/>
                </a:solidFill>
              </a:rPr>
              <a:t>N</a:t>
            </a:r>
            <a:r>
              <a:rPr lang="en-US" sz="2600" dirty="0" err="1">
                <a:solidFill>
                  <a:schemeClr val="tx1"/>
                </a:solidFill>
              </a:rPr>
              <a:t>esnelere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merkez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noktasının</a:t>
            </a:r>
            <a:r>
              <a:rPr lang="en-US" sz="2600" dirty="0">
                <a:solidFill>
                  <a:schemeClr val="tx1"/>
                </a:solidFill>
              </a:rPr>
              <a:t> x </a:t>
            </a:r>
            <a:r>
              <a:rPr lang="en-US" sz="2600" dirty="0" err="1">
                <a:solidFill>
                  <a:schemeClr val="tx1"/>
                </a:solidFill>
              </a:rPr>
              <a:t>koordinatı</a:t>
            </a:r>
            <a:r>
              <a:rPr lang="tr-TR" sz="2600" dirty="0">
                <a:solidFill>
                  <a:schemeClr val="tx1"/>
                </a:solidFill>
              </a:rPr>
              <a:t>:</a:t>
            </a: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r>
              <a:rPr lang="tr-TR" sz="2600" dirty="0">
                <a:solidFill>
                  <a:schemeClr val="tx1"/>
                </a:solidFill>
              </a:rPr>
              <a:t>M</a:t>
            </a:r>
            <a:r>
              <a:rPr lang="en-US" sz="2600" dirty="0" err="1">
                <a:solidFill>
                  <a:schemeClr val="tx1"/>
                </a:solidFill>
              </a:rPr>
              <a:t>erkez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noktasına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ait</a:t>
            </a:r>
            <a:r>
              <a:rPr lang="en-US" sz="2600" dirty="0">
                <a:solidFill>
                  <a:schemeClr val="tx1"/>
                </a:solidFill>
              </a:rPr>
              <a:t> y </a:t>
            </a:r>
            <a:r>
              <a:rPr lang="en-US" sz="2600" dirty="0" err="1">
                <a:solidFill>
                  <a:schemeClr val="tx1"/>
                </a:solidFill>
              </a:rPr>
              <a:t>noktasının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koordinatı</a:t>
            </a:r>
            <a:r>
              <a:rPr lang="tr-TR" sz="2600" dirty="0">
                <a:solidFill>
                  <a:schemeClr val="tx1"/>
                </a:solidFill>
              </a:rPr>
              <a:t>: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D10A00-C855-F5F2-6FBC-7210E08E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5" y="1283367"/>
            <a:ext cx="5797249" cy="166140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EE07786-5E12-FC8F-D3FE-A782B1286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85" y="3913228"/>
            <a:ext cx="5797249" cy="14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2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FDA63-15BE-1936-6B7C-39742F36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2.3. </a:t>
            </a:r>
            <a:r>
              <a:rPr lang="en-US" cap="none" dirty="0" err="1"/>
              <a:t>Sınıflandırma</a:t>
            </a:r>
            <a:r>
              <a:rPr lang="en-US" cap="none" dirty="0"/>
              <a:t> </a:t>
            </a:r>
            <a:r>
              <a:rPr lang="en-US" cap="none" dirty="0" err="1"/>
              <a:t>Işlemi</a:t>
            </a:r>
            <a:r>
              <a:rPr lang="en-US" cap="none" dirty="0"/>
              <a:t> </a:t>
            </a:r>
            <a:r>
              <a:rPr lang="en-US" cap="none" dirty="0" err="1"/>
              <a:t>Aşamasına</a:t>
            </a:r>
            <a:r>
              <a:rPr lang="en-US" cap="none" dirty="0"/>
              <a:t> </a:t>
            </a:r>
            <a:r>
              <a:rPr lang="en-US" cap="none" dirty="0" err="1"/>
              <a:t>Ait</a:t>
            </a:r>
            <a:r>
              <a:rPr lang="en-US" cap="none" dirty="0"/>
              <a:t> </a:t>
            </a:r>
            <a:r>
              <a:rPr lang="en-US" cap="none" dirty="0" err="1"/>
              <a:t>Adımlar</a:t>
            </a:r>
            <a:endParaRPr lang="en-US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EA47FF-6480-DBA0-BC86-8CCF3E41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3496"/>
            <a:ext cx="10178322" cy="3593591"/>
          </a:xfrm>
        </p:spPr>
        <p:txBody>
          <a:bodyPr>
            <a:no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Kümeleme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fiziksel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soyut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benzer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sınıfları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içerisinde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gruplama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sürecidir</a:t>
            </a:r>
            <a:r>
              <a:rPr lang="tr-TR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 Veri </a:t>
            </a:r>
            <a:r>
              <a:rPr lang="en-US" sz="2600" dirty="0" err="1">
                <a:solidFill>
                  <a:schemeClr val="tx1"/>
                </a:solidFill>
              </a:rPr>
              <a:t>kümeleme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küme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analizi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olarak</a:t>
            </a:r>
            <a:r>
              <a:rPr lang="en-US" sz="2600" dirty="0">
                <a:solidFill>
                  <a:schemeClr val="tx1"/>
                </a:solidFill>
              </a:rPr>
              <a:t> da </a:t>
            </a:r>
            <a:r>
              <a:rPr lang="en-US" sz="2600" dirty="0" err="1">
                <a:solidFill>
                  <a:schemeClr val="tx1"/>
                </a:solidFill>
              </a:rPr>
              <a:t>tanımlanmaktadır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Kümeleme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analizinde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desen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nokta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doğal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gruplandırılması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yapılmaktadır</a:t>
            </a:r>
            <a:r>
              <a:rPr lang="tr-TR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Önerilen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çalışmada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ortamda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bulunan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nesneler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alan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çap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yarıçap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genişlik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yükseklik</a:t>
            </a:r>
            <a:r>
              <a:rPr lang="en-US" sz="2600" dirty="0">
                <a:solidFill>
                  <a:schemeClr val="tx1"/>
                </a:solidFill>
              </a:rPr>
              <a:t> vb. </a:t>
            </a:r>
            <a:r>
              <a:rPr lang="en-US" sz="2600" dirty="0" err="1">
                <a:solidFill>
                  <a:schemeClr val="tx1"/>
                </a:solidFill>
              </a:rPr>
              <a:t>özellikleri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sınıflandırılmaktadır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Yapılan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çalışmada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teknikleri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bulunan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sınıflandırma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iki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farklı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kümeleme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önerilmektedir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417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D249D2-2134-59E5-9BD8-973072C89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45432"/>
            <a:ext cx="10178322" cy="5919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2.3.1.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Ortalama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Tabanlı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Sınıflandırma</a:t>
            </a:r>
            <a:r>
              <a:rPr lang="tr-TR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2600" dirty="0" err="1">
                <a:solidFill>
                  <a:schemeClr val="tx2"/>
                </a:solidFill>
              </a:rPr>
              <a:t>Önerilen</a:t>
            </a:r>
            <a:r>
              <a:rPr lang="en-US" sz="2600" dirty="0">
                <a:solidFill>
                  <a:schemeClr val="tx2"/>
                </a:solidFill>
              </a:rPr>
              <a:t> ilk </a:t>
            </a:r>
            <a:r>
              <a:rPr lang="en-US" sz="2600" dirty="0" err="1">
                <a:solidFill>
                  <a:schemeClr val="tx2"/>
                </a:solidFill>
              </a:rPr>
              <a:t>yöntemde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ortamda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bulunan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nesneler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kendi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aralarında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otomatik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olarak</a:t>
            </a:r>
            <a:r>
              <a:rPr lang="en-US" sz="2600" dirty="0">
                <a:solidFill>
                  <a:schemeClr val="tx2"/>
                </a:solidFill>
              </a:rPr>
              <a:t> 3 </a:t>
            </a:r>
            <a:r>
              <a:rPr lang="en-US" sz="2600" dirty="0" err="1">
                <a:solidFill>
                  <a:schemeClr val="tx2"/>
                </a:solidFill>
              </a:rPr>
              <a:t>sınıfa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ayrıştırılmaktadır</a:t>
            </a:r>
            <a:r>
              <a:rPr lang="en-US" sz="2600" dirty="0">
                <a:solidFill>
                  <a:schemeClr val="tx2"/>
                </a:solidFill>
              </a:rPr>
              <a:t>. </a:t>
            </a:r>
            <a:endParaRPr lang="tr-TR" sz="26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Ilk </a:t>
            </a:r>
            <a:r>
              <a:rPr lang="en-US" sz="2600" dirty="0" err="1">
                <a:solidFill>
                  <a:schemeClr val="tx2"/>
                </a:solidFill>
              </a:rPr>
              <a:t>küme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merkezi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hesapla</a:t>
            </a:r>
            <a:r>
              <a:rPr lang="tr-TR" sz="2600" dirty="0" err="1">
                <a:solidFill>
                  <a:schemeClr val="tx2"/>
                </a:solidFill>
              </a:rPr>
              <a:t>ması</a:t>
            </a:r>
            <a:r>
              <a:rPr lang="tr-TR" sz="2600" dirty="0">
                <a:solidFill>
                  <a:schemeClr val="tx2"/>
                </a:solidFill>
              </a:rPr>
              <a:t>: </a:t>
            </a:r>
          </a:p>
          <a:p>
            <a:pPr marL="0" indent="0">
              <a:buNone/>
            </a:pPr>
            <a:endParaRPr lang="tr-TR" sz="2600" dirty="0">
              <a:solidFill>
                <a:schemeClr val="tx2"/>
              </a:solidFill>
            </a:endParaRPr>
          </a:p>
          <a:p>
            <a:r>
              <a:rPr lang="en-US" sz="2600" dirty="0" err="1">
                <a:solidFill>
                  <a:schemeClr val="tx2"/>
                </a:solidFill>
              </a:rPr>
              <a:t>Diğer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iki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küme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merkezi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hesaplanırken</a:t>
            </a:r>
            <a:r>
              <a:rPr lang="en-US" sz="2600" dirty="0">
                <a:solidFill>
                  <a:schemeClr val="tx2"/>
                </a:solidFill>
              </a:rPr>
              <a:t> ilk </a:t>
            </a:r>
            <a:r>
              <a:rPr lang="en-US" sz="2600" dirty="0" err="1">
                <a:solidFill>
                  <a:schemeClr val="tx2"/>
                </a:solidFill>
              </a:rPr>
              <a:t>olarak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büyük</a:t>
            </a:r>
            <a:r>
              <a:rPr lang="en-US" sz="2600" dirty="0">
                <a:solidFill>
                  <a:schemeClr val="tx2"/>
                </a:solidFill>
              </a:rPr>
              <a:t> (</a:t>
            </a:r>
            <a:r>
              <a:rPr lang="en-US" sz="2600" dirty="0" err="1">
                <a:solidFill>
                  <a:schemeClr val="tx2"/>
                </a:solidFill>
              </a:rPr>
              <a:t>maksAlan</a:t>
            </a:r>
            <a:r>
              <a:rPr lang="en-US" sz="2600" dirty="0">
                <a:solidFill>
                  <a:schemeClr val="tx2"/>
                </a:solidFill>
              </a:rPr>
              <a:t>) </a:t>
            </a:r>
            <a:r>
              <a:rPr lang="en-US" sz="2600" dirty="0" err="1">
                <a:solidFill>
                  <a:schemeClr val="tx2"/>
                </a:solidFill>
              </a:rPr>
              <a:t>ve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küçük</a:t>
            </a:r>
            <a:r>
              <a:rPr lang="en-US" sz="2600" dirty="0">
                <a:solidFill>
                  <a:schemeClr val="tx2"/>
                </a:solidFill>
              </a:rPr>
              <a:t> (</a:t>
            </a:r>
            <a:r>
              <a:rPr lang="en-US" sz="2600" dirty="0" err="1">
                <a:solidFill>
                  <a:schemeClr val="tx2"/>
                </a:solidFill>
              </a:rPr>
              <a:t>minAlan</a:t>
            </a:r>
            <a:r>
              <a:rPr lang="en-US" sz="2600" dirty="0">
                <a:solidFill>
                  <a:schemeClr val="tx2"/>
                </a:solidFill>
              </a:rPr>
              <a:t>) </a:t>
            </a:r>
            <a:r>
              <a:rPr lang="en-US" sz="2600" dirty="0" err="1">
                <a:solidFill>
                  <a:schemeClr val="tx2"/>
                </a:solidFill>
              </a:rPr>
              <a:t>alan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hesaplanmaktadır</a:t>
            </a:r>
            <a:r>
              <a:rPr lang="en-US" sz="2600" dirty="0">
                <a:solidFill>
                  <a:schemeClr val="tx2"/>
                </a:solidFill>
              </a:rPr>
              <a:t>.</a:t>
            </a:r>
            <a:endParaRPr lang="tr-TR" sz="26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 K1 </a:t>
            </a:r>
            <a:r>
              <a:rPr lang="en-US" sz="2600" dirty="0" err="1">
                <a:solidFill>
                  <a:schemeClr val="tx2"/>
                </a:solidFill>
              </a:rPr>
              <a:t>ve</a:t>
            </a:r>
            <a:r>
              <a:rPr lang="en-US" sz="2600" dirty="0">
                <a:solidFill>
                  <a:schemeClr val="tx2"/>
                </a:solidFill>
              </a:rPr>
              <a:t> K3 </a:t>
            </a:r>
            <a:r>
              <a:rPr lang="en-US" sz="2600" dirty="0" err="1">
                <a:solidFill>
                  <a:schemeClr val="tx2"/>
                </a:solidFill>
              </a:rPr>
              <a:t>küme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merkezlerinin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hesaplanmasını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gösteren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ifadeler</a:t>
            </a:r>
            <a:r>
              <a:rPr lang="tr-TR" sz="26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endParaRPr lang="en-US" sz="2600" b="1" dirty="0">
              <a:solidFill>
                <a:schemeClr val="tx2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C3D6B27-005C-99EC-CDEE-B2E03396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420" y="1816767"/>
            <a:ext cx="2407970" cy="9821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CF04FA8-2CAC-53FA-A423-B62F473E9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58" y="4505590"/>
            <a:ext cx="3507483" cy="213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6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10F33C-1CC6-92C1-CAD0-A5F65211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657727"/>
            <a:ext cx="10178322" cy="522186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2.3.2. K-means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Kümeleme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Yöntemi</a:t>
            </a:r>
            <a:r>
              <a:rPr lang="tr-TR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  <a:r>
              <a:rPr lang="en-US" sz="2600" dirty="0">
                <a:solidFill>
                  <a:schemeClr val="tx1"/>
                </a:solidFill>
              </a:rPr>
              <a:t>K-means </a:t>
            </a:r>
            <a:r>
              <a:rPr lang="en-US" sz="2600" dirty="0" err="1">
                <a:solidFill>
                  <a:schemeClr val="tx1"/>
                </a:solidFill>
              </a:rPr>
              <a:t>algoritması</a:t>
            </a:r>
            <a:r>
              <a:rPr lang="en-US" sz="2600" dirty="0">
                <a:solidFill>
                  <a:schemeClr val="tx1"/>
                </a:solidFill>
              </a:rPr>
              <a:t>, N </a:t>
            </a:r>
            <a:r>
              <a:rPr lang="en-US" sz="2600" dirty="0" err="1">
                <a:solidFill>
                  <a:schemeClr val="tx1"/>
                </a:solidFill>
              </a:rPr>
              <a:t>adet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nesnesinin</a:t>
            </a:r>
            <a:r>
              <a:rPr lang="en-US" sz="2600" dirty="0">
                <a:solidFill>
                  <a:schemeClr val="tx1"/>
                </a:solidFill>
              </a:rPr>
              <a:t> K </a:t>
            </a:r>
            <a:r>
              <a:rPr lang="en-US" sz="2600" dirty="0" err="1">
                <a:solidFill>
                  <a:schemeClr val="tx1"/>
                </a:solidFill>
              </a:rPr>
              <a:t>adet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kümeye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bölünmesidir</a:t>
            </a:r>
            <a:r>
              <a:rPr lang="en-US" sz="2600" dirty="0">
                <a:solidFill>
                  <a:schemeClr val="tx1"/>
                </a:solidFill>
              </a:rPr>
              <a:t>. K-means </a:t>
            </a:r>
            <a:r>
              <a:rPr lang="en-US" sz="2600" dirty="0" err="1">
                <a:solidFill>
                  <a:schemeClr val="tx1"/>
                </a:solidFill>
              </a:rPr>
              <a:t>kümeleme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karesel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hatayı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aza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indirgemek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</a:t>
            </a:r>
            <a:r>
              <a:rPr lang="en-US" sz="2600" dirty="0">
                <a:solidFill>
                  <a:schemeClr val="tx1"/>
                </a:solidFill>
              </a:rPr>
              <a:t> N </a:t>
            </a:r>
            <a:r>
              <a:rPr lang="en-US" sz="2600" dirty="0" err="1">
                <a:solidFill>
                  <a:schemeClr val="tx1"/>
                </a:solidFill>
              </a:rPr>
              <a:t>tane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veriyi</a:t>
            </a:r>
            <a:r>
              <a:rPr lang="en-US" sz="2600" dirty="0">
                <a:solidFill>
                  <a:schemeClr val="tx1"/>
                </a:solidFill>
              </a:rPr>
              <a:t> K </a:t>
            </a:r>
            <a:r>
              <a:rPr lang="en-US" sz="2600" dirty="0" err="1">
                <a:solidFill>
                  <a:schemeClr val="tx1"/>
                </a:solidFill>
              </a:rPr>
              <a:t>adet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kümeye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bölümlemeyi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amaçlamaktadır</a:t>
            </a:r>
            <a:r>
              <a:rPr lang="tr-TR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K-means </a:t>
            </a:r>
            <a:r>
              <a:rPr lang="en-US" sz="2600" dirty="0" err="1">
                <a:solidFill>
                  <a:schemeClr val="tx1"/>
                </a:solidFill>
              </a:rPr>
              <a:t>algoritmasının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amacı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bölümleme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sonucunda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edilen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içindeki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verilerin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benzerliklerinin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maksimum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kümeler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arasındaki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benzerliklerin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ise</a:t>
            </a:r>
            <a:r>
              <a:rPr lang="en-US" sz="2600" dirty="0">
                <a:solidFill>
                  <a:schemeClr val="tx1"/>
                </a:solidFill>
              </a:rPr>
              <a:t> minimum </a:t>
            </a:r>
            <a:r>
              <a:rPr lang="en-US" sz="2600" dirty="0" err="1">
                <a:solidFill>
                  <a:schemeClr val="tx1"/>
                </a:solidFill>
              </a:rPr>
              <a:t>olmasıdır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42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52BBB3-CBFE-18A5-4EEC-2999BC0D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8969"/>
            <a:ext cx="10178322" cy="5510624"/>
          </a:xfrm>
        </p:spPr>
        <p:txBody>
          <a:bodyPr>
            <a:no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Kümeleme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birbirleri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ile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tr-TR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benzerlik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benzemezliklerine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tr-TR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gerçekleştirilmektedir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Benzerlik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benzemezlik</a:t>
            </a:r>
            <a:r>
              <a:rPr lang="tr-TR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ölçümlerinde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yaygın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mesafe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ölçüm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yöntemleri</a:t>
            </a:r>
            <a:r>
              <a:rPr lang="en-US" sz="2600" dirty="0">
                <a:solidFill>
                  <a:schemeClr val="tx1"/>
                </a:solidFill>
              </a:rPr>
              <a:t> Euclidean, Manhattan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Minkowski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yöntemleridir</a:t>
            </a:r>
            <a:r>
              <a:rPr lang="en-US" sz="2600" dirty="0">
                <a:solidFill>
                  <a:schemeClr val="tx1"/>
                </a:solidFill>
              </a:rPr>
              <a:t>. Euclidean, Manhattan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Minkowski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mesafelerinin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hesaplanması</a:t>
            </a:r>
            <a:r>
              <a:rPr lang="tr-TR" sz="2600" dirty="0">
                <a:solidFill>
                  <a:schemeClr val="tx1"/>
                </a:solidFill>
              </a:rPr>
              <a:t>: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2DDB363-BEAE-EFE7-6EB1-F7A50CF9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54" y="3023844"/>
            <a:ext cx="7308230" cy="31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92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4B127A-5A37-9C7F-C6A2-21F78288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43577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8000" cap="none" dirty="0" err="1"/>
              <a:t>Deneysel</a:t>
            </a:r>
            <a:r>
              <a:rPr lang="en-US" sz="8000" cap="none" dirty="0"/>
              <a:t> </a:t>
            </a:r>
            <a:r>
              <a:rPr lang="en-US" sz="8000" cap="none" dirty="0" err="1"/>
              <a:t>Çalişma</a:t>
            </a:r>
            <a:endParaRPr lang="en-US" sz="8000" cap="none" dirty="0"/>
          </a:p>
        </p:txBody>
      </p:sp>
    </p:spTree>
    <p:extLst>
      <p:ext uri="{BB962C8B-B14F-4D97-AF65-F5344CB8AC3E}">
        <p14:creationId xmlns:p14="http://schemas.microsoft.com/office/powerpoint/2010/main" val="1539373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B82731-D875-3C23-8E26-3C9E7009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15" y="1138989"/>
            <a:ext cx="10178322" cy="6095999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Önerilen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ile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ortamda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bulunan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fındıkların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tespit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edilerek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kümelenmesine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yönelik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deneysel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çalışma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yapılmaktadır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Çalışmada</a:t>
            </a:r>
            <a:r>
              <a:rPr lang="en-US" sz="2600" dirty="0">
                <a:solidFill>
                  <a:schemeClr val="tx1"/>
                </a:solidFill>
              </a:rPr>
              <a:t> 1.3 </a:t>
            </a:r>
            <a:r>
              <a:rPr lang="en-US" sz="2600" dirty="0" err="1">
                <a:solidFill>
                  <a:schemeClr val="tx1"/>
                </a:solidFill>
              </a:rPr>
              <a:t>Megapiksel</a:t>
            </a:r>
            <a:r>
              <a:rPr lang="en-US" sz="2600" dirty="0">
                <a:solidFill>
                  <a:schemeClr val="tx1"/>
                </a:solidFill>
              </a:rPr>
              <a:t> CMOS, 640 x 480 </a:t>
            </a:r>
            <a:r>
              <a:rPr lang="en-US" sz="2600" dirty="0" err="1">
                <a:solidFill>
                  <a:schemeClr val="tx1"/>
                </a:solidFill>
              </a:rPr>
              <a:t>çözünürlükteki</a:t>
            </a:r>
            <a:r>
              <a:rPr lang="en-US" sz="2600" dirty="0">
                <a:solidFill>
                  <a:schemeClr val="tx1"/>
                </a:solidFill>
              </a:rPr>
              <a:t> Logitech C110 USB </a:t>
            </a:r>
            <a:r>
              <a:rPr lang="en-US" sz="2600" dirty="0" err="1">
                <a:solidFill>
                  <a:schemeClr val="tx1"/>
                </a:solidFill>
              </a:rPr>
              <a:t>kamera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görüntüler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alınmaktadır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Alınan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görüntüler</a:t>
            </a:r>
            <a:r>
              <a:rPr lang="en-US" sz="2600" dirty="0">
                <a:solidFill>
                  <a:schemeClr val="tx1"/>
                </a:solidFill>
              </a:rPr>
              <a:t>, Ubuntu 12.04 </a:t>
            </a:r>
            <a:r>
              <a:rPr lang="en-US" sz="2600" dirty="0" err="1">
                <a:solidFill>
                  <a:schemeClr val="tx1"/>
                </a:solidFill>
              </a:rPr>
              <a:t>işletim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sistemine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sahip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bilgisayar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işlenmektedir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581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1858D23-0F41-02C3-56B2-620DCAE11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45" y="201312"/>
            <a:ext cx="10526976" cy="609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4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B82ECC-8C2D-1FBB-DB4F-1A1BBE30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10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8000" cap="none" dirty="0" err="1"/>
              <a:t>Materyal</a:t>
            </a:r>
            <a:r>
              <a:rPr lang="en-US" sz="8000" cap="none" dirty="0"/>
              <a:t> </a:t>
            </a:r>
            <a:r>
              <a:rPr lang="tr-TR" sz="8000" cap="none" dirty="0"/>
              <a:t>v</a:t>
            </a:r>
            <a:r>
              <a:rPr lang="en-US" sz="8000" cap="none" dirty="0"/>
              <a:t>e </a:t>
            </a:r>
            <a:r>
              <a:rPr lang="en-US" sz="8000" cap="none" dirty="0" err="1"/>
              <a:t>Metot</a:t>
            </a:r>
            <a:endParaRPr lang="en-US" sz="8000" cap="none" dirty="0"/>
          </a:p>
        </p:txBody>
      </p:sp>
    </p:spTree>
    <p:extLst>
      <p:ext uri="{BB962C8B-B14F-4D97-AF65-F5344CB8AC3E}">
        <p14:creationId xmlns:p14="http://schemas.microsoft.com/office/powerpoint/2010/main" val="2512177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F1B66E-7A91-13D6-B88D-4CF34F7C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7748"/>
            <a:ext cx="10178322" cy="472456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Bu </a:t>
            </a:r>
            <a:r>
              <a:rPr lang="en-US" sz="2600" dirty="0" err="1">
                <a:solidFill>
                  <a:schemeClr val="tx1"/>
                </a:solidFill>
              </a:rPr>
              <a:t>işlemden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sonra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aşamasına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geçilmektedir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aşamasında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resim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filtreleme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grileştirme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eşikleşme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uygulanmaktadır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Ortalama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tabanlı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K-means </a:t>
            </a:r>
            <a:r>
              <a:rPr lang="en-US" sz="2600" dirty="0" err="1">
                <a:solidFill>
                  <a:schemeClr val="tx1"/>
                </a:solidFill>
              </a:rPr>
              <a:t>algoritmasına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kümeleme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işleminde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piksel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cinsinden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bulunan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değerleri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merkezleri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edilmektedir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54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859183-AEF5-59BF-4014-0149774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36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8000" cap="none" dirty="0" err="1"/>
              <a:t>Sonuçlar</a:t>
            </a:r>
            <a:endParaRPr lang="en-US" sz="8000" cap="none" dirty="0"/>
          </a:p>
        </p:txBody>
      </p:sp>
    </p:spTree>
    <p:extLst>
      <p:ext uri="{BB962C8B-B14F-4D97-AF65-F5344CB8AC3E}">
        <p14:creationId xmlns:p14="http://schemas.microsoft.com/office/powerpoint/2010/main" val="437255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3EF7E0-E62E-76C6-1424-AC0FB7157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657727"/>
            <a:ext cx="10178322" cy="5221866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Makalede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teknikleri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ortamda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bulunan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tespit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sınıflandırılmasına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yönelik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çalışma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sunulmaktadır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Çalışma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ortamında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bulunan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nesnelerin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tespit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sınıflandırılması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amacıyla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üç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aşamalı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önerilmektedir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Önerilen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yöntemin</a:t>
            </a:r>
            <a:r>
              <a:rPr lang="en-US" sz="2600" dirty="0">
                <a:solidFill>
                  <a:schemeClr val="tx1"/>
                </a:solidFill>
              </a:rPr>
              <a:t> ilk </a:t>
            </a:r>
            <a:r>
              <a:rPr lang="en-US" sz="2600" dirty="0" err="1">
                <a:solidFill>
                  <a:schemeClr val="tx1"/>
                </a:solidFill>
              </a:rPr>
              <a:t>aşaması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ön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bölümünde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kameradan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alınan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görüntü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üzerinde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filtreleme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grileştirme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ikili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resme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çevirme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morfolojik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işlemler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uygulanmaktadır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874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0C8640-3B8D-8D56-BE63-8C154DD5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45433"/>
            <a:ext cx="10178322" cy="533416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K-means </a:t>
            </a:r>
            <a:r>
              <a:rPr lang="en-US" sz="2600" dirty="0" err="1">
                <a:solidFill>
                  <a:schemeClr val="tx1"/>
                </a:solidFill>
              </a:rPr>
              <a:t>kümeleme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yöntemleri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kullanılarak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fındık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meyvelerinin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küçük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orta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büyük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olarak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sınıflandırılması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gerçekleştirilmektedir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endParaRPr lang="tr-TR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Yapılan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deneysel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çalışmalarda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gerçeklenen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iki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algoritma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ile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sınıflandırmanın</a:t>
            </a:r>
            <a:r>
              <a:rPr lang="en-US" sz="2600" dirty="0">
                <a:solidFill>
                  <a:schemeClr val="tx1"/>
                </a:solidFill>
              </a:rPr>
              <a:t> %90 </a:t>
            </a:r>
            <a:r>
              <a:rPr lang="en-US" sz="2600" dirty="0" err="1">
                <a:solidFill>
                  <a:schemeClr val="tx1"/>
                </a:solidFill>
              </a:rPr>
              <a:t>ile</a:t>
            </a:r>
            <a:r>
              <a:rPr lang="en-US" sz="2600" dirty="0">
                <a:solidFill>
                  <a:schemeClr val="tx1"/>
                </a:solidFill>
              </a:rPr>
              <a:t> %100 </a:t>
            </a:r>
            <a:r>
              <a:rPr lang="en-US" sz="2600" dirty="0" err="1">
                <a:solidFill>
                  <a:schemeClr val="tx1"/>
                </a:solidFill>
              </a:rPr>
              <a:t>oranlarında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benzerlik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gösterdiği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tespit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edilmektedir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849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AEFE73-C64F-FF52-95EB-0C9E7042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2.1 </a:t>
            </a:r>
            <a:r>
              <a:rPr lang="en-US" cap="none" dirty="0" err="1"/>
              <a:t>Morfolojik</a:t>
            </a:r>
            <a:r>
              <a:rPr lang="en-US" cap="none" dirty="0"/>
              <a:t> </a:t>
            </a:r>
            <a:r>
              <a:rPr lang="en-US" cap="none" dirty="0" err="1"/>
              <a:t>Işlemler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93DCB3-D349-3B08-5486-9204A5E1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8168"/>
            <a:ext cx="10178322" cy="4887447"/>
          </a:xfrm>
        </p:spPr>
        <p:txBody>
          <a:bodyPr>
            <a:normAutofit fontScale="92500"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Morfolojik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işlemlerin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temel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amacı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görüntünün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temel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özelliklerini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korumak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görüntüyü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basitleştirmektir</a:t>
            </a:r>
            <a:r>
              <a:rPr lang="en-US" sz="2800" dirty="0">
                <a:solidFill>
                  <a:schemeClr val="tx2"/>
                </a:solidFill>
              </a:rPr>
              <a:t>. Bu </a:t>
            </a:r>
            <a:r>
              <a:rPr lang="en-US" sz="2800" dirty="0" err="1">
                <a:solidFill>
                  <a:schemeClr val="tx2"/>
                </a:solidFill>
              </a:rPr>
              <a:t>çalışmada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üst-şapka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ve</a:t>
            </a:r>
            <a:r>
              <a:rPr lang="en-US" sz="2800" dirty="0">
                <a:solidFill>
                  <a:schemeClr val="tx2"/>
                </a:solidFill>
              </a:rPr>
              <a:t> alt-</a:t>
            </a:r>
            <a:r>
              <a:rPr lang="en-US" sz="2800" dirty="0" err="1">
                <a:solidFill>
                  <a:schemeClr val="tx2"/>
                </a:solidFill>
              </a:rPr>
              <a:t>şapka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dönüşümleri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damarlarına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belirginlik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kazandırmak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için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kullanılır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tr-TR" sz="2800" dirty="0">
              <a:solidFill>
                <a:schemeClr val="tx2"/>
              </a:solidFill>
            </a:endParaRPr>
          </a:p>
          <a:p>
            <a:r>
              <a:rPr lang="en-US" sz="2800" dirty="0" err="1">
                <a:solidFill>
                  <a:schemeClr val="tx2"/>
                </a:solidFill>
              </a:rPr>
              <a:t>Üst</a:t>
            </a:r>
            <a:r>
              <a:rPr lang="tr-TR" sz="2800" dirty="0">
                <a:solidFill>
                  <a:schemeClr val="tx2"/>
                </a:solidFill>
              </a:rPr>
              <a:t>-</a:t>
            </a:r>
            <a:r>
              <a:rPr lang="en-US" sz="2800" dirty="0" err="1">
                <a:solidFill>
                  <a:schemeClr val="tx2"/>
                </a:solidFill>
              </a:rPr>
              <a:t>şapka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dönüşümü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bir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giriş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görüntüsüne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morfolojik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açma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işlemi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uygulandıktan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sonra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uygulama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sonucunun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orijinal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giriş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görüntüsünden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çıkarılması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işlemidir</a:t>
            </a:r>
            <a:r>
              <a:rPr lang="en-US" sz="2800" dirty="0">
                <a:solidFill>
                  <a:schemeClr val="tx2"/>
                </a:solidFill>
              </a:rPr>
              <a:t>. </a:t>
            </a:r>
            <a:endParaRPr lang="tr-TR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Bu </a:t>
            </a:r>
            <a:r>
              <a:rPr lang="en-US" sz="2800" dirty="0" err="1">
                <a:solidFill>
                  <a:schemeClr val="tx2"/>
                </a:solidFill>
              </a:rPr>
              <a:t>işlemin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matematiksel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ifadesi</a:t>
            </a:r>
            <a:r>
              <a:rPr lang="tr-TR" sz="2800" dirty="0">
                <a:solidFill>
                  <a:schemeClr val="tx2"/>
                </a:solidFill>
              </a:rPr>
              <a:t>: </a:t>
            </a:r>
          </a:p>
          <a:p>
            <a:r>
              <a:rPr lang="tr-TR" sz="2800" dirty="0">
                <a:solidFill>
                  <a:schemeClr val="tx2"/>
                </a:solidFill>
              </a:rPr>
              <a:t>Burada      </a:t>
            </a:r>
            <a:r>
              <a:rPr lang="tr-TR" sz="2800" dirty="0" err="1">
                <a:solidFill>
                  <a:schemeClr val="tx2"/>
                </a:solidFill>
              </a:rPr>
              <a:t>öperatörü</a:t>
            </a:r>
            <a:r>
              <a:rPr lang="tr-TR" sz="2800" dirty="0">
                <a:solidFill>
                  <a:schemeClr val="tx2"/>
                </a:solidFill>
              </a:rPr>
              <a:t> morfolojik açma işlemini belirtmektedir.</a:t>
            </a:r>
          </a:p>
          <a:p>
            <a:r>
              <a:rPr lang="en-US" sz="2800" dirty="0">
                <a:solidFill>
                  <a:schemeClr val="tx2"/>
                </a:solidFill>
              </a:rPr>
              <a:t>Bu </a:t>
            </a:r>
            <a:r>
              <a:rPr lang="en-US" sz="2800" dirty="0" err="1">
                <a:solidFill>
                  <a:schemeClr val="tx2"/>
                </a:solidFill>
              </a:rPr>
              <a:t>dönüşüm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yüksek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geçirgen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bir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filtre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gibi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davranır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görüntünün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maskeden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daha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küçük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olan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parlak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alanlarını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çıkarır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B143F8F-D114-2BB9-2760-090E6ECA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43" y="4327421"/>
            <a:ext cx="3175943" cy="65606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13B3465-557D-EC9E-DA35-2B45226C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90" y="5000520"/>
            <a:ext cx="475258" cy="2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6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C9A885-6DBE-9E94-912B-174904F3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721894"/>
            <a:ext cx="10178322" cy="5646821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Alt-</a:t>
            </a:r>
            <a:r>
              <a:rPr lang="en-US" sz="2600" dirty="0" err="1">
                <a:solidFill>
                  <a:schemeClr val="tx2"/>
                </a:solidFill>
              </a:rPr>
              <a:t>şapka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dönüşümü</a:t>
            </a:r>
            <a:r>
              <a:rPr lang="en-US" sz="2600" dirty="0">
                <a:solidFill>
                  <a:schemeClr val="tx2"/>
                </a:solidFill>
              </a:rPr>
              <a:t>, </a:t>
            </a:r>
            <a:r>
              <a:rPr lang="en-US" sz="2600" dirty="0" err="1">
                <a:solidFill>
                  <a:schemeClr val="tx2"/>
                </a:solidFill>
              </a:rPr>
              <a:t>bir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giriş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görüntüsüne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morfolojik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bir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kapama</a:t>
            </a:r>
            <a:endParaRPr lang="tr-TR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tx2"/>
                </a:solidFill>
              </a:rPr>
              <a:t>işlemi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uygulandıktan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sonra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uygulama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sonucunun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orijinal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giriş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görüntüsünden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çıkarılması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işlemidir</a:t>
            </a:r>
            <a:r>
              <a:rPr lang="en-US" sz="2600" dirty="0">
                <a:solidFill>
                  <a:schemeClr val="tx2"/>
                </a:solidFill>
              </a:rPr>
              <a:t>. </a:t>
            </a:r>
            <a:endParaRPr lang="tr-TR" sz="26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Bu </a:t>
            </a:r>
            <a:r>
              <a:rPr lang="en-US" sz="2600" dirty="0" err="1">
                <a:solidFill>
                  <a:schemeClr val="tx2"/>
                </a:solidFill>
              </a:rPr>
              <a:t>işlemin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matematiksel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ifadesi</a:t>
            </a:r>
            <a:r>
              <a:rPr lang="tr-TR" sz="2600" dirty="0">
                <a:solidFill>
                  <a:schemeClr val="tx2"/>
                </a:solidFill>
              </a:rPr>
              <a:t>:</a:t>
            </a:r>
          </a:p>
          <a:p>
            <a:r>
              <a:rPr lang="tr-TR" sz="2600" dirty="0">
                <a:solidFill>
                  <a:schemeClr val="tx2"/>
                </a:solidFill>
              </a:rPr>
              <a:t>Burada       </a:t>
            </a:r>
            <a:r>
              <a:rPr lang="tr-TR" sz="2600" dirty="0" err="1">
                <a:solidFill>
                  <a:schemeClr val="tx2"/>
                </a:solidFill>
              </a:rPr>
              <a:t>öperatörü</a:t>
            </a:r>
            <a:r>
              <a:rPr lang="tr-TR" sz="2600" dirty="0">
                <a:solidFill>
                  <a:schemeClr val="tx2"/>
                </a:solidFill>
              </a:rPr>
              <a:t> morfolojik açma işlemini belirtmektedir.</a:t>
            </a:r>
          </a:p>
          <a:p>
            <a:r>
              <a:rPr lang="en-US" sz="2600" dirty="0">
                <a:solidFill>
                  <a:schemeClr val="tx2"/>
                </a:solidFill>
              </a:rPr>
              <a:t>Bu </a:t>
            </a:r>
            <a:r>
              <a:rPr lang="en-US" sz="2600" dirty="0" err="1">
                <a:solidFill>
                  <a:schemeClr val="tx2"/>
                </a:solidFill>
              </a:rPr>
              <a:t>çalışmada</a:t>
            </a:r>
            <a:r>
              <a:rPr lang="en-US" sz="2600" dirty="0">
                <a:solidFill>
                  <a:schemeClr val="tx2"/>
                </a:solidFill>
              </a:rPr>
              <a:t>, </a:t>
            </a:r>
            <a:r>
              <a:rPr lang="en-US" sz="2600" dirty="0" err="1">
                <a:solidFill>
                  <a:schemeClr val="tx2"/>
                </a:solidFill>
              </a:rPr>
              <a:t>açılma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operatörü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için</a:t>
            </a:r>
            <a:r>
              <a:rPr lang="en-US" sz="2600" dirty="0">
                <a:solidFill>
                  <a:schemeClr val="tx2"/>
                </a:solidFill>
              </a:rPr>
              <a:t> 21x21’lik </a:t>
            </a:r>
            <a:r>
              <a:rPr lang="en-US" sz="2600" dirty="0" err="1">
                <a:solidFill>
                  <a:schemeClr val="tx2"/>
                </a:solidFill>
              </a:rPr>
              <a:t>bir</a:t>
            </a:r>
            <a:r>
              <a:rPr lang="en-US" sz="2600" dirty="0">
                <a:solidFill>
                  <a:schemeClr val="tx2"/>
                </a:solidFill>
              </a:rPr>
              <a:t> disk </a:t>
            </a:r>
            <a:r>
              <a:rPr lang="en-US" sz="2600" dirty="0" err="1">
                <a:solidFill>
                  <a:schemeClr val="tx2"/>
                </a:solidFill>
              </a:rPr>
              <a:t>yapı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elemanı</a:t>
            </a:r>
            <a:r>
              <a:rPr lang="tr-TR" sz="26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alt </a:t>
            </a:r>
            <a:r>
              <a:rPr lang="en-US" sz="2600" dirty="0" err="1">
                <a:solidFill>
                  <a:schemeClr val="tx2"/>
                </a:solidFill>
              </a:rPr>
              <a:t>ve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üstşapka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dönüşümleri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için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ise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uzunluğu</a:t>
            </a:r>
            <a:r>
              <a:rPr lang="en-US" sz="2600" dirty="0">
                <a:solidFill>
                  <a:schemeClr val="tx2"/>
                </a:solidFill>
              </a:rPr>
              <a:t> 21 </a:t>
            </a:r>
            <a:r>
              <a:rPr lang="en-US" sz="2600" dirty="0" err="1">
                <a:solidFill>
                  <a:schemeClr val="tx2"/>
                </a:solidFill>
              </a:rPr>
              <a:t>olan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bir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çizgi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yapı</a:t>
            </a:r>
            <a:r>
              <a:rPr lang="tr-TR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elemanı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kullanılmıştır</a:t>
            </a:r>
            <a:r>
              <a:rPr lang="en-US" sz="2600" dirty="0">
                <a:solidFill>
                  <a:schemeClr val="tx2"/>
                </a:solidFill>
              </a:rPr>
              <a:t>.</a:t>
            </a:r>
            <a:r>
              <a:rPr lang="tr-TR" sz="2600" dirty="0">
                <a:solidFill>
                  <a:schemeClr val="tx2"/>
                </a:solidFill>
              </a:rPr>
              <a:t> </a:t>
            </a:r>
          </a:p>
          <a:p>
            <a:r>
              <a:rPr lang="tr-TR" sz="2600" dirty="0">
                <a:solidFill>
                  <a:schemeClr val="tx2"/>
                </a:solidFill>
              </a:rPr>
              <a:t>A</a:t>
            </a:r>
            <a:r>
              <a:rPr lang="en-US" sz="2600" dirty="0" err="1">
                <a:solidFill>
                  <a:schemeClr val="tx2"/>
                </a:solidFill>
              </a:rPr>
              <a:t>lt-şapka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dönüşümü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görüntünün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arka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planını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etkiler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ve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görüntünün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arka</a:t>
            </a:r>
            <a:endParaRPr lang="tr-TR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tx2"/>
                </a:solidFill>
              </a:rPr>
              <a:t>plandaki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maskeden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daha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küçük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olan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bazı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karanlık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alanları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üzerinde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etkili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olur</a:t>
            </a:r>
            <a:r>
              <a:rPr lang="en-US" sz="26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tr-TR" sz="2800" dirty="0">
              <a:solidFill>
                <a:schemeClr val="tx2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E7D7454-D60C-0F3E-306C-B79187BD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41" y="2196556"/>
            <a:ext cx="2664064" cy="5947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490D346-44A9-8568-BB67-025DC38A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67" y="2791324"/>
            <a:ext cx="449179" cy="3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2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8B4800-FB6F-63A8-E0A6-BE3E37E9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2.2 </a:t>
            </a:r>
            <a:r>
              <a:rPr lang="en-US" cap="none" dirty="0" err="1"/>
              <a:t>Eşikleme</a:t>
            </a:r>
            <a:r>
              <a:rPr lang="en-US" cap="none" dirty="0"/>
              <a:t> </a:t>
            </a:r>
            <a:r>
              <a:rPr lang="en-US" cap="none" dirty="0" err="1"/>
              <a:t>Yöntemleri</a:t>
            </a:r>
            <a:endParaRPr lang="en-US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674101-4D47-E5F5-EF0D-82C8C4D3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9411"/>
            <a:ext cx="10178322" cy="5342021"/>
          </a:xfrm>
        </p:spPr>
        <p:txBody>
          <a:bodyPr>
            <a:normAutofit fontScale="92500"/>
          </a:bodyPr>
          <a:lstStyle/>
          <a:p>
            <a:r>
              <a:rPr lang="en-US" sz="2600" dirty="0" err="1">
                <a:solidFill>
                  <a:schemeClr val="tx2"/>
                </a:solidFill>
              </a:rPr>
              <a:t>Görüntü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eşikleme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sadeliği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ve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sağlamlığı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nedeni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ile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sık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kullanılan</a:t>
            </a:r>
            <a:endParaRPr lang="tr-TR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tx2"/>
                </a:solidFill>
              </a:rPr>
              <a:t>görüntü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bölütleme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yöntemlerinden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biridir</a:t>
            </a:r>
            <a:r>
              <a:rPr lang="en-US" sz="2600" dirty="0">
                <a:solidFill>
                  <a:schemeClr val="tx2"/>
                </a:solidFill>
              </a:rPr>
              <a:t>. </a:t>
            </a:r>
            <a:r>
              <a:rPr lang="en-US" sz="2600" dirty="0" err="1">
                <a:solidFill>
                  <a:schemeClr val="tx2"/>
                </a:solidFill>
              </a:rPr>
              <a:t>Eşikleme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işlemi</a:t>
            </a:r>
            <a:r>
              <a:rPr lang="en-US" sz="2600" dirty="0">
                <a:solidFill>
                  <a:schemeClr val="tx2"/>
                </a:solidFill>
              </a:rPr>
              <a:t>, </a:t>
            </a:r>
            <a:r>
              <a:rPr lang="en-US" sz="2600" dirty="0" err="1">
                <a:solidFill>
                  <a:schemeClr val="tx2"/>
                </a:solidFill>
              </a:rPr>
              <a:t>gri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ölçekli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bir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görünün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yoğunluk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seviyesine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göre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sınıflara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ayrıldığı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bir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işlemdir</a:t>
            </a:r>
            <a:r>
              <a:rPr lang="en-US" sz="2600" dirty="0">
                <a:solidFill>
                  <a:schemeClr val="tx2"/>
                </a:solidFill>
              </a:rPr>
              <a:t>.</a:t>
            </a:r>
            <a:r>
              <a:rPr lang="tr-TR" sz="2600" dirty="0">
                <a:solidFill>
                  <a:schemeClr val="tx2"/>
                </a:solidFill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Bu </a:t>
            </a:r>
            <a:r>
              <a:rPr lang="en-US" sz="2600" dirty="0" err="1">
                <a:solidFill>
                  <a:schemeClr val="tx2"/>
                </a:solidFill>
              </a:rPr>
              <a:t>çalışmada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kullanılan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eşikleme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yöntemleri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şöyledir</a:t>
            </a:r>
            <a:r>
              <a:rPr lang="en-US" sz="2600" dirty="0">
                <a:solidFill>
                  <a:schemeClr val="tx2"/>
                </a:solidFill>
              </a:rPr>
              <a:t>; </a:t>
            </a:r>
            <a:r>
              <a:rPr lang="tr-TR" sz="26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2.2.1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Çok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Seviyeli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Eşikleme</a:t>
            </a:r>
            <a:r>
              <a:rPr lang="tr-TR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2600" dirty="0" err="1">
                <a:solidFill>
                  <a:schemeClr val="tx2"/>
                </a:solidFill>
              </a:rPr>
              <a:t>Gri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ölçekli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görüntüyü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birkaç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farklı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bölgeye</a:t>
            </a:r>
            <a:endParaRPr lang="tr-TR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tx2"/>
                </a:solidFill>
              </a:rPr>
              <a:t>ayırabilen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bir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işlemdir</a:t>
            </a:r>
            <a:r>
              <a:rPr lang="tr-TR" sz="2600" dirty="0">
                <a:solidFill>
                  <a:schemeClr val="tx2"/>
                </a:solidFill>
              </a:rPr>
              <a:t>.</a:t>
            </a:r>
            <a:r>
              <a:rPr lang="en-US" sz="2600" dirty="0">
                <a:solidFill>
                  <a:schemeClr val="tx2"/>
                </a:solidFill>
              </a:rPr>
              <a:t> Bu </a:t>
            </a:r>
            <a:r>
              <a:rPr lang="en-US" sz="2600" dirty="0" err="1">
                <a:solidFill>
                  <a:schemeClr val="tx2"/>
                </a:solidFill>
              </a:rPr>
              <a:t>işleme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ait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uyulması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gereken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kural</a:t>
            </a:r>
            <a:r>
              <a:rPr lang="tr-TR" sz="2600" dirty="0">
                <a:solidFill>
                  <a:schemeClr val="tx2"/>
                </a:solidFill>
              </a:rPr>
              <a:t> :</a:t>
            </a:r>
          </a:p>
          <a:p>
            <a:pPr marL="0" indent="0">
              <a:buNone/>
            </a:pPr>
            <a:endParaRPr lang="tr-TR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tr-TR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tx2"/>
                </a:solidFill>
              </a:rPr>
              <a:t>Burada</a:t>
            </a:r>
            <a:r>
              <a:rPr lang="en-US" sz="2600" dirty="0">
                <a:solidFill>
                  <a:schemeClr val="tx2"/>
                </a:solidFill>
              </a:rPr>
              <a:t>, p </a:t>
            </a:r>
            <a:r>
              <a:rPr lang="en-US" sz="2600" dirty="0" err="1">
                <a:solidFill>
                  <a:schemeClr val="tx2"/>
                </a:solidFill>
              </a:rPr>
              <a:t>parametresi</a:t>
            </a:r>
            <a:r>
              <a:rPr lang="en-US" sz="2600" dirty="0">
                <a:solidFill>
                  <a:schemeClr val="tx2"/>
                </a:solidFill>
              </a:rPr>
              <a:t> L </a:t>
            </a:r>
            <a:r>
              <a:rPr lang="en-US" sz="2600" dirty="0" err="1">
                <a:solidFill>
                  <a:schemeClr val="tx2"/>
                </a:solidFill>
              </a:rPr>
              <a:t>gri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tonlama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seviyeleri</a:t>
            </a:r>
            <a:r>
              <a:rPr lang="en-US" sz="2600" dirty="0">
                <a:solidFill>
                  <a:schemeClr val="tx2"/>
                </a:solidFill>
              </a:rPr>
              <a:t> L = {0, 1, 2,…, L - 1} </a:t>
            </a:r>
            <a:r>
              <a:rPr lang="en-US" sz="2600" dirty="0" err="1">
                <a:solidFill>
                  <a:schemeClr val="tx2"/>
                </a:solidFill>
              </a:rPr>
              <a:t>ile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temsil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edilebilen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gri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tonlama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görüntüsünün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piksellerinden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biridir</a:t>
            </a:r>
            <a:r>
              <a:rPr lang="en-US" sz="2600" dirty="0">
                <a:solidFill>
                  <a:schemeClr val="tx2"/>
                </a:solidFill>
              </a:rPr>
              <a:t>. C1 </a:t>
            </a:r>
            <a:r>
              <a:rPr lang="en-US" sz="2600" dirty="0" err="1">
                <a:solidFill>
                  <a:schemeClr val="tx2"/>
                </a:solidFill>
              </a:rPr>
              <a:t>ve</a:t>
            </a:r>
            <a:r>
              <a:rPr lang="en-US" sz="2600" dirty="0">
                <a:solidFill>
                  <a:schemeClr val="tx2"/>
                </a:solidFill>
              </a:rPr>
              <a:t> C2 </a:t>
            </a:r>
            <a:r>
              <a:rPr lang="en-US" sz="2600" dirty="0" err="1">
                <a:solidFill>
                  <a:schemeClr val="tx2"/>
                </a:solidFill>
              </a:rPr>
              <a:t>parametreleri</a:t>
            </a:r>
            <a:r>
              <a:rPr lang="en-US" sz="2600" dirty="0">
                <a:solidFill>
                  <a:schemeClr val="tx2"/>
                </a:solidFill>
              </a:rPr>
              <a:t>, p </a:t>
            </a:r>
            <a:r>
              <a:rPr lang="en-US" sz="2600" dirty="0" err="1">
                <a:solidFill>
                  <a:schemeClr val="tx2"/>
                </a:solidFill>
              </a:rPr>
              <a:t>pikselinin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atanacağı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sınıflardır</a:t>
            </a:r>
            <a:r>
              <a:rPr lang="en-US" sz="2600" dirty="0">
                <a:solidFill>
                  <a:schemeClr val="tx2"/>
                </a:solidFill>
              </a:rPr>
              <a:t>, </a:t>
            </a:r>
            <a:r>
              <a:rPr lang="en-US" sz="2600" dirty="0" err="1">
                <a:solidFill>
                  <a:schemeClr val="tx2"/>
                </a:solidFill>
              </a:rPr>
              <a:t>th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parametresi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ise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eşik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değeridir</a:t>
            </a:r>
            <a:r>
              <a:rPr lang="en-US" sz="26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CC9457-F527-22BD-0B19-945950BF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082428"/>
            <a:ext cx="3128736" cy="8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4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96B892-3493-5832-6F90-6D9FC2EE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295"/>
            <a:ext cx="10178322" cy="6513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2.2.2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Maksimum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Entropi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Tabanlı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Eşikleme</a:t>
            </a:r>
            <a:r>
              <a:rPr lang="tr-TR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2600" dirty="0" err="1">
                <a:solidFill>
                  <a:schemeClr val="tx2"/>
                </a:solidFill>
              </a:rPr>
              <a:t>Entopi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yöntemlerine</a:t>
            </a:r>
            <a:endParaRPr lang="tr-TR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tx2"/>
                </a:solidFill>
              </a:rPr>
              <a:t>bağlı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eşikleme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işlemi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araştırmacılar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tarafından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tercih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edilen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bir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yöntemdir</a:t>
            </a:r>
            <a:r>
              <a:rPr lang="tr-TR" sz="2600" dirty="0">
                <a:solidFill>
                  <a:schemeClr val="tx2"/>
                </a:solidFill>
              </a:rPr>
              <a:t>. </a:t>
            </a:r>
            <a:r>
              <a:rPr lang="en-US" sz="2600" dirty="0">
                <a:solidFill>
                  <a:schemeClr val="tx2"/>
                </a:solidFill>
              </a:rPr>
              <a:t>Bu </a:t>
            </a:r>
            <a:r>
              <a:rPr lang="en-US" sz="2600" dirty="0" err="1">
                <a:solidFill>
                  <a:schemeClr val="tx2"/>
                </a:solidFill>
              </a:rPr>
              <a:t>yönteme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göre</a:t>
            </a:r>
            <a:r>
              <a:rPr lang="en-US" sz="2600" dirty="0">
                <a:solidFill>
                  <a:schemeClr val="tx2"/>
                </a:solidFill>
              </a:rPr>
              <a:t>, </a:t>
            </a:r>
            <a:r>
              <a:rPr lang="en-US" sz="2600" dirty="0" err="1">
                <a:solidFill>
                  <a:schemeClr val="tx2"/>
                </a:solidFill>
              </a:rPr>
              <a:t>bir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görüntüdeki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yoğunluk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değerlerinin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olasılık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dağılımına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katkı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veren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ön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ve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arka</a:t>
            </a:r>
            <a:r>
              <a:rPr lang="en-US" sz="2600" dirty="0">
                <a:solidFill>
                  <a:schemeClr val="tx2"/>
                </a:solidFill>
              </a:rPr>
              <a:t> plan </a:t>
            </a:r>
            <a:r>
              <a:rPr lang="en-US" sz="2600" dirty="0" err="1">
                <a:solidFill>
                  <a:schemeClr val="tx2"/>
                </a:solidFill>
              </a:rPr>
              <a:t>görüntüsüne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ait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entropi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değerleri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ayrı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ayrı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hesaplanır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ve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toplamları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maksimize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edilir</a:t>
            </a:r>
            <a:r>
              <a:rPr lang="en-US" sz="2600" dirty="0">
                <a:solidFill>
                  <a:schemeClr val="tx2"/>
                </a:solidFill>
              </a:rPr>
              <a:t>. </a:t>
            </a:r>
            <a:r>
              <a:rPr lang="en-US" sz="2600" dirty="0" err="1">
                <a:solidFill>
                  <a:schemeClr val="tx2"/>
                </a:solidFill>
              </a:rPr>
              <a:t>Ardından</a:t>
            </a:r>
            <a:r>
              <a:rPr lang="en-US" sz="2600" dirty="0">
                <a:solidFill>
                  <a:schemeClr val="tx2"/>
                </a:solidFill>
              </a:rPr>
              <a:t>, </a:t>
            </a:r>
            <a:r>
              <a:rPr lang="en-US" sz="2600" dirty="0" err="1">
                <a:solidFill>
                  <a:schemeClr val="tx2"/>
                </a:solidFill>
              </a:rPr>
              <a:t>entropinin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toplamını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maksimize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eden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bir</a:t>
            </a:r>
            <a:r>
              <a:rPr lang="en-US" sz="2600" dirty="0">
                <a:solidFill>
                  <a:schemeClr val="tx2"/>
                </a:solidFill>
              </a:rPr>
              <a:t> optimum </a:t>
            </a:r>
            <a:r>
              <a:rPr lang="en-US" sz="2600" dirty="0" err="1">
                <a:solidFill>
                  <a:schemeClr val="tx2"/>
                </a:solidFill>
              </a:rPr>
              <a:t>eşik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değeri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hesaplanır</a:t>
            </a:r>
            <a:r>
              <a:rPr lang="tr-TR" sz="2600" dirty="0">
                <a:solidFill>
                  <a:schemeClr val="tx2"/>
                </a:solidFill>
              </a:rPr>
              <a:t>. </a:t>
            </a:r>
          </a:p>
          <a:p>
            <a:r>
              <a:rPr lang="en-US" sz="2600" dirty="0" err="1">
                <a:solidFill>
                  <a:schemeClr val="tx2"/>
                </a:solidFill>
              </a:rPr>
              <a:t>Arka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ve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ön</a:t>
            </a:r>
            <a:r>
              <a:rPr lang="en-US" sz="2600" dirty="0">
                <a:solidFill>
                  <a:schemeClr val="tx2"/>
                </a:solidFill>
              </a:rPr>
              <a:t> plan </a:t>
            </a:r>
            <a:r>
              <a:rPr lang="en-US" sz="2600" dirty="0" err="1">
                <a:solidFill>
                  <a:schemeClr val="tx2"/>
                </a:solidFill>
              </a:rPr>
              <a:t>görüntüsüne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ait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entropi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değeri</a:t>
            </a:r>
            <a:r>
              <a:rPr lang="tr-TR" sz="2600" dirty="0">
                <a:solidFill>
                  <a:schemeClr val="tx2"/>
                </a:solidFill>
              </a:rPr>
              <a:t>: </a:t>
            </a:r>
          </a:p>
          <a:p>
            <a:endParaRPr lang="tr-TR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tr-TR" sz="2600" b="1" dirty="0">
              <a:solidFill>
                <a:schemeClr val="tx2"/>
              </a:solidFill>
            </a:endParaRPr>
          </a:p>
          <a:p>
            <a:r>
              <a:rPr lang="tr-TR" sz="2600" dirty="0">
                <a:solidFill>
                  <a:schemeClr val="tx2"/>
                </a:solidFill>
              </a:rPr>
              <a:t>A</a:t>
            </a:r>
            <a:r>
              <a:rPr lang="en-US" sz="2600" dirty="0" err="1">
                <a:solidFill>
                  <a:schemeClr val="tx2"/>
                </a:solidFill>
              </a:rPr>
              <a:t>rka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ve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ön</a:t>
            </a:r>
            <a:r>
              <a:rPr lang="en-US" sz="2600" dirty="0">
                <a:solidFill>
                  <a:schemeClr val="tx2"/>
                </a:solidFill>
              </a:rPr>
              <a:t> plan </a:t>
            </a:r>
            <a:r>
              <a:rPr lang="en-US" sz="2600" dirty="0" err="1">
                <a:solidFill>
                  <a:schemeClr val="tx2"/>
                </a:solidFill>
              </a:rPr>
              <a:t>görüntüsüne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ait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entropi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değerlerinin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maksimize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edilmiş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hali</a:t>
            </a:r>
            <a:r>
              <a:rPr lang="tr-TR" sz="2600" dirty="0">
                <a:solidFill>
                  <a:schemeClr val="tx2"/>
                </a:solidFill>
              </a:rPr>
              <a:t>: </a:t>
            </a:r>
          </a:p>
          <a:p>
            <a:endParaRPr lang="tr-TR" sz="2600" dirty="0">
              <a:solidFill>
                <a:schemeClr val="tx2"/>
              </a:solidFill>
            </a:endParaRPr>
          </a:p>
          <a:p>
            <a:r>
              <a:rPr lang="en-US" sz="2600" dirty="0" err="1">
                <a:solidFill>
                  <a:schemeClr val="tx2"/>
                </a:solidFill>
              </a:rPr>
              <a:t>Burada</a:t>
            </a:r>
            <a:r>
              <a:rPr lang="en-US" sz="2600" dirty="0">
                <a:solidFill>
                  <a:schemeClr val="tx2"/>
                </a:solidFill>
              </a:rPr>
              <a:t>, t </a:t>
            </a:r>
            <a:r>
              <a:rPr lang="en-US" sz="2600" dirty="0" err="1">
                <a:solidFill>
                  <a:schemeClr val="tx2"/>
                </a:solidFill>
              </a:rPr>
              <a:t>eşik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değerini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temsil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eder</a:t>
            </a:r>
            <a:r>
              <a:rPr lang="en-US" sz="2600" dirty="0">
                <a:solidFill>
                  <a:schemeClr val="tx2"/>
                </a:solidFill>
              </a:rPr>
              <a:t>, Pt </a:t>
            </a:r>
            <a:r>
              <a:rPr lang="en-US" sz="2600" dirty="0" err="1">
                <a:solidFill>
                  <a:schemeClr val="tx2"/>
                </a:solidFill>
              </a:rPr>
              <a:t>parametresi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endParaRPr lang="tr-TR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tx2"/>
                </a:solidFill>
              </a:rPr>
              <a:t>olarak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hesaplanır</a:t>
            </a:r>
            <a:r>
              <a:rPr lang="en-US" sz="2600" dirty="0">
                <a:solidFill>
                  <a:schemeClr val="tx2"/>
                </a:solidFill>
              </a:rPr>
              <a:t>. Pi </a:t>
            </a:r>
            <a:r>
              <a:rPr lang="en-US" sz="2600" dirty="0" err="1">
                <a:solidFill>
                  <a:schemeClr val="tx2"/>
                </a:solidFill>
              </a:rPr>
              <a:t>parametresi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görüntüdeki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gri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düzeyinin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olasılığıdır</a:t>
            </a:r>
            <a:r>
              <a:rPr lang="en-US" sz="2600" dirty="0">
                <a:solidFill>
                  <a:schemeClr val="tx2"/>
                </a:solidFill>
              </a:rPr>
              <a:t>. </a:t>
            </a:r>
            <a:endParaRPr lang="en-US" sz="2600" b="1" dirty="0">
              <a:solidFill>
                <a:schemeClr val="tx2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2575BF3-56C2-4ABE-C84B-942097FC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18" y="3208206"/>
            <a:ext cx="2731956" cy="84060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76A5F1E-3D8F-F6CF-A0A5-1A537972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335" y="3274336"/>
            <a:ext cx="3357898" cy="86897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3117CD2-D53B-AB8F-767C-45E5C4B5B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195" y="4600860"/>
            <a:ext cx="3303071" cy="84060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407DAC1-F062-5367-3A11-63BCE9D56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233" y="5337098"/>
            <a:ext cx="1389571" cy="6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0429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115</TotalTime>
  <Words>2328</Words>
  <Application>Microsoft Office PowerPoint</Application>
  <PresentationFormat>Geniş ekran</PresentationFormat>
  <Paragraphs>150</Paragraphs>
  <Slides>53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58" baseType="lpstr">
      <vt:lpstr>Arial</vt:lpstr>
      <vt:lpstr>Berlin Sans FB</vt:lpstr>
      <vt:lpstr>Gill Sans MT</vt:lpstr>
      <vt:lpstr>Impact</vt:lpstr>
      <vt:lpstr>Rozet</vt:lpstr>
      <vt:lpstr>Retina Kan Damarlarını Çıkarmak Için Eşikleme Temelli Morfolojik Bir Yöntem</vt:lpstr>
      <vt:lpstr> Giriş</vt:lpstr>
      <vt:lpstr>PowerPoint Sunusu</vt:lpstr>
      <vt:lpstr>PowerPoint Sunusu</vt:lpstr>
      <vt:lpstr>Materyal ve Metot</vt:lpstr>
      <vt:lpstr>2.1 Morfolojik Işlemler </vt:lpstr>
      <vt:lpstr>PowerPoint Sunusu</vt:lpstr>
      <vt:lpstr>2.2 Eşikleme Yöntemleri</vt:lpstr>
      <vt:lpstr>PowerPoint Sunusu</vt:lpstr>
      <vt:lpstr>PowerPoint Sunusu</vt:lpstr>
      <vt:lpstr>Kullanılan Yöntem</vt:lpstr>
      <vt:lpstr>PowerPoint Sunusu</vt:lpstr>
      <vt:lpstr>3.1 Veri Seti</vt:lpstr>
      <vt:lpstr>3.2 Morfolojik Işlemler</vt:lpstr>
      <vt:lpstr>PowerPoint Sunusu</vt:lpstr>
      <vt:lpstr>PowerPoint Sunusu</vt:lpstr>
      <vt:lpstr>PowerPoint Sunusu</vt:lpstr>
      <vt:lpstr>Bulgular ve Tartışma</vt:lpstr>
      <vt:lpstr>4.1 Bölütleme Sonuçları </vt:lpstr>
      <vt:lpstr>PowerPoint Sunusu</vt:lpstr>
      <vt:lpstr>PowerPoint Sunusu</vt:lpstr>
      <vt:lpstr>Sonuçlar</vt:lpstr>
      <vt:lpstr>PowerPoint Sunusu</vt:lpstr>
      <vt:lpstr>Görüntü işleme teknikleri ve kümeleme yöntemleri kullanılarak fındık meyvesinin  tespit ve sınıflandırılması</vt:lpstr>
      <vt:lpstr>Giriş</vt:lpstr>
      <vt:lpstr>PowerPoint Sunusu</vt:lpstr>
      <vt:lpstr>PowerPoint Sunusu</vt:lpstr>
      <vt:lpstr>Önerilen Yöntem</vt:lpstr>
      <vt:lpstr>PowerPoint Sunusu</vt:lpstr>
      <vt:lpstr>PowerPoint Sunusu</vt:lpstr>
      <vt:lpstr>2.1.Görüntü Ön Işleme Aşaması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2.2. Nesne Bulma Ve Özellik Çıkarımı Işlemi Aşaması</vt:lpstr>
      <vt:lpstr>PowerPoint Sunusu</vt:lpstr>
      <vt:lpstr>PowerPoint Sunusu</vt:lpstr>
      <vt:lpstr>PowerPoint Sunusu</vt:lpstr>
      <vt:lpstr>2.3. Sınıflandırma Işlemi Aşamasına Ait Adımlar</vt:lpstr>
      <vt:lpstr>PowerPoint Sunusu</vt:lpstr>
      <vt:lpstr>PowerPoint Sunusu</vt:lpstr>
      <vt:lpstr>PowerPoint Sunusu</vt:lpstr>
      <vt:lpstr>Deneysel Çalişma</vt:lpstr>
      <vt:lpstr>PowerPoint Sunusu</vt:lpstr>
      <vt:lpstr>PowerPoint Sunusu</vt:lpstr>
      <vt:lpstr>PowerPoint Sunusu</vt:lpstr>
      <vt:lpstr>Sonuçlar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Retina Kan Damarlarını Çıkarmak Için Eşikleme Temelli Morfolojik Bir Yöntem</dc:title>
  <dc:creator>Şevin Özcan</dc:creator>
  <cp:lastModifiedBy>Şevin Özcan</cp:lastModifiedBy>
  <cp:revision>15</cp:revision>
  <dcterms:created xsi:type="dcterms:W3CDTF">2022-12-15T18:31:29Z</dcterms:created>
  <dcterms:modified xsi:type="dcterms:W3CDTF">2022-12-15T20:27:01Z</dcterms:modified>
</cp:coreProperties>
</file>