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8" r:id="rId3"/>
    <p:sldId id="259" r:id="rId4"/>
    <p:sldId id="266" r:id="rId5"/>
    <p:sldId id="261" r:id="rId6"/>
    <p:sldId id="265" r:id="rId7"/>
    <p:sldId id="264" r:id="rId8"/>
    <p:sldId id="286" r:id="rId9"/>
  </p:sldIdLst>
  <p:sldSz cx="9144000" cy="5143500" type="screen16x9"/>
  <p:notesSz cx="6858000" cy="9144000"/>
  <p:embeddedFontLst>
    <p:embeddedFont>
      <p:font typeface="Sora" panose="020B0604020202020204" charset="0"/>
      <p:regular r:id="rId11"/>
      <p:bold r:id="rId12"/>
    </p:embeddedFont>
    <p:embeddedFont>
      <p:font typeface="Sora ExtraBold" panose="020B0604020202020204" charset="0"/>
      <p:bold r:id="rId13"/>
    </p:embeddedFont>
    <p:embeddedFont>
      <p:font typeface="Sora ExtraLight" panose="020B0604020202020204" charset="0"/>
      <p:regular r:id="rId14"/>
      <p:bold r:id="rId15"/>
    </p:embeddedFont>
    <p:embeddedFont>
      <p:font typeface="Sora Light" panose="020B0604020202020204" charset="0"/>
      <p:regular r:id="rId16"/>
      <p:bold r:id="rId17"/>
    </p:embeddedFont>
    <p:embeddedFont>
      <p:font typeface="Sora SemiBo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9A6F"/>
    <a:srgbClr val="F2A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A5952-696E-4874-876C-163272661A77}">
  <a:tblStyle styleId="{30BA5952-696E-4874-876C-163272661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018c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018c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4018c82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4018c82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3c1aa37d5_0_27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3c1aa37d5_0_27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44d0225c7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44d0225c7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3c1aa37d5_0_27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43c1aa37d5_0_27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4d0225c7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4d0225c7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44d0225c7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44d0225c7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44d0225c7e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44d0225c7e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3150" y="759188"/>
            <a:ext cx="3321300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8900" y="3970225"/>
            <a:ext cx="4009800" cy="3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397483" y="1375533"/>
            <a:ext cx="1709100" cy="16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-1912"/>
            <a:ext cx="5401200" cy="5143500"/>
          </a:xfrm>
          <a:prstGeom prst="rect">
            <a:avLst/>
          </a:prstGeom>
          <a:solidFill>
            <a:schemeClr val="lt2">
              <a:alpha val="61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>
            <a:off x="4745562" y="-15000"/>
            <a:ext cx="4413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>
            <a:off x="225" y="0"/>
            <a:ext cx="4759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5500" y="1462800"/>
            <a:ext cx="3562500" cy="22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3276150" y="0"/>
            <a:ext cx="588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 hasCustomPrompt="1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602450" y="2009400"/>
            <a:ext cx="2262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3616775" y="94075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3616775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6083071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15000" y="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290025" y="39335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992075" y="535000"/>
            <a:ext cx="7159800" cy="21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accent4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10800000" flipH="1">
            <a:off x="0" y="-15000"/>
            <a:ext cx="47142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bg>
      <p:bgPr>
        <a:solidFill>
          <a:schemeClr val="accent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2425075" y="1615650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0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-11975" y="-31975"/>
            <a:ext cx="9168000" cy="32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0" r:id="rId6"/>
    <p:sldLayoutId id="2147483666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334">
            <a:extLst>
              <a:ext uri="{FF2B5EF4-FFF2-40B4-BE49-F238E27FC236}">
                <a16:creationId xmlns:a16="http://schemas.microsoft.com/office/drawing/2014/main" id="{9F0709D4-EE4C-5C5A-80A4-165A4954295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A4E7B9-0D43-D121-5D1F-480DB50AF383}"/>
              </a:ext>
            </a:extLst>
          </p:cNvPr>
          <p:cNvSpPr/>
          <p:nvPr/>
        </p:nvSpPr>
        <p:spPr>
          <a:xfrm>
            <a:off x="0" y="0"/>
            <a:ext cx="5384800" cy="5143500"/>
          </a:xfrm>
          <a:prstGeom prst="rect">
            <a:avLst/>
          </a:prstGeom>
          <a:gradFill flip="none" rotWithShape="1">
            <a:gsLst>
              <a:gs pos="78000">
                <a:schemeClr val="accent6">
                  <a:lumMod val="75000"/>
                  <a:tint val="66000"/>
                  <a:satMod val="160000"/>
                </a:schemeClr>
              </a:gs>
              <a:gs pos="10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377653" y="978165"/>
            <a:ext cx="4290704" cy="27189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>
                <a:solidFill>
                  <a:schemeClr val="tx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Influencer Marketing ROI</a:t>
            </a:r>
            <a:endParaRPr sz="3600">
              <a:solidFill>
                <a:schemeClr val="tx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00452-8EF2-5F82-612F-10C2C613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08" y="3545201"/>
            <a:ext cx="795430" cy="795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D807B-35A1-A54B-0BF9-4D8B797CD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324" y="2501223"/>
            <a:ext cx="795430" cy="795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17142-3106-ECFF-E89B-DA85679B0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208" y="1539105"/>
            <a:ext cx="798546" cy="798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DF887-982C-AE99-C4EC-ABBD3D374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014" y="405739"/>
            <a:ext cx="954302" cy="95430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734EA3-A8E3-29F6-8A73-85B09D0A4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r="15419"/>
          <a:stretch>
            <a:fillRect/>
          </a:stretch>
        </p:blipFill>
        <p:spPr bwMode="auto">
          <a:xfrm>
            <a:off x="6152167" y="481236"/>
            <a:ext cx="2502716" cy="403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0A91CEB1-B7E2-226C-5F2F-31929E4E2E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167" r="871" b="25484"/>
          <a:stretch>
            <a:fillRect/>
          </a:stretch>
        </p:blipFill>
        <p:spPr>
          <a:xfrm>
            <a:off x="-137007" y="4409537"/>
            <a:ext cx="1648307" cy="8079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F67C21DD-80E2-0601-AF2B-F86D3BD3BC4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Google Shape;353;p32"/>
          <p:cNvSpPr txBox="1">
            <a:spLocks noGrp="1"/>
          </p:cNvSpPr>
          <p:nvPr>
            <p:ph type="subTitle" idx="5"/>
          </p:nvPr>
        </p:nvSpPr>
        <p:spPr>
          <a:xfrm>
            <a:off x="4349602" y="1310072"/>
            <a:ext cx="3657600" cy="230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sz="2800">
                <a:latin typeface="+mj-lt"/>
              </a:rPr>
              <a:t>1.</a:t>
            </a:r>
            <a:r>
              <a:rPr lang="az-Latn-AZ" sz="2800">
                <a:latin typeface="+mj-lt"/>
              </a:rPr>
              <a:t>Sevinc Qiyasova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>
                <a:latin typeface="+mj-lt"/>
              </a:rPr>
              <a:t>2.</a:t>
            </a:r>
            <a:r>
              <a:rPr lang="en" sz="2800">
                <a:latin typeface="+mj-lt"/>
              </a:rPr>
              <a:t>Z</a:t>
            </a:r>
            <a:r>
              <a:rPr lang="az-Latn-AZ" sz="2800">
                <a:latin typeface="+mj-lt"/>
              </a:rPr>
              <a:t>əhra Abdullayeva</a:t>
            </a:r>
            <a:endParaRPr lang="en" sz="2800">
              <a:latin typeface="+mj-lt"/>
            </a:endParaRPr>
          </a:p>
          <a:p>
            <a:pPr marL="0" indent="0" algn="l"/>
            <a:r>
              <a:rPr lang="az-Latn-AZ" sz="2800">
                <a:latin typeface="+mj-lt"/>
              </a:rPr>
              <a:t>3.Ziyafət Rzayeva</a:t>
            </a:r>
            <a:endParaRPr lang="en" sz="2800">
              <a:latin typeface="+mj-lt"/>
            </a:endParaRPr>
          </a:p>
          <a:p>
            <a:pPr marL="0" indent="0" algn="l"/>
            <a:r>
              <a:rPr lang="en" sz="2800">
                <a:latin typeface="+mj-lt"/>
              </a:rPr>
              <a:t>4</a:t>
            </a:r>
            <a:r>
              <a:rPr lang="az-Latn-AZ" sz="2800">
                <a:latin typeface="+mj-lt"/>
              </a:rPr>
              <a:t>.Ülvi Yunis</a:t>
            </a:r>
          </a:p>
          <a:p>
            <a:pPr marL="0" indent="0" algn="l"/>
            <a:r>
              <a:rPr lang="az-Latn-AZ" sz="2800">
                <a:latin typeface="+mj-lt"/>
              </a:rPr>
              <a:t>5.Ayşad Namazov</a:t>
            </a:r>
            <a:endParaRPr sz="2800">
              <a:latin typeface="+mj-lt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E50E770-C5A6-4087-069B-24EE6C850057}"/>
              </a:ext>
            </a:extLst>
          </p:cNvPr>
          <p:cNvSpPr/>
          <p:nvPr/>
        </p:nvSpPr>
        <p:spPr>
          <a:xfrm>
            <a:off x="0" y="0"/>
            <a:ext cx="3937000" cy="5143500"/>
          </a:xfrm>
          <a:prstGeom prst="rect">
            <a:avLst/>
          </a:prstGeom>
          <a:gradFill flip="none" rotWithShape="1">
            <a:gsLst>
              <a:gs pos="0">
                <a:srgbClr val="F29A6F">
                  <a:shade val="30000"/>
                  <a:satMod val="115000"/>
                </a:srgbClr>
              </a:gs>
              <a:gs pos="50000">
                <a:srgbClr val="F29A6F">
                  <a:shade val="67500"/>
                  <a:satMod val="115000"/>
                </a:srgbClr>
              </a:gs>
              <a:gs pos="100000">
                <a:srgbClr val="F29A6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15"/>
          </p:nvPr>
        </p:nvSpPr>
        <p:spPr>
          <a:xfrm>
            <a:off x="264427" y="1536700"/>
            <a:ext cx="3408146" cy="149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>
                <a:solidFill>
                  <a:schemeClr val="tx1"/>
                </a:solidFill>
                <a:latin typeface="+mj-lt"/>
                <a:ea typeface="Sora ExtraBold"/>
                <a:cs typeface="Sora ExtraBold"/>
                <a:sym typeface="Sora ExtraBold"/>
              </a:rPr>
              <a:t>Gr</a:t>
            </a:r>
            <a:r>
              <a:rPr lang="en-US">
                <a:solidFill>
                  <a:schemeClr val="tx1"/>
                </a:solidFill>
                <a:latin typeface="+mj-lt"/>
                <a:ea typeface="Sora ExtraBold"/>
                <a:cs typeface="Sora ExtraBold"/>
                <a:sym typeface="Sora ExtraBold"/>
              </a:rPr>
              <a:t>ou</a:t>
            </a:r>
            <a:r>
              <a:rPr lang="en">
                <a:solidFill>
                  <a:schemeClr val="tx1"/>
                </a:solidFill>
                <a:latin typeface="+mj-lt"/>
                <a:ea typeface="Sora ExtraBold"/>
                <a:cs typeface="Sora ExtraBold"/>
                <a:sym typeface="Sora ExtraBold"/>
              </a:rPr>
              <a:t>p </a:t>
            </a:r>
            <a:r>
              <a:rPr lang="en-US">
                <a:solidFill>
                  <a:schemeClr val="tx1"/>
                </a:solidFill>
                <a:latin typeface="+mj-lt"/>
                <a:ea typeface="Sora ExtraBold"/>
                <a:cs typeface="Sora ExtraBold"/>
                <a:sym typeface="Sora ExtraBold"/>
              </a:rPr>
              <a:t>: </a:t>
            </a:r>
            <a:br>
              <a:rPr lang="az-Latn-AZ">
                <a:solidFill>
                  <a:schemeClr val="tx1"/>
                </a:solidFill>
                <a:latin typeface="+mj-lt"/>
                <a:ea typeface="Sora ExtraBold"/>
                <a:cs typeface="Sora ExtraBold"/>
                <a:sym typeface="Sora ExtraBold"/>
              </a:rPr>
            </a:br>
            <a:r>
              <a:rPr lang="en-US" i="1">
                <a:solidFill>
                  <a:schemeClr val="tx1"/>
                </a:solidFill>
                <a:latin typeface="+mj-lt"/>
                <a:ea typeface="Sora ExtraBold"/>
                <a:cs typeface="Sora ExtraBold"/>
                <a:sym typeface="Sora ExtraBold"/>
              </a:rPr>
              <a:t>DATA HUNTERS</a:t>
            </a:r>
            <a:endParaRPr i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6" name="Picture 325">
            <a:extLst>
              <a:ext uri="{FF2B5EF4-FFF2-40B4-BE49-F238E27FC236}">
                <a16:creationId xmlns:a16="http://schemas.microsoft.com/office/drawing/2014/main" id="{282B975E-8A71-F437-C618-EE4E0E7681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167" r="871" b="25484"/>
          <a:stretch>
            <a:fillRect/>
          </a:stretch>
        </p:blipFill>
        <p:spPr>
          <a:xfrm>
            <a:off x="7585452" y="4521737"/>
            <a:ext cx="1648307" cy="807993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81F2D395-DE94-5EB7-D1CD-7E2F1CA7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310" y="99925"/>
            <a:ext cx="807994" cy="8079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080E8-9928-F24E-775E-568B1946F1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561100" y="1141500"/>
            <a:ext cx="3562500" cy="2491695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/>
            <a:r>
              <a:rPr lang="en-US"/>
              <a:t>ROI </a:t>
            </a:r>
            <a:r>
              <a:rPr lang="en-US" b="1"/>
              <a:t>(Return on Investment) </a:t>
            </a:r>
            <a:r>
              <a:rPr lang="en-US"/>
              <a:t>is an indicator that measures how much profit an investment generates. It is calculated as the ratio of profit obtained to the costs incurred and is expressed as a percentage. A high ROI indicates that the invested funds have been used more efficiently.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FE0BF-61D1-F37F-C799-667D0D6A7821}"/>
              </a:ext>
            </a:extLst>
          </p:cNvPr>
          <p:cNvSpPr/>
          <p:nvPr/>
        </p:nvSpPr>
        <p:spPr>
          <a:xfrm>
            <a:off x="4737100" y="0"/>
            <a:ext cx="4406900" cy="5143500"/>
          </a:xfrm>
          <a:prstGeom prst="rect">
            <a:avLst/>
          </a:prstGeom>
          <a:gradFill flip="none" rotWithShape="1">
            <a:gsLst>
              <a:gs pos="0">
                <a:srgbClr val="F29A6F">
                  <a:shade val="30000"/>
                  <a:satMod val="115000"/>
                </a:srgbClr>
              </a:gs>
              <a:gs pos="50000">
                <a:srgbClr val="F29A6F">
                  <a:shade val="67500"/>
                  <a:satMod val="115000"/>
                </a:srgbClr>
              </a:gs>
              <a:gs pos="100000">
                <a:srgbClr val="F29A6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Google Shape;374;p33"/>
          <p:cNvSpPr txBox="1">
            <a:spLocks noGrp="1"/>
          </p:cNvSpPr>
          <p:nvPr>
            <p:ph type="title"/>
          </p:nvPr>
        </p:nvSpPr>
        <p:spPr>
          <a:xfrm>
            <a:off x="5284175" y="1408828"/>
            <a:ext cx="3246325" cy="15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tx1"/>
                </a:solidFill>
                <a:latin typeface="+mj-lt"/>
              </a:rPr>
              <a:t>What is ROI</a:t>
            </a:r>
            <a:r>
              <a:rPr lang="en-US" sz="4400" b="1">
                <a:solidFill>
                  <a:schemeClr val="tx1"/>
                </a:solidFill>
                <a:latin typeface="+mj-lt"/>
              </a:rPr>
              <a:t>?</a:t>
            </a:r>
            <a:endParaRPr sz="4400" b="1">
              <a:solidFill>
                <a:schemeClr val="tx1"/>
              </a:solidFill>
              <a:latin typeface="+mj-lt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8033850" y="1482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4997602" y="4129875"/>
            <a:ext cx="926100" cy="8007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0AD83-25B4-629A-755D-B641A2E22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167" r="871" b="25484"/>
          <a:stretch>
            <a:fillRect/>
          </a:stretch>
        </p:blipFill>
        <p:spPr>
          <a:xfrm>
            <a:off x="-199664" y="4526578"/>
            <a:ext cx="1648307" cy="8079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4B6874-C725-880D-0081-0E9B4F0C4523}"/>
              </a:ext>
            </a:extLst>
          </p:cNvPr>
          <p:cNvSpPr/>
          <p:nvPr/>
        </p:nvSpPr>
        <p:spPr>
          <a:xfrm>
            <a:off x="0" y="-11300"/>
            <a:ext cx="9144000" cy="5143500"/>
          </a:xfrm>
          <a:prstGeom prst="rect">
            <a:avLst/>
          </a:prstGeom>
          <a:gradFill flip="none" rotWithShape="1">
            <a:gsLst>
              <a:gs pos="78000">
                <a:schemeClr val="accent6">
                  <a:lumMod val="75000"/>
                  <a:tint val="66000"/>
                  <a:satMod val="160000"/>
                </a:schemeClr>
              </a:gs>
              <a:gs pos="10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FB4BD5-9A35-5995-67FF-E763143F2317}"/>
              </a:ext>
            </a:extLst>
          </p:cNvPr>
          <p:cNvSpPr/>
          <p:nvPr/>
        </p:nvSpPr>
        <p:spPr>
          <a:xfrm>
            <a:off x="2533650" y="206452"/>
            <a:ext cx="3797300" cy="556045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DA151-AD63-2715-1546-DB1A97659003}"/>
              </a:ext>
            </a:extLst>
          </p:cNvPr>
          <p:cNvSpPr txBox="1"/>
          <p:nvPr/>
        </p:nvSpPr>
        <p:spPr>
          <a:xfrm>
            <a:off x="2784475" y="141865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3600" i="1">
                <a:solidFill>
                  <a:schemeClr val="tx1"/>
                </a:solidFill>
              </a:rPr>
              <a:t>Data Cleaning</a:t>
            </a:r>
            <a:endParaRPr lang="en-US" sz="3600" i="1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894D91-FAEB-2F1E-4471-29C1B03D1400}"/>
              </a:ext>
            </a:extLst>
          </p:cNvPr>
          <p:cNvSpPr/>
          <p:nvPr/>
        </p:nvSpPr>
        <p:spPr>
          <a:xfrm>
            <a:off x="0" y="0"/>
            <a:ext cx="1765300" cy="556045"/>
          </a:xfrm>
          <a:prstGeom prst="roundRect">
            <a:avLst/>
          </a:prstGeom>
          <a:solidFill>
            <a:srgbClr val="F29A6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3600">
                <a:solidFill>
                  <a:schemeClr val="tx1"/>
                </a:solidFill>
              </a:rPr>
              <a:t>Step 1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78992-7848-C95E-77E2-3EA055D969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167" r="871" b="25484"/>
          <a:stretch>
            <a:fillRect/>
          </a:stretch>
        </p:blipFill>
        <p:spPr>
          <a:xfrm>
            <a:off x="-242748" y="4541959"/>
            <a:ext cx="1648307" cy="807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F74B5-A53C-E842-60F0-DA224B19E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90" y="1034973"/>
            <a:ext cx="6197619" cy="2168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48DF7-E513-6A55-DA9D-FCAEAE965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300" y="2548618"/>
            <a:ext cx="7184310" cy="23652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058525-664B-8F55-3FAA-3DF1B9DA1EDD}"/>
              </a:ext>
            </a:extLst>
          </p:cNvPr>
          <p:cNvSpPr/>
          <p:nvPr/>
        </p:nvSpPr>
        <p:spPr>
          <a:xfrm>
            <a:off x="0" y="0"/>
            <a:ext cx="912805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56A6A-2402-C013-A00F-26CF68AD13DE}"/>
              </a:ext>
            </a:extLst>
          </p:cNvPr>
          <p:cNvSpPr/>
          <p:nvPr/>
        </p:nvSpPr>
        <p:spPr>
          <a:xfrm>
            <a:off x="0" y="-11300"/>
            <a:ext cx="4851400" cy="5143500"/>
          </a:xfrm>
          <a:prstGeom prst="rect">
            <a:avLst/>
          </a:prstGeom>
          <a:gradFill flip="none" rotWithShape="1">
            <a:gsLst>
              <a:gs pos="78000">
                <a:schemeClr val="accent6">
                  <a:lumMod val="75000"/>
                  <a:tint val="66000"/>
                  <a:satMod val="160000"/>
                </a:schemeClr>
              </a:gs>
              <a:gs pos="10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32" name="Google Shape;532;p35"/>
          <p:cNvSpPr txBox="1"/>
          <p:nvPr/>
        </p:nvSpPr>
        <p:spPr>
          <a:xfrm flipH="1">
            <a:off x="507149" y="575353"/>
            <a:ext cx="4056876" cy="395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>
                <a:sym typeface="Sora Light"/>
              </a:rPr>
              <a:t>1.</a:t>
            </a:r>
            <a:r>
              <a:rPr lang="az-Latn-AZ" sz="1600" b="1">
                <a:sym typeface="Sora Light"/>
              </a:rPr>
              <a:t>Sales efficiency by category</a:t>
            </a:r>
            <a:endParaRPr lang="en-US" sz="1600" b="1">
              <a:sym typeface="Sora Light"/>
            </a:endParaRPr>
          </a:p>
          <a:p>
            <a:pPr marL="457200" lvl="0" indent="-457200">
              <a:buFont typeface="Arial"/>
              <a:buAutoNum type="arabicPeriod"/>
            </a:pPr>
            <a:endParaRPr lang="en-US" sz="1600" b="1">
              <a:sym typeface="Sora Light"/>
            </a:endParaRPr>
          </a:p>
          <a:p>
            <a:pPr lvl="0"/>
            <a:r>
              <a:rPr lang="en-US" sz="1600" b="1">
                <a:sym typeface="Sora Light"/>
              </a:rPr>
              <a:t>2.Engagement per Category </a:t>
            </a:r>
          </a:p>
          <a:p>
            <a:pPr lvl="0"/>
            <a:endParaRPr lang="en-US" sz="1600" b="1">
              <a:sym typeface="Sora Light"/>
            </a:endParaRPr>
          </a:p>
          <a:p>
            <a:r>
              <a:rPr lang="en-US" sz="1600" b="1">
                <a:sym typeface="Sora Light"/>
              </a:rPr>
              <a:t>3.</a:t>
            </a:r>
            <a:r>
              <a:rPr lang="en-US" sz="1600" b="1"/>
              <a:t>Count of Campaign per Platform</a:t>
            </a:r>
          </a:p>
          <a:p>
            <a:endParaRPr lang="en-US" sz="1600" b="1"/>
          </a:p>
          <a:p>
            <a:r>
              <a:rPr lang="en-US" sz="1600" b="1"/>
              <a:t>4.Sales, Reach and Engagement by Platform (ROI)</a:t>
            </a:r>
          </a:p>
          <a:p>
            <a:endParaRPr lang="en-US" sz="1600" b="1"/>
          </a:p>
          <a:p>
            <a:r>
              <a:rPr lang="en-US" sz="1600" b="1"/>
              <a:t>5.Platform vs Campaign Sales</a:t>
            </a:r>
          </a:p>
          <a:p>
            <a:endParaRPr lang="en-US" sz="1600" b="1"/>
          </a:p>
          <a:p>
            <a:r>
              <a:rPr lang="en-US" sz="1600" b="1"/>
              <a:t>6.Engagement rate by campaign days</a:t>
            </a:r>
          </a:p>
          <a:p>
            <a:r>
              <a:rPr lang="en-US" sz="1600" b="1"/>
              <a:t> </a:t>
            </a:r>
          </a:p>
          <a:p>
            <a:r>
              <a:rPr lang="en-US" sz="1600" b="1"/>
              <a:t>7.Monthly performance</a:t>
            </a:r>
          </a:p>
          <a:p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000">
              <a:sym typeface="Sora Light"/>
            </a:endParaRPr>
          </a:p>
          <a:p>
            <a:pPr marL="0" lvl="0" indent="0">
              <a:buFont typeface="Arial"/>
              <a:buNone/>
            </a:pPr>
            <a:endParaRPr lang="en-US" sz="2000">
              <a:sym typeface="Sora Light"/>
            </a:endParaRPr>
          </a:p>
          <a:p>
            <a:pPr marL="0" lvl="0" indent="0">
              <a:buFont typeface="Arial"/>
              <a:buNone/>
            </a:pPr>
            <a:endParaRPr lang="en-US" sz="2000">
              <a:sym typeface="Sora Light"/>
            </a:endParaRPr>
          </a:p>
          <a:p>
            <a:pPr marL="0" lvl="0" indent="0">
              <a:buFont typeface="Arial"/>
              <a:buNone/>
            </a:pPr>
            <a:endParaRPr lang="az-Latn-AZ" sz="2000">
              <a:sym typeface="Sora Light"/>
            </a:endParaRPr>
          </a:p>
          <a:p>
            <a:pPr marL="0" lvl="0" indent="0">
              <a:buFont typeface="Arial"/>
              <a:buNone/>
            </a:pPr>
            <a:endParaRPr lang="az-Latn-AZ" sz="2000">
              <a:sym typeface="Sora Light"/>
            </a:endParaRPr>
          </a:p>
        </p:txBody>
      </p:sp>
      <p:sp>
        <p:nvSpPr>
          <p:cNvPr id="542" name="Google Shape;542;p35"/>
          <p:cNvSpPr/>
          <p:nvPr/>
        </p:nvSpPr>
        <p:spPr>
          <a:xfrm rot="10800000">
            <a:off x="4680300" y="-640050"/>
            <a:ext cx="1280100" cy="128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5"/>
          <p:cNvSpPr/>
          <p:nvPr/>
        </p:nvSpPr>
        <p:spPr>
          <a:xfrm rot="-5400000">
            <a:off x="8193700" y="4209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A80ECA-BC25-442B-3FBB-F2D9FDB7B41D}"/>
              </a:ext>
            </a:extLst>
          </p:cNvPr>
          <p:cNvSpPr/>
          <p:nvPr/>
        </p:nvSpPr>
        <p:spPr>
          <a:xfrm>
            <a:off x="5448449" y="1826256"/>
            <a:ext cx="3266858" cy="928643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F75E1-4DD0-9419-5BD1-FE527ADC4637}"/>
              </a:ext>
            </a:extLst>
          </p:cNvPr>
          <p:cNvSpPr txBox="1"/>
          <p:nvPr/>
        </p:nvSpPr>
        <p:spPr>
          <a:xfrm>
            <a:off x="5712328" y="2028968"/>
            <a:ext cx="273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800"/>
              <a:t>Data Analysis</a:t>
            </a:r>
            <a:endParaRPr lang="en-US" sz="28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F35A1A-3E85-7314-7977-31DF71494315}"/>
              </a:ext>
            </a:extLst>
          </p:cNvPr>
          <p:cNvSpPr/>
          <p:nvPr/>
        </p:nvSpPr>
        <p:spPr>
          <a:xfrm>
            <a:off x="7378700" y="0"/>
            <a:ext cx="1765300" cy="556045"/>
          </a:xfrm>
          <a:prstGeom prst="roundRect">
            <a:avLst/>
          </a:prstGeom>
          <a:solidFill>
            <a:srgbClr val="F29A6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3600">
                <a:solidFill>
                  <a:schemeClr val="tx1"/>
                </a:solidFill>
              </a:rPr>
              <a:t>Step 2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F2E5E-24ED-3BB9-7514-E45586B067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167" r="871" b="25484"/>
          <a:stretch>
            <a:fillRect/>
          </a:stretch>
        </p:blipFill>
        <p:spPr>
          <a:xfrm>
            <a:off x="-227105" y="4543354"/>
            <a:ext cx="1648307" cy="8079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DE1BC4-1F60-320F-6521-30F2B23CCE1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DA6D11-16A3-E17F-522B-646666C24BED}"/>
              </a:ext>
            </a:extLst>
          </p:cNvPr>
          <p:cNvSpPr/>
          <p:nvPr/>
        </p:nvSpPr>
        <p:spPr>
          <a:xfrm>
            <a:off x="7316680" y="4546601"/>
            <a:ext cx="1827320" cy="596898"/>
          </a:xfrm>
          <a:prstGeom prst="roundRect">
            <a:avLst/>
          </a:prstGeom>
          <a:solidFill>
            <a:srgbClr val="F29A6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3600">
                <a:solidFill>
                  <a:schemeClr val="tx1"/>
                </a:solidFill>
              </a:rPr>
              <a:t>Step 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945DD7-B972-7594-AD0E-5CD6D41DC077}"/>
              </a:ext>
            </a:extLst>
          </p:cNvPr>
          <p:cNvSpPr/>
          <p:nvPr/>
        </p:nvSpPr>
        <p:spPr>
          <a:xfrm>
            <a:off x="2297956" y="3919380"/>
            <a:ext cx="4548079" cy="77607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3600">
                <a:solidFill>
                  <a:schemeClr val="tx1"/>
                </a:solidFill>
              </a:rPr>
              <a:t>Dashboarding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8A3AEF-1C94-0BEF-109F-4F9067E2C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167" r="871" b="25484"/>
          <a:stretch>
            <a:fillRect/>
          </a:stretch>
        </p:blipFill>
        <p:spPr>
          <a:xfrm>
            <a:off x="-186035" y="4468558"/>
            <a:ext cx="1648307" cy="807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ED746-6BB6-B808-0E8F-CA7526B181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3" y="0"/>
            <a:ext cx="9143999" cy="36951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8A99B5-4C9E-FEAF-8A4F-2962F8BEB6F7}"/>
              </a:ext>
            </a:extLst>
          </p:cNvPr>
          <p:cNvSpPr/>
          <p:nvPr/>
        </p:nvSpPr>
        <p:spPr>
          <a:xfrm>
            <a:off x="-2097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274B05-7BF9-BF41-6433-28995A799BE9}"/>
              </a:ext>
            </a:extLst>
          </p:cNvPr>
          <p:cNvSpPr/>
          <p:nvPr/>
        </p:nvSpPr>
        <p:spPr>
          <a:xfrm>
            <a:off x="4673600" y="0"/>
            <a:ext cx="4470400" cy="5143500"/>
          </a:xfrm>
          <a:prstGeom prst="rect">
            <a:avLst/>
          </a:prstGeom>
          <a:gradFill flip="none" rotWithShape="1">
            <a:gsLst>
              <a:gs pos="78000">
                <a:schemeClr val="accent6">
                  <a:lumMod val="75000"/>
                  <a:tint val="66000"/>
                  <a:satMod val="160000"/>
                </a:schemeClr>
              </a:gs>
              <a:gs pos="10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F6DED-DB41-DB5F-FD23-08BA4300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312" y="3252167"/>
            <a:ext cx="718576" cy="718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444DE-6297-4D6F-F238-FD78DCDCC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439" y="2416171"/>
            <a:ext cx="652322" cy="652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328D4B-5817-B9CF-9D7C-5FD631FE6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439" y="1522685"/>
            <a:ext cx="652322" cy="652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88017-2707-BF60-C56E-425706C66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185" y="546325"/>
            <a:ext cx="795430" cy="79543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CD1C7D-E105-8EC3-CE8C-632506549DB2}"/>
              </a:ext>
            </a:extLst>
          </p:cNvPr>
          <p:cNvSpPr/>
          <p:nvPr/>
        </p:nvSpPr>
        <p:spPr>
          <a:xfrm>
            <a:off x="7316680" y="0"/>
            <a:ext cx="1827320" cy="596898"/>
          </a:xfrm>
          <a:prstGeom prst="roundRect">
            <a:avLst/>
          </a:prstGeom>
          <a:solidFill>
            <a:srgbClr val="F29A6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3600">
                <a:solidFill>
                  <a:schemeClr val="tx1"/>
                </a:solidFill>
              </a:rPr>
              <a:t>Step </a:t>
            </a:r>
            <a:r>
              <a:rPr lang="en-US" sz="3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01ADDB-B664-2384-F491-B37C1CD7F6C1}"/>
              </a:ext>
            </a:extLst>
          </p:cNvPr>
          <p:cNvSpPr/>
          <p:nvPr/>
        </p:nvSpPr>
        <p:spPr>
          <a:xfrm>
            <a:off x="5425314" y="1848846"/>
            <a:ext cx="3352132" cy="97761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Conclusion and Recommendations</a:t>
            </a:r>
          </a:p>
        </p:txBody>
      </p:sp>
      <p:sp>
        <p:nvSpPr>
          <p:cNvPr id="14" name="Google Shape;532;p35">
            <a:extLst>
              <a:ext uri="{FF2B5EF4-FFF2-40B4-BE49-F238E27FC236}">
                <a16:creationId xmlns:a16="http://schemas.microsoft.com/office/drawing/2014/main" id="{B96E0B69-327F-186A-EE2E-7D6C2431029B}"/>
              </a:ext>
            </a:extLst>
          </p:cNvPr>
          <p:cNvSpPr txBox="1"/>
          <p:nvPr/>
        </p:nvSpPr>
        <p:spPr>
          <a:xfrm flipH="1">
            <a:off x="234770" y="303177"/>
            <a:ext cx="4129529" cy="422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Latn-AZ"/>
              <a:t>1.</a:t>
            </a:r>
            <a:r>
              <a:rPr lang="en-US"/>
              <a:t>For the fitness target audience – Reaching a wider audience.</a:t>
            </a:r>
          </a:p>
          <a:p>
            <a:pPr lvl="0"/>
            <a:endParaRPr lang="en-US"/>
          </a:p>
          <a:p>
            <a:pPr lvl="0"/>
            <a:r>
              <a:rPr lang="az-Latn-AZ"/>
              <a:t>2.</a:t>
            </a:r>
            <a:r>
              <a:rPr lang="en-US"/>
              <a:t>For Food &amp; Beauty – Short Q&amp;A sessions, polls, showcasing product usage in live streams. Posts with discount codes.</a:t>
            </a:r>
          </a:p>
          <a:p>
            <a:pPr lvl="0"/>
            <a:endParaRPr lang="en-US"/>
          </a:p>
          <a:p>
            <a:pPr lvl="0"/>
            <a:r>
              <a:rPr lang="az-Latn-AZ"/>
              <a:t>3.</a:t>
            </a:r>
            <a:r>
              <a:rPr lang="en-US"/>
              <a:t>A balanced testing strategy should be developed across platforms.</a:t>
            </a:r>
          </a:p>
          <a:p>
            <a:pPr lvl="0"/>
            <a:endParaRPr lang="en-US"/>
          </a:p>
          <a:p>
            <a:pPr lvl="0"/>
            <a:r>
              <a:rPr lang="az-Latn-AZ"/>
              <a:t>4.</a:t>
            </a:r>
            <a:r>
              <a:rPr lang="en-US"/>
              <a:t>In other weaker campaigns:</a:t>
            </a:r>
          </a:p>
          <a:p>
            <a:pPr lvl="0"/>
            <a:r>
              <a:rPr lang="az-Latn-AZ"/>
              <a:t>    -</a:t>
            </a:r>
            <a:r>
              <a:rPr lang="en-US"/>
              <a:t>CTA (Call-to-Action)</a:t>
            </a:r>
          </a:p>
          <a:p>
            <a:pPr lvl="0"/>
            <a:r>
              <a:rPr lang="az-Latn-AZ"/>
              <a:t>    -</a:t>
            </a:r>
            <a:r>
              <a:rPr lang="en-US"/>
              <a:t>Visual interactivity</a:t>
            </a:r>
          </a:p>
          <a:p>
            <a:pPr lvl="0"/>
            <a:endParaRPr lang="en-US"/>
          </a:p>
          <a:p>
            <a:pPr lvl="0"/>
            <a:r>
              <a:rPr lang="az-Latn-AZ"/>
              <a:t>5.</a:t>
            </a:r>
            <a:r>
              <a:rPr lang="en-US"/>
              <a:t>To increase follower engagement during the summer season, motivational campaigns should be carried out.</a:t>
            </a:r>
          </a:p>
          <a:p>
            <a:pPr lvl="0"/>
            <a:endParaRPr lang="en-US"/>
          </a:p>
          <a:p>
            <a:pPr lvl="0"/>
            <a:r>
              <a:rPr lang="az-Latn-AZ"/>
              <a:t>6.</a:t>
            </a:r>
            <a:r>
              <a:rPr lang="en-US"/>
              <a:t>Longer advertising duration = more sales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3732A0-6E2D-A4ED-5591-BCA21AE030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167" r="871" b="25484"/>
          <a:stretch>
            <a:fillRect/>
          </a:stretch>
        </p:blipFill>
        <p:spPr>
          <a:xfrm>
            <a:off x="7618263" y="4532857"/>
            <a:ext cx="1648307" cy="8079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038FC2-B86C-2565-CE81-64B407185080}"/>
              </a:ext>
            </a:extLst>
          </p:cNvPr>
          <p:cNvSpPr/>
          <p:nvPr/>
        </p:nvSpPr>
        <p:spPr>
          <a:xfrm>
            <a:off x="-50" y="-12183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Google Shape;1515;p60"/>
          <p:cNvSpPr txBox="1"/>
          <p:nvPr/>
        </p:nvSpPr>
        <p:spPr>
          <a:xfrm>
            <a:off x="2423050" y="4220700"/>
            <a:ext cx="4297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Please keep this slide for attribution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3" name="Google Shape;1553;p60"/>
          <p:cNvSpPr/>
          <p:nvPr/>
        </p:nvSpPr>
        <p:spPr>
          <a:xfrm rot="10800000">
            <a:off x="211075" y="3353943"/>
            <a:ext cx="1012800" cy="1012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77C43-C10D-8C23-919B-95E824F03FCC}"/>
              </a:ext>
            </a:extLst>
          </p:cNvPr>
          <p:cNvSpPr/>
          <p:nvPr/>
        </p:nvSpPr>
        <p:spPr>
          <a:xfrm>
            <a:off x="-50" y="3150117"/>
            <a:ext cx="9144000" cy="1981200"/>
          </a:xfrm>
          <a:prstGeom prst="rect">
            <a:avLst/>
          </a:prstGeom>
          <a:gradFill flip="none" rotWithShape="1">
            <a:gsLst>
              <a:gs pos="78000">
                <a:schemeClr val="accent6">
                  <a:lumMod val="75000"/>
                  <a:tint val="66000"/>
                  <a:satMod val="160000"/>
                </a:schemeClr>
              </a:gs>
              <a:gs pos="10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50C4A9-7425-F228-9E66-9BD44DDB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54" y="2713185"/>
            <a:ext cx="795430" cy="795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24F103-C3C3-058F-EDB3-5356F4953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23" y="2735714"/>
            <a:ext cx="795430" cy="795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9A49C-D88C-DF33-7FD1-665358C04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862" y="2735714"/>
            <a:ext cx="798546" cy="798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8299A-04F2-4367-9BF8-18F1E402C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545" y="2692064"/>
            <a:ext cx="954302" cy="954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F14FA8-47A2-F23C-280D-F759BE1CE4C1}"/>
              </a:ext>
            </a:extLst>
          </p:cNvPr>
          <p:cNvSpPr txBox="1"/>
          <p:nvPr/>
        </p:nvSpPr>
        <p:spPr>
          <a:xfrm>
            <a:off x="739490" y="766362"/>
            <a:ext cx="7188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Thank you for your attention!</a:t>
            </a:r>
            <a:endParaRPr lang="en-US" sz="4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CEF06-F515-F34F-349F-C901E02A50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167" r="871" b="25484"/>
          <a:stretch>
            <a:fillRect/>
          </a:stretch>
        </p:blipFill>
        <p:spPr>
          <a:xfrm>
            <a:off x="7660793" y="4473037"/>
            <a:ext cx="1648307" cy="8079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ategy for Social Media MK Plan by Slidesgo">
  <a:themeElements>
    <a:clrScheme name="Simple Light">
      <a:dk1>
        <a:srgbClr val="281F12"/>
      </a:dk1>
      <a:lt1>
        <a:srgbClr val="EEF0E9"/>
      </a:lt1>
      <a:dk2>
        <a:srgbClr val="48392E"/>
      </a:dk2>
      <a:lt2>
        <a:srgbClr val="B1B4A6"/>
      </a:lt2>
      <a:accent1>
        <a:srgbClr val="935C3B"/>
      </a:accent1>
      <a:accent2>
        <a:srgbClr val="B59089"/>
      </a:accent2>
      <a:accent3>
        <a:srgbClr val="899AA3"/>
      </a:accent3>
      <a:accent4>
        <a:srgbClr val="C38A67"/>
      </a:accent4>
      <a:accent5>
        <a:srgbClr val="E4CFCB"/>
      </a:accent5>
      <a:accent6>
        <a:srgbClr val="C0D0D8"/>
      </a:accent6>
      <a:hlink>
        <a:srgbClr val="483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258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Sora ExtraBold</vt:lpstr>
      <vt:lpstr>Sora ExtraLight</vt:lpstr>
      <vt:lpstr>Sora Light</vt:lpstr>
      <vt:lpstr>Sora SemiBold</vt:lpstr>
      <vt:lpstr>Sora</vt:lpstr>
      <vt:lpstr>Strategy for Social Media MK Plan by Slidesgo</vt:lpstr>
      <vt:lpstr>Influencer Marketing ROI</vt:lpstr>
      <vt:lpstr>Group :  DATA HUNTERS</vt:lpstr>
      <vt:lpstr>What is ROI?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Sevinc Qiyasova</dc:creator>
  <cp:lastModifiedBy>Sevinc Qiyasova</cp:lastModifiedBy>
  <cp:revision>8</cp:revision>
  <dcterms:modified xsi:type="dcterms:W3CDTF">2025-10-01T19:52:46Z</dcterms:modified>
</cp:coreProperties>
</file>