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55" autoAdjust="0"/>
    <p:restoredTop sz="90068" autoAdjust="0"/>
  </p:normalViewPr>
  <p:slideViewPr>
    <p:cSldViewPr snapToGrid="0" snapToObjects="1">
      <p:cViewPr varScale="1">
        <p:scale>
          <a:sx n="115" d="100"/>
          <a:sy n="115" d="100"/>
        </p:scale>
        <p:origin x="1528" y="192"/>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24/07/2021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7/24/21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89600"/>
            <a:ext cx="12193200" cy="630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Governance</a:t>
            </a:r>
          </a:p>
        </p:txBody>
      </p:sp>
      <p:sp>
        <p:nvSpPr>
          <p:cNvPr id="3" name="Rectangle 2"/>
          <p:cNvSpPr/>
          <p:nvPr/>
        </p:nvSpPr>
        <p:spPr>
          <a:xfrm>
            <a:off x="0" y="2019600"/>
            <a:ext cx="12193200" cy="4320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Sprints and User Engagement</a:t>
            </a:r>
          </a:p>
        </p:txBody>
      </p:sp>
      <p:sp>
        <p:nvSpPr>
          <p:cNvPr id="4" name="Rectangle 3"/>
          <p:cNvSpPr/>
          <p:nvPr/>
        </p:nvSpPr>
        <p:spPr>
          <a:xfrm>
            <a:off x="0" y="2451600"/>
            <a:ext cx="12193200" cy="648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Dependencies</a:t>
            </a:r>
          </a:p>
        </p:txBody>
      </p:sp>
      <p:sp>
        <p:nvSpPr>
          <p:cNvPr id="5" name="Rectangle 4"/>
          <p:cNvSpPr/>
          <p:nvPr/>
        </p:nvSpPr>
        <p:spPr>
          <a:xfrm>
            <a:off x="0" y="3099600"/>
            <a:ext cx="12193200" cy="19440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MVP Build</a:t>
            </a:r>
          </a:p>
        </p:txBody>
      </p:sp>
      <p:sp>
        <p:nvSpPr>
          <p:cNvPr id="6" name="Rectangle 5"/>
          <p:cNvSpPr/>
          <p:nvPr/>
        </p:nvSpPr>
        <p:spPr>
          <a:xfrm>
            <a:off x="0" y="5043600"/>
            <a:ext cx="12193200" cy="648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UAT</a:t>
            </a:r>
          </a:p>
        </p:txBody>
      </p:sp>
      <p:sp>
        <p:nvSpPr>
          <p:cNvPr id="7" name="Rectangle 6"/>
          <p:cNvSpPr/>
          <p:nvPr/>
        </p:nvSpPr>
        <p:spPr>
          <a:xfrm>
            <a:off x="0" y="1209600"/>
            <a:ext cx="88729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8" name="Rectangle 7"/>
          <p:cNvSpPr/>
          <p:nvPr/>
        </p:nvSpPr>
        <p:spPr>
          <a:xfrm>
            <a:off x="0" y="1209600"/>
            <a:ext cx="88729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9" name="Rectangle 8"/>
          <p:cNvSpPr/>
          <p:nvPr/>
        </p:nvSpPr>
        <p:spPr>
          <a:xfrm>
            <a:off x="887299" y="1209600"/>
            <a:ext cx="858676"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Sep</a:t>
            </a:r>
          </a:p>
        </p:txBody>
      </p:sp>
      <p:sp>
        <p:nvSpPr>
          <p:cNvPr id="10" name="Rectangle 9"/>
          <p:cNvSpPr/>
          <p:nvPr/>
        </p:nvSpPr>
        <p:spPr>
          <a:xfrm>
            <a:off x="1745975" y="1209600"/>
            <a:ext cx="887298"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Oct</a:t>
            </a:r>
          </a:p>
        </p:txBody>
      </p:sp>
      <p:sp>
        <p:nvSpPr>
          <p:cNvPr id="11" name="Rectangle 10"/>
          <p:cNvSpPr/>
          <p:nvPr/>
        </p:nvSpPr>
        <p:spPr>
          <a:xfrm>
            <a:off x="2633273" y="1209600"/>
            <a:ext cx="858676"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Nov</a:t>
            </a:r>
          </a:p>
        </p:txBody>
      </p:sp>
      <p:sp>
        <p:nvSpPr>
          <p:cNvPr id="12" name="Rectangle 11"/>
          <p:cNvSpPr/>
          <p:nvPr/>
        </p:nvSpPr>
        <p:spPr>
          <a:xfrm>
            <a:off x="3491949" y="1209600"/>
            <a:ext cx="88729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Dec</a:t>
            </a:r>
          </a:p>
        </p:txBody>
      </p:sp>
      <p:sp>
        <p:nvSpPr>
          <p:cNvPr id="13" name="Rectangle 12"/>
          <p:cNvSpPr/>
          <p:nvPr/>
        </p:nvSpPr>
        <p:spPr>
          <a:xfrm>
            <a:off x="4379248" y="1209600"/>
            <a:ext cx="887298"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Jan</a:t>
            </a:r>
          </a:p>
        </p:txBody>
      </p:sp>
      <p:sp>
        <p:nvSpPr>
          <p:cNvPr id="14" name="Rectangle 13"/>
          <p:cNvSpPr/>
          <p:nvPr/>
        </p:nvSpPr>
        <p:spPr>
          <a:xfrm>
            <a:off x="5266546" y="1209600"/>
            <a:ext cx="801431"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Feb</a:t>
            </a:r>
          </a:p>
        </p:txBody>
      </p:sp>
      <p:sp>
        <p:nvSpPr>
          <p:cNvPr id="15" name="Rectangle 14"/>
          <p:cNvSpPr/>
          <p:nvPr/>
        </p:nvSpPr>
        <p:spPr>
          <a:xfrm>
            <a:off x="6067977" y="1209600"/>
            <a:ext cx="88729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Mar</a:t>
            </a:r>
          </a:p>
        </p:txBody>
      </p:sp>
      <p:sp>
        <p:nvSpPr>
          <p:cNvPr id="16" name="Rectangle 15"/>
          <p:cNvSpPr/>
          <p:nvPr/>
        </p:nvSpPr>
        <p:spPr>
          <a:xfrm>
            <a:off x="6955276" y="1209600"/>
            <a:ext cx="858676"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Apr</a:t>
            </a:r>
          </a:p>
        </p:txBody>
      </p:sp>
      <p:sp>
        <p:nvSpPr>
          <p:cNvPr id="17" name="Rectangle 16"/>
          <p:cNvSpPr/>
          <p:nvPr/>
        </p:nvSpPr>
        <p:spPr>
          <a:xfrm>
            <a:off x="7813952" y="1209600"/>
            <a:ext cx="88729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May</a:t>
            </a:r>
          </a:p>
        </p:txBody>
      </p:sp>
      <p:sp>
        <p:nvSpPr>
          <p:cNvPr id="18" name="Rectangle 17"/>
          <p:cNvSpPr/>
          <p:nvPr/>
        </p:nvSpPr>
        <p:spPr>
          <a:xfrm>
            <a:off x="8701251" y="1209600"/>
            <a:ext cx="858676"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Jun</a:t>
            </a:r>
          </a:p>
        </p:txBody>
      </p:sp>
      <p:sp>
        <p:nvSpPr>
          <p:cNvPr id="19" name="Rectangle 18"/>
          <p:cNvSpPr/>
          <p:nvPr/>
        </p:nvSpPr>
        <p:spPr>
          <a:xfrm>
            <a:off x="9559927" y="1209600"/>
            <a:ext cx="887298"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Jul</a:t>
            </a:r>
          </a:p>
        </p:txBody>
      </p:sp>
      <p:sp>
        <p:nvSpPr>
          <p:cNvPr id="20" name="Rectangle 19"/>
          <p:cNvSpPr/>
          <p:nvPr/>
        </p:nvSpPr>
        <p:spPr>
          <a:xfrm>
            <a:off x="10447225" y="1209600"/>
            <a:ext cx="88729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21" name="Rectangle 20"/>
          <p:cNvSpPr/>
          <p:nvPr/>
        </p:nvSpPr>
        <p:spPr>
          <a:xfrm>
            <a:off x="11334524" y="1209600"/>
            <a:ext cx="858676"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Sep</a:t>
            </a:r>
          </a:p>
        </p:txBody>
      </p:sp>
      <p:sp>
        <p:nvSpPr>
          <p:cNvPr id="22" name="Rectangle 21"/>
          <p:cNvSpPr/>
          <p:nvPr/>
        </p:nvSpPr>
        <p:spPr>
          <a:xfrm>
            <a:off x="286225"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Rectangle 22"/>
          <p:cNvSpPr/>
          <p:nvPr/>
        </p:nvSpPr>
        <p:spPr>
          <a:xfrm>
            <a:off x="286225"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S14</a:t>
            </a:r>
          </a:p>
        </p:txBody>
      </p:sp>
      <p:sp>
        <p:nvSpPr>
          <p:cNvPr id="24" name="Rectangle 23"/>
          <p:cNvSpPr/>
          <p:nvPr/>
        </p:nvSpPr>
        <p:spPr>
          <a:xfrm>
            <a:off x="686941"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86941"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S15</a:t>
            </a:r>
          </a:p>
        </p:txBody>
      </p:sp>
      <p:sp>
        <p:nvSpPr>
          <p:cNvPr id="26" name="Rectangle 25"/>
          <p:cNvSpPr/>
          <p:nvPr/>
        </p:nvSpPr>
        <p:spPr>
          <a:xfrm>
            <a:off x="1087656"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ectangle 26"/>
          <p:cNvSpPr/>
          <p:nvPr/>
        </p:nvSpPr>
        <p:spPr>
          <a:xfrm>
            <a:off x="1087656"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S16</a:t>
            </a:r>
          </a:p>
        </p:txBody>
      </p:sp>
      <p:sp>
        <p:nvSpPr>
          <p:cNvPr id="28" name="Rectangle 27"/>
          <p:cNvSpPr/>
          <p:nvPr/>
        </p:nvSpPr>
        <p:spPr>
          <a:xfrm>
            <a:off x="1488372"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Rectangle 28"/>
          <p:cNvSpPr/>
          <p:nvPr/>
        </p:nvSpPr>
        <p:spPr>
          <a:xfrm>
            <a:off x="1488372"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S17</a:t>
            </a:r>
          </a:p>
        </p:txBody>
      </p:sp>
      <p:sp>
        <p:nvSpPr>
          <p:cNvPr id="30" name="Rectangle 29"/>
          <p:cNvSpPr/>
          <p:nvPr/>
        </p:nvSpPr>
        <p:spPr>
          <a:xfrm>
            <a:off x="1889087"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Rectangle 30"/>
          <p:cNvSpPr/>
          <p:nvPr/>
        </p:nvSpPr>
        <p:spPr>
          <a:xfrm>
            <a:off x="1889087"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S18</a:t>
            </a:r>
          </a:p>
        </p:txBody>
      </p:sp>
      <p:sp>
        <p:nvSpPr>
          <p:cNvPr id="32" name="Rectangle 31"/>
          <p:cNvSpPr/>
          <p:nvPr/>
        </p:nvSpPr>
        <p:spPr>
          <a:xfrm>
            <a:off x="2289803"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Rectangle 32"/>
          <p:cNvSpPr/>
          <p:nvPr/>
        </p:nvSpPr>
        <p:spPr>
          <a:xfrm>
            <a:off x="2289803"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S19</a:t>
            </a:r>
          </a:p>
        </p:txBody>
      </p:sp>
      <p:sp>
        <p:nvSpPr>
          <p:cNvPr id="34" name="Rectangle 33"/>
          <p:cNvSpPr/>
          <p:nvPr/>
        </p:nvSpPr>
        <p:spPr>
          <a:xfrm>
            <a:off x="2690518"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Rectangle 34"/>
          <p:cNvSpPr/>
          <p:nvPr/>
        </p:nvSpPr>
        <p:spPr>
          <a:xfrm>
            <a:off x="2690518"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S20</a:t>
            </a:r>
          </a:p>
        </p:txBody>
      </p:sp>
      <p:sp>
        <p:nvSpPr>
          <p:cNvPr id="36" name="Rectangle 35"/>
          <p:cNvSpPr/>
          <p:nvPr/>
        </p:nvSpPr>
        <p:spPr>
          <a:xfrm>
            <a:off x="3091234"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Rectangle 36"/>
          <p:cNvSpPr/>
          <p:nvPr/>
        </p:nvSpPr>
        <p:spPr>
          <a:xfrm>
            <a:off x="3091234"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S21</a:t>
            </a:r>
          </a:p>
        </p:txBody>
      </p:sp>
      <p:sp>
        <p:nvSpPr>
          <p:cNvPr id="38" name="Rectangle 37"/>
          <p:cNvSpPr/>
          <p:nvPr/>
        </p:nvSpPr>
        <p:spPr>
          <a:xfrm>
            <a:off x="3491949"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Rectangle 38"/>
          <p:cNvSpPr/>
          <p:nvPr/>
        </p:nvSpPr>
        <p:spPr>
          <a:xfrm>
            <a:off x="3491949"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S22</a:t>
            </a:r>
          </a:p>
        </p:txBody>
      </p:sp>
      <p:sp>
        <p:nvSpPr>
          <p:cNvPr id="40" name="Rectangle 39"/>
          <p:cNvSpPr/>
          <p:nvPr/>
        </p:nvSpPr>
        <p:spPr>
          <a:xfrm>
            <a:off x="3892665" y="2037600"/>
            <a:ext cx="400715"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ectangle 40"/>
          <p:cNvSpPr/>
          <p:nvPr/>
        </p:nvSpPr>
        <p:spPr>
          <a:xfrm>
            <a:off x="3892665"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FFFFFF"/>
                </a:solidFill>
                <a:latin typeface="Calibri"/>
              </a:rPr>
              <a:t>S23</a:t>
            </a:r>
          </a:p>
        </p:txBody>
      </p:sp>
      <p:sp>
        <p:nvSpPr>
          <p:cNvPr id="42" name="Rectangle 41"/>
          <p:cNvSpPr/>
          <p:nvPr/>
        </p:nvSpPr>
        <p:spPr>
          <a:xfrm>
            <a:off x="4293380" y="2037600"/>
            <a:ext cx="400716"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ectangle 42"/>
          <p:cNvSpPr/>
          <p:nvPr/>
        </p:nvSpPr>
        <p:spPr>
          <a:xfrm>
            <a:off x="4293380"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FFFFFF"/>
                </a:solidFill>
                <a:latin typeface="Calibri"/>
              </a:rPr>
              <a:t>S24</a:t>
            </a:r>
          </a:p>
        </p:txBody>
      </p:sp>
      <p:sp>
        <p:nvSpPr>
          <p:cNvPr id="44" name="Rectangle 43"/>
          <p:cNvSpPr/>
          <p:nvPr/>
        </p:nvSpPr>
        <p:spPr>
          <a:xfrm>
            <a:off x="4694096"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Rectangle 44"/>
          <p:cNvSpPr/>
          <p:nvPr/>
        </p:nvSpPr>
        <p:spPr>
          <a:xfrm>
            <a:off x="4694096"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S25</a:t>
            </a:r>
          </a:p>
        </p:txBody>
      </p:sp>
      <p:sp>
        <p:nvSpPr>
          <p:cNvPr id="46" name="Rectangle 45"/>
          <p:cNvSpPr/>
          <p:nvPr/>
        </p:nvSpPr>
        <p:spPr>
          <a:xfrm>
            <a:off x="5094811"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Rectangle 46"/>
          <p:cNvSpPr/>
          <p:nvPr/>
        </p:nvSpPr>
        <p:spPr>
          <a:xfrm>
            <a:off x="5094811"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S26</a:t>
            </a:r>
          </a:p>
        </p:txBody>
      </p:sp>
      <p:sp>
        <p:nvSpPr>
          <p:cNvPr id="48" name="Rectangle 47"/>
          <p:cNvSpPr/>
          <p:nvPr/>
        </p:nvSpPr>
        <p:spPr>
          <a:xfrm>
            <a:off x="5495527"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Rectangle 48"/>
          <p:cNvSpPr/>
          <p:nvPr/>
        </p:nvSpPr>
        <p:spPr>
          <a:xfrm>
            <a:off x="5495527"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S27</a:t>
            </a:r>
          </a:p>
        </p:txBody>
      </p:sp>
      <p:sp>
        <p:nvSpPr>
          <p:cNvPr id="50" name="Rectangle 49"/>
          <p:cNvSpPr/>
          <p:nvPr/>
        </p:nvSpPr>
        <p:spPr>
          <a:xfrm>
            <a:off x="5896242"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Rectangle 50"/>
          <p:cNvSpPr/>
          <p:nvPr/>
        </p:nvSpPr>
        <p:spPr>
          <a:xfrm>
            <a:off x="5896242"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S28</a:t>
            </a:r>
          </a:p>
        </p:txBody>
      </p:sp>
      <p:sp>
        <p:nvSpPr>
          <p:cNvPr id="52" name="Rectangle 51"/>
          <p:cNvSpPr/>
          <p:nvPr/>
        </p:nvSpPr>
        <p:spPr>
          <a:xfrm>
            <a:off x="6296958"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Rectangle 52"/>
          <p:cNvSpPr/>
          <p:nvPr/>
        </p:nvSpPr>
        <p:spPr>
          <a:xfrm>
            <a:off x="6296958"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S29</a:t>
            </a:r>
          </a:p>
        </p:txBody>
      </p:sp>
      <p:sp>
        <p:nvSpPr>
          <p:cNvPr id="54" name="Rectangle 53"/>
          <p:cNvSpPr/>
          <p:nvPr/>
        </p:nvSpPr>
        <p:spPr>
          <a:xfrm>
            <a:off x="6697673"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Rectangle 54"/>
          <p:cNvSpPr/>
          <p:nvPr/>
        </p:nvSpPr>
        <p:spPr>
          <a:xfrm>
            <a:off x="6697673"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S30</a:t>
            </a:r>
          </a:p>
        </p:txBody>
      </p:sp>
      <p:sp>
        <p:nvSpPr>
          <p:cNvPr id="56" name="Rectangle 55"/>
          <p:cNvSpPr/>
          <p:nvPr/>
        </p:nvSpPr>
        <p:spPr>
          <a:xfrm>
            <a:off x="7098389"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7" name="Rectangle 56"/>
          <p:cNvSpPr/>
          <p:nvPr/>
        </p:nvSpPr>
        <p:spPr>
          <a:xfrm>
            <a:off x="7098389"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S31</a:t>
            </a:r>
          </a:p>
        </p:txBody>
      </p:sp>
      <p:sp>
        <p:nvSpPr>
          <p:cNvPr id="58" name="Rectangle 57"/>
          <p:cNvSpPr/>
          <p:nvPr/>
        </p:nvSpPr>
        <p:spPr>
          <a:xfrm>
            <a:off x="7499104"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Rectangle 58"/>
          <p:cNvSpPr/>
          <p:nvPr/>
        </p:nvSpPr>
        <p:spPr>
          <a:xfrm>
            <a:off x="7499104"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S32</a:t>
            </a:r>
          </a:p>
        </p:txBody>
      </p:sp>
      <p:sp>
        <p:nvSpPr>
          <p:cNvPr id="60" name="Rectangle 59"/>
          <p:cNvSpPr/>
          <p:nvPr/>
        </p:nvSpPr>
        <p:spPr>
          <a:xfrm>
            <a:off x="7899820"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Rectangle 60"/>
          <p:cNvSpPr/>
          <p:nvPr/>
        </p:nvSpPr>
        <p:spPr>
          <a:xfrm>
            <a:off x="7899820"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S33</a:t>
            </a:r>
          </a:p>
        </p:txBody>
      </p:sp>
      <p:sp>
        <p:nvSpPr>
          <p:cNvPr id="62" name="Rectangle 61"/>
          <p:cNvSpPr/>
          <p:nvPr/>
        </p:nvSpPr>
        <p:spPr>
          <a:xfrm>
            <a:off x="8300535"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Rectangle 62"/>
          <p:cNvSpPr/>
          <p:nvPr/>
        </p:nvSpPr>
        <p:spPr>
          <a:xfrm>
            <a:off x="8300535"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S34</a:t>
            </a:r>
          </a:p>
        </p:txBody>
      </p:sp>
      <p:sp>
        <p:nvSpPr>
          <p:cNvPr id="64" name="Rectangle 63"/>
          <p:cNvSpPr/>
          <p:nvPr/>
        </p:nvSpPr>
        <p:spPr>
          <a:xfrm>
            <a:off x="8701251"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Rectangle 64"/>
          <p:cNvSpPr/>
          <p:nvPr/>
        </p:nvSpPr>
        <p:spPr>
          <a:xfrm>
            <a:off x="8701251"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S35</a:t>
            </a:r>
          </a:p>
        </p:txBody>
      </p:sp>
      <p:sp>
        <p:nvSpPr>
          <p:cNvPr id="66" name="Rectangle 65"/>
          <p:cNvSpPr/>
          <p:nvPr/>
        </p:nvSpPr>
        <p:spPr>
          <a:xfrm>
            <a:off x="9101966"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Rectangle 66"/>
          <p:cNvSpPr/>
          <p:nvPr/>
        </p:nvSpPr>
        <p:spPr>
          <a:xfrm>
            <a:off x="9101966"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S36</a:t>
            </a:r>
          </a:p>
        </p:txBody>
      </p:sp>
      <p:sp>
        <p:nvSpPr>
          <p:cNvPr id="68" name="Rectangle 67"/>
          <p:cNvSpPr/>
          <p:nvPr/>
        </p:nvSpPr>
        <p:spPr>
          <a:xfrm>
            <a:off x="9502682" y="2037600"/>
            <a:ext cx="40071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Rectangle 68"/>
          <p:cNvSpPr/>
          <p:nvPr/>
        </p:nvSpPr>
        <p:spPr>
          <a:xfrm>
            <a:off x="9502682" y="2037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S37</a:t>
            </a:r>
          </a:p>
        </p:txBody>
      </p:sp>
      <p:sp>
        <p:nvSpPr>
          <p:cNvPr id="70" name="Rectangle 69"/>
          <p:cNvSpPr/>
          <p:nvPr/>
        </p:nvSpPr>
        <p:spPr>
          <a:xfrm>
            <a:off x="9903397" y="2037600"/>
            <a:ext cx="40071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Rectangle 70"/>
          <p:cNvSpPr/>
          <p:nvPr/>
        </p:nvSpPr>
        <p:spPr>
          <a:xfrm>
            <a:off x="9903397" y="2037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S38</a:t>
            </a:r>
          </a:p>
        </p:txBody>
      </p:sp>
      <p:sp>
        <p:nvSpPr>
          <p:cNvPr id="72" name="Diamond 71"/>
          <p:cNvSpPr/>
          <p:nvPr/>
        </p:nvSpPr>
        <p:spPr>
          <a:xfrm>
            <a:off x="1430683" y="2469600"/>
            <a:ext cx="144000" cy="180000"/>
          </a:xfrm>
          <a:prstGeom prst="diamond">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3" name="Rectangle 72"/>
          <p:cNvSpPr/>
          <p:nvPr/>
        </p:nvSpPr>
        <p:spPr>
          <a:xfrm>
            <a:off x="1488372"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108000" rIns="36000"/>
          <a:lstStyle/>
          <a:p>
            <a:pPr algn="l">
              <a:lnSpc>
                <a:spcPct val="80000"/>
              </a:lnSpc>
            </a:pPr>
            <a:r>
              <a:rPr sz="700" b="0" i="0">
                <a:solidFill>
                  <a:srgbClr val="FFFFFF"/>
                </a:solidFill>
                <a:latin typeface="Calibri"/>
              </a:rPr>
              <a:t>Service Management proposal submitted.</a:t>
            </a:r>
          </a:p>
        </p:txBody>
      </p:sp>
      <p:sp>
        <p:nvSpPr>
          <p:cNvPr id="74" name="Diamond 73"/>
          <p:cNvSpPr/>
          <p:nvPr/>
        </p:nvSpPr>
        <p:spPr>
          <a:xfrm>
            <a:off x="2232114" y="2685600"/>
            <a:ext cx="144000" cy="180000"/>
          </a:xfrm>
          <a:prstGeom prst="diamond">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Rectangle 74"/>
          <p:cNvSpPr/>
          <p:nvPr/>
        </p:nvSpPr>
        <p:spPr>
          <a:xfrm>
            <a:off x="-201575"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700" b="0" i="0">
                <a:solidFill>
                  <a:srgbClr val="FFFFFF"/>
                </a:solidFill>
                <a:latin typeface="Calibri"/>
              </a:rPr>
              <a:t>Sign-off from funders</a:t>
            </a:r>
          </a:p>
        </p:txBody>
      </p:sp>
      <p:sp>
        <p:nvSpPr>
          <p:cNvPr id="76" name="Diamond 75"/>
          <p:cNvSpPr/>
          <p:nvPr/>
        </p:nvSpPr>
        <p:spPr>
          <a:xfrm>
            <a:off x="4607785" y="290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Rectangle 76"/>
          <p:cNvSpPr/>
          <p:nvPr/>
        </p:nvSpPr>
        <p:spPr>
          <a:xfrm>
            <a:off x="2174096" y="290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IBM Live feed available</a:t>
            </a:r>
          </a:p>
        </p:txBody>
      </p:sp>
      <p:sp>
        <p:nvSpPr>
          <p:cNvPr id="78" name="Diamond 77"/>
          <p:cNvSpPr/>
          <p:nvPr/>
        </p:nvSpPr>
        <p:spPr>
          <a:xfrm>
            <a:off x="2232114" y="290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Rectangle 78"/>
          <p:cNvSpPr/>
          <p:nvPr/>
        </p:nvSpPr>
        <p:spPr>
          <a:xfrm>
            <a:off x="-201575" y="290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BVD Live feed available</a:t>
            </a:r>
          </a:p>
        </p:txBody>
      </p:sp>
      <p:sp>
        <p:nvSpPr>
          <p:cNvPr id="80" name="Diamond 79"/>
          <p:cNvSpPr/>
          <p:nvPr/>
        </p:nvSpPr>
        <p:spPr>
          <a:xfrm>
            <a:off x="5008500"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Rectangle 80"/>
          <p:cNvSpPr/>
          <p:nvPr/>
        </p:nvSpPr>
        <p:spPr>
          <a:xfrm>
            <a:off x="2574811"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82" name="Diamond 81"/>
          <p:cNvSpPr/>
          <p:nvPr/>
        </p:nvSpPr>
        <p:spPr>
          <a:xfrm>
            <a:off x="560957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Rectangle 82"/>
          <p:cNvSpPr/>
          <p:nvPr/>
        </p:nvSpPr>
        <p:spPr>
          <a:xfrm>
            <a:off x="3175885"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84" name="Diamond 83"/>
          <p:cNvSpPr/>
          <p:nvPr/>
        </p:nvSpPr>
        <p:spPr>
          <a:xfrm>
            <a:off x="621064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5" name="Rectangle 84"/>
          <p:cNvSpPr/>
          <p:nvPr/>
        </p:nvSpPr>
        <p:spPr>
          <a:xfrm>
            <a:off x="377695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86" name="Diamond 85"/>
          <p:cNvSpPr/>
          <p:nvPr/>
        </p:nvSpPr>
        <p:spPr>
          <a:xfrm>
            <a:off x="6811720"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7" name="Rectangle 86"/>
          <p:cNvSpPr/>
          <p:nvPr/>
        </p:nvSpPr>
        <p:spPr>
          <a:xfrm>
            <a:off x="4378031"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88" name="Diamond 87"/>
          <p:cNvSpPr/>
          <p:nvPr/>
        </p:nvSpPr>
        <p:spPr>
          <a:xfrm>
            <a:off x="741279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9" name="Rectangle 88"/>
          <p:cNvSpPr/>
          <p:nvPr/>
        </p:nvSpPr>
        <p:spPr>
          <a:xfrm>
            <a:off x="497910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90" name="Diamond 89"/>
          <p:cNvSpPr/>
          <p:nvPr/>
        </p:nvSpPr>
        <p:spPr>
          <a:xfrm>
            <a:off x="801386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1" name="Rectangle 90"/>
          <p:cNvSpPr/>
          <p:nvPr/>
        </p:nvSpPr>
        <p:spPr>
          <a:xfrm>
            <a:off x="558017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92" name="Diamond 91"/>
          <p:cNvSpPr/>
          <p:nvPr/>
        </p:nvSpPr>
        <p:spPr>
          <a:xfrm>
            <a:off x="8614939"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3" name="Rectangle 92"/>
          <p:cNvSpPr/>
          <p:nvPr/>
        </p:nvSpPr>
        <p:spPr>
          <a:xfrm>
            <a:off x="6181251"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94" name="Diamond 93"/>
          <p:cNvSpPr/>
          <p:nvPr/>
        </p:nvSpPr>
        <p:spPr>
          <a:xfrm>
            <a:off x="921601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 name="Rectangle 94"/>
          <p:cNvSpPr/>
          <p:nvPr/>
        </p:nvSpPr>
        <p:spPr>
          <a:xfrm>
            <a:off x="678232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96" name="Diamond 95"/>
          <p:cNvSpPr/>
          <p:nvPr/>
        </p:nvSpPr>
        <p:spPr>
          <a:xfrm>
            <a:off x="981708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Rectangle 96"/>
          <p:cNvSpPr/>
          <p:nvPr/>
        </p:nvSpPr>
        <p:spPr>
          <a:xfrm>
            <a:off x="738339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98" name="Rectangle 97"/>
          <p:cNvSpPr/>
          <p:nvPr/>
        </p:nvSpPr>
        <p:spPr>
          <a:xfrm>
            <a:off x="28623" y="1389600"/>
            <a:ext cx="2289802"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9" name="Rectangle 98"/>
          <p:cNvSpPr/>
          <p:nvPr/>
        </p:nvSpPr>
        <p:spPr>
          <a:xfrm>
            <a:off x="28623" y="1389600"/>
            <a:ext cx="2289802"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Proposal Review and Sign Off</a:t>
            </a:r>
          </a:p>
        </p:txBody>
      </p:sp>
      <p:sp>
        <p:nvSpPr>
          <p:cNvPr id="100" name="Rectangle 99"/>
          <p:cNvSpPr/>
          <p:nvPr/>
        </p:nvSpPr>
        <p:spPr>
          <a:xfrm>
            <a:off x="1488372" y="1605600"/>
            <a:ext cx="801431"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1" name="Rectangle 100"/>
          <p:cNvSpPr/>
          <p:nvPr/>
        </p:nvSpPr>
        <p:spPr>
          <a:xfrm>
            <a:off x="-230197"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700" b="0" i="0">
                <a:solidFill>
                  <a:srgbClr val="FFFFFF"/>
                </a:solidFill>
                <a:latin typeface="Calibri"/>
              </a:rPr>
              <a:t>Svce Man Proposal Review and Sign Off</a:t>
            </a:r>
          </a:p>
        </p:txBody>
      </p:sp>
      <p:sp>
        <p:nvSpPr>
          <p:cNvPr id="102" name="Diamond 101"/>
          <p:cNvSpPr/>
          <p:nvPr/>
        </p:nvSpPr>
        <p:spPr>
          <a:xfrm>
            <a:off x="2232114" y="1821600"/>
            <a:ext cx="144000" cy="180000"/>
          </a:xfrm>
          <a:prstGeom prst="diamond">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3" name="Rectangle 102"/>
          <p:cNvSpPr/>
          <p:nvPr/>
        </p:nvSpPr>
        <p:spPr>
          <a:xfrm>
            <a:off x="-201575"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700" b="0" i="0">
                <a:solidFill>
                  <a:srgbClr val="FFFFFF"/>
                </a:solidFill>
                <a:latin typeface="Calibri"/>
              </a:rPr>
              <a:t>Proposal Signed Off</a:t>
            </a:r>
          </a:p>
        </p:txBody>
      </p:sp>
      <p:sp>
        <p:nvSpPr>
          <p:cNvPr id="104" name="Diamond 103"/>
          <p:cNvSpPr/>
          <p:nvPr/>
        </p:nvSpPr>
        <p:spPr>
          <a:xfrm>
            <a:off x="2833187"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5" name="Rectangle 104"/>
          <p:cNvSpPr/>
          <p:nvPr/>
        </p:nvSpPr>
        <p:spPr>
          <a:xfrm>
            <a:off x="399499"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06" name="Diamond 105"/>
          <p:cNvSpPr/>
          <p:nvPr/>
        </p:nvSpPr>
        <p:spPr>
          <a:xfrm>
            <a:off x="4607785"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7" name="Rectangle 106"/>
          <p:cNvSpPr/>
          <p:nvPr/>
        </p:nvSpPr>
        <p:spPr>
          <a:xfrm>
            <a:off x="2174096"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08" name="Diamond 107"/>
          <p:cNvSpPr/>
          <p:nvPr/>
        </p:nvSpPr>
        <p:spPr>
          <a:xfrm>
            <a:off x="6382382"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9" name="Rectangle 108"/>
          <p:cNvSpPr/>
          <p:nvPr/>
        </p:nvSpPr>
        <p:spPr>
          <a:xfrm>
            <a:off x="3948693"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10" name="Diamond 109"/>
          <p:cNvSpPr/>
          <p:nvPr/>
        </p:nvSpPr>
        <p:spPr>
          <a:xfrm>
            <a:off x="8099734"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1" name="Rectangle 110"/>
          <p:cNvSpPr/>
          <p:nvPr/>
        </p:nvSpPr>
        <p:spPr>
          <a:xfrm>
            <a:off x="5666045"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12" name="Diamond 111"/>
          <p:cNvSpPr/>
          <p:nvPr/>
        </p:nvSpPr>
        <p:spPr>
          <a:xfrm>
            <a:off x="9874331"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3" name="Rectangle 112"/>
          <p:cNvSpPr/>
          <p:nvPr/>
        </p:nvSpPr>
        <p:spPr>
          <a:xfrm>
            <a:off x="7440642"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14" name="Diamond 113"/>
          <p:cNvSpPr/>
          <p:nvPr/>
        </p:nvSpPr>
        <p:spPr>
          <a:xfrm>
            <a:off x="5008500"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5" name="Rectangle 114"/>
          <p:cNvSpPr/>
          <p:nvPr/>
        </p:nvSpPr>
        <p:spPr>
          <a:xfrm>
            <a:off x="2574811"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16" name="Diamond 115"/>
          <p:cNvSpPr/>
          <p:nvPr/>
        </p:nvSpPr>
        <p:spPr>
          <a:xfrm>
            <a:off x="5609573"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7" name="Rectangle 116"/>
          <p:cNvSpPr/>
          <p:nvPr/>
        </p:nvSpPr>
        <p:spPr>
          <a:xfrm>
            <a:off x="3175885"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18" name="Diamond 117"/>
          <p:cNvSpPr/>
          <p:nvPr/>
        </p:nvSpPr>
        <p:spPr>
          <a:xfrm>
            <a:off x="6210646"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9" name="Rectangle 118"/>
          <p:cNvSpPr/>
          <p:nvPr/>
        </p:nvSpPr>
        <p:spPr>
          <a:xfrm>
            <a:off x="3776958"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20" name="Diamond 119"/>
          <p:cNvSpPr/>
          <p:nvPr/>
        </p:nvSpPr>
        <p:spPr>
          <a:xfrm>
            <a:off x="6811720"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1" name="Rectangle 120"/>
          <p:cNvSpPr/>
          <p:nvPr/>
        </p:nvSpPr>
        <p:spPr>
          <a:xfrm>
            <a:off x="4378031"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22" name="Diamond 121"/>
          <p:cNvSpPr/>
          <p:nvPr/>
        </p:nvSpPr>
        <p:spPr>
          <a:xfrm>
            <a:off x="7412793"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3" name="Rectangle 122"/>
          <p:cNvSpPr/>
          <p:nvPr/>
        </p:nvSpPr>
        <p:spPr>
          <a:xfrm>
            <a:off x="4979104"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24" name="Diamond 123"/>
          <p:cNvSpPr/>
          <p:nvPr/>
        </p:nvSpPr>
        <p:spPr>
          <a:xfrm>
            <a:off x="8013866"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5" name="Rectangle 124"/>
          <p:cNvSpPr/>
          <p:nvPr/>
        </p:nvSpPr>
        <p:spPr>
          <a:xfrm>
            <a:off x="5580177"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26" name="Diamond 125"/>
          <p:cNvSpPr/>
          <p:nvPr/>
        </p:nvSpPr>
        <p:spPr>
          <a:xfrm>
            <a:off x="8614939"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7" name="Rectangle 126"/>
          <p:cNvSpPr/>
          <p:nvPr/>
        </p:nvSpPr>
        <p:spPr>
          <a:xfrm>
            <a:off x="6181251"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28" name="Diamond 127"/>
          <p:cNvSpPr/>
          <p:nvPr/>
        </p:nvSpPr>
        <p:spPr>
          <a:xfrm>
            <a:off x="9216013"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9" name="Rectangle 128"/>
          <p:cNvSpPr/>
          <p:nvPr/>
        </p:nvSpPr>
        <p:spPr>
          <a:xfrm>
            <a:off x="6782324"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30" name="Diamond 129"/>
          <p:cNvSpPr/>
          <p:nvPr/>
        </p:nvSpPr>
        <p:spPr>
          <a:xfrm>
            <a:off x="9817086"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1" name="Rectangle 130"/>
          <p:cNvSpPr/>
          <p:nvPr/>
        </p:nvSpPr>
        <p:spPr>
          <a:xfrm>
            <a:off x="7383397"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32" name="Rectangle 131"/>
          <p:cNvSpPr/>
          <p:nvPr/>
        </p:nvSpPr>
        <p:spPr>
          <a:xfrm>
            <a:off x="2289803" y="1389600"/>
            <a:ext cx="8014310"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3" name="Rectangle 132"/>
          <p:cNvSpPr/>
          <p:nvPr/>
        </p:nvSpPr>
        <p:spPr>
          <a:xfrm>
            <a:off x="2289803" y="1389600"/>
            <a:ext cx="801431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Project Management and Governance</a:t>
            </a:r>
          </a:p>
        </p:txBody>
      </p:sp>
      <p:sp>
        <p:nvSpPr>
          <p:cNvPr id="134" name="Rectangle 133"/>
          <p:cNvSpPr/>
          <p:nvPr/>
        </p:nvSpPr>
        <p:spPr>
          <a:xfrm>
            <a:off x="2289803" y="3333600"/>
            <a:ext cx="801431"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5" name="Rectangle 134"/>
          <p:cNvSpPr/>
          <p:nvPr/>
        </p:nvSpPr>
        <p:spPr>
          <a:xfrm>
            <a:off x="571234" y="333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Develop high level solution design</a:t>
            </a:r>
          </a:p>
        </p:txBody>
      </p:sp>
      <p:sp>
        <p:nvSpPr>
          <p:cNvPr id="136" name="Rectangle 135"/>
          <p:cNvSpPr/>
          <p:nvPr/>
        </p:nvSpPr>
        <p:spPr>
          <a:xfrm>
            <a:off x="2289803" y="3549600"/>
            <a:ext cx="801431"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7" name="Rectangle 136"/>
          <p:cNvSpPr/>
          <p:nvPr/>
        </p:nvSpPr>
        <p:spPr>
          <a:xfrm>
            <a:off x="571234" y="354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Develop backlog to deliver solution</a:t>
            </a:r>
          </a:p>
        </p:txBody>
      </p:sp>
      <p:sp>
        <p:nvSpPr>
          <p:cNvPr id="138" name="Rectangle 137"/>
          <p:cNvSpPr/>
          <p:nvPr/>
        </p:nvSpPr>
        <p:spPr>
          <a:xfrm>
            <a:off x="3091234" y="3549600"/>
            <a:ext cx="7212879"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9" name="Rectangle 138"/>
          <p:cNvSpPr/>
          <p:nvPr/>
        </p:nvSpPr>
        <p:spPr>
          <a:xfrm>
            <a:off x="3091234" y="3549600"/>
            <a:ext cx="7212879"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Manage backlog and plan sprints</a:t>
            </a:r>
          </a:p>
        </p:txBody>
      </p:sp>
      <p:sp>
        <p:nvSpPr>
          <p:cNvPr id="140" name="Rectangle 139"/>
          <p:cNvSpPr/>
          <p:nvPr/>
        </p:nvSpPr>
        <p:spPr>
          <a:xfrm>
            <a:off x="286225" y="3117600"/>
            <a:ext cx="2032200"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1" name="Rectangle 140"/>
          <p:cNvSpPr/>
          <p:nvPr/>
        </p:nvSpPr>
        <p:spPr>
          <a:xfrm>
            <a:off x="286225" y="3117600"/>
            <a:ext cx="20322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FFFFFF"/>
                </a:solidFill>
                <a:latin typeface="Calibri"/>
              </a:rPr>
              <a:t>Team stood down awaiting sign-off</a:t>
            </a:r>
          </a:p>
        </p:txBody>
      </p:sp>
      <p:sp>
        <p:nvSpPr>
          <p:cNvPr id="142" name="Rectangle 141"/>
          <p:cNvSpPr/>
          <p:nvPr/>
        </p:nvSpPr>
        <p:spPr>
          <a:xfrm>
            <a:off x="3091234" y="3765600"/>
            <a:ext cx="2404293"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3" name="Rectangle 142"/>
          <p:cNvSpPr/>
          <p:nvPr/>
        </p:nvSpPr>
        <p:spPr>
          <a:xfrm>
            <a:off x="2975527" y="376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Early data modelling
(before live data available - over Xmas)</a:t>
            </a:r>
          </a:p>
        </p:txBody>
      </p:sp>
      <p:sp>
        <p:nvSpPr>
          <p:cNvPr id="144" name="Rectangle 143"/>
          <p:cNvSpPr/>
          <p:nvPr/>
        </p:nvSpPr>
        <p:spPr>
          <a:xfrm>
            <a:off x="2289803" y="3117600"/>
            <a:ext cx="2404293"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5" name="Rectangle 144"/>
          <p:cNvSpPr/>
          <p:nvPr/>
        </p:nvSpPr>
        <p:spPr>
          <a:xfrm>
            <a:off x="2289803" y="3117600"/>
            <a:ext cx="240429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700" b="0" i="0">
                <a:solidFill>
                  <a:srgbClr val="FFFFFF"/>
                </a:solidFill>
                <a:latin typeface="Calibri"/>
              </a:rPr>
              <a:t>IBM activity to make Sam data feed available</a:t>
            </a:r>
          </a:p>
        </p:txBody>
      </p:sp>
      <p:sp>
        <p:nvSpPr>
          <p:cNvPr id="146" name="Rectangle 145"/>
          <p:cNvSpPr/>
          <p:nvPr/>
        </p:nvSpPr>
        <p:spPr>
          <a:xfrm>
            <a:off x="4694096" y="3981600"/>
            <a:ext cx="801431"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7" name="Rectangle 146"/>
          <p:cNvSpPr/>
          <p:nvPr/>
        </p:nvSpPr>
        <p:spPr>
          <a:xfrm>
            <a:off x="2975527" y="398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700" b="0" i="0">
                <a:solidFill>
                  <a:srgbClr val="FFFFFF"/>
                </a:solidFill>
                <a:latin typeface="Calibri"/>
              </a:rPr>
              <a:t>Build infrastructure to support IBM data feed</a:t>
            </a:r>
          </a:p>
        </p:txBody>
      </p:sp>
      <p:sp>
        <p:nvSpPr>
          <p:cNvPr id="148" name="Rectangle 147"/>
          <p:cNvSpPr/>
          <p:nvPr/>
        </p:nvSpPr>
        <p:spPr>
          <a:xfrm>
            <a:off x="2289803" y="3981600"/>
            <a:ext cx="801431"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9" name="Rectangle 148"/>
          <p:cNvSpPr/>
          <p:nvPr/>
        </p:nvSpPr>
        <p:spPr>
          <a:xfrm>
            <a:off x="571234" y="398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Build infrastructure to support BVD Free data feed</a:t>
            </a:r>
          </a:p>
        </p:txBody>
      </p:sp>
      <p:sp>
        <p:nvSpPr>
          <p:cNvPr id="150" name="Rectangle 149"/>
          <p:cNvSpPr/>
          <p:nvPr/>
        </p:nvSpPr>
        <p:spPr>
          <a:xfrm>
            <a:off x="5495527" y="3981600"/>
            <a:ext cx="1202146"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1" name="Rectangle 150"/>
          <p:cNvSpPr/>
          <p:nvPr/>
        </p:nvSpPr>
        <p:spPr>
          <a:xfrm>
            <a:off x="5495527" y="3981600"/>
            <a:ext cx="12021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700" b="0" i="0">
                <a:solidFill>
                  <a:srgbClr val="FFFFFF"/>
                </a:solidFill>
                <a:latin typeface="Calibri"/>
              </a:rPr>
              <a:t>Load data into SQL models</a:t>
            </a:r>
          </a:p>
        </p:txBody>
      </p:sp>
      <p:sp>
        <p:nvSpPr>
          <p:cNvPr id="152" name="Rectangle 151"/>
          <p:cNvSpPr/>
          <p:nvPr/>
        </p:nvSpPr>
        <p:spPr>
          <a:xfrm>
            <a:off x="5495527" y="3765600"/>
            <a:ext cx="12021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3" name="Rectangle 152"/>
          <p:cNvSpPr/>
          <p:nvPr/>
        </p:nvSpPr>
        <p:spPr>
          <a:xfrm>
            <a:off x="5495527" y="376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Begin Power BI reports following early modelling</a:t>
            </a:r>
          </a:p>
        </p:txBody>
      </p:sp>
      <p:sp>
        <p:nvSpPr>
          <p:cNvPr id="154" name="Rectangle 153"/>
          <p:cNvSpPr/>
          <p:nvPr/>
        </p:nvSpPr>
        <p:spPr>
          <a:xfrm>
            <a:off x="6697673" y="3981600"/>
            <a:ext cx="801431"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5" name="Rectangle 154"/>
          <p:cNvSpPr/>
          <p:nvPr/>
        </p:nvSpPr>
        <p:spPr>
          <a:xfrm>
            <a:off x="6697673" y="398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Complete Power BI reports once live data available</a:t>
            </a:r>
          </a:p>
        </p:txBody>
      </p:sp>
      <p:sp>
        <p:nvSpPr>
          <p:cNvPr id="156" name="Rectangle 155"/>
          <p:cNvSpPr/>
          <p:nvPr/>
        </p:nvSpPr>
        <p:spPr>
          <a:xfrm>
            <a:off x="9101966" y="4629600"/>
            <a:ext cx="400716"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7" name="Rectangle 156"/>
          <p:cNvSpPr/>
          <p:nvPr/>
        </p:nvSpPr>
        <p:spPr>
          <a:xfrm>
            <a:off x="6982682" y="462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700" b="0" i="0">
                <a:solidFill>
                  <a:srgbClr val="FFFFFF"/>
                </a:solidFill>
                <a:latin typeface="Calibri"/>
              </a:rPr>
              <a:t>Deploy to Test and QA environments</a:t>
            </a:r>
          </a:p>
        </p:txBody>
      </p:sp>
      <p:sp>
        <p:nvSpPr>
          <p:cNvPr id="158" name="Rectangle 157"/>
          <p:cNvSpPr/>
          <p:nvPr/>
        </p:nvSpPr>
        <p:spPr>
          <a:xfrm>
            <a:off x="9502682" y="4629600"/>
            <a:ext cx="400715"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9" name="Rectangle 158"/>
          <p:cNvSpPr/>
          <p:nvPr/>
        </p:nvSpPr>
        <p:spPr>
          <a:xfrm>
            <a:off x="9502682" y="462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700" b="0" i="0">
                <a:solidFill>
                  <a:srgbClr val="FFFFFF"/>
                </a:solidFill>
                <a:latin typeface="Calibri"/>
              </a:rPr>
              <a:t>Deploy to Pre-Prod (for UAT)</a:t>
            </a:r>
          </a:p>
        </p:txBody>
      </p:sp>
      <p:sp>
        <p:nvSpPr>
          <p:cNvPr id="160" name="Rectangle 159"/>
          <p:cNvSpPr/>
          <p:nvPr/>
        </p:nvSpPr>
        <p:spPr>
          <a:xfrm>
            <a:off x="11105544" y="4629600"/>
            <a:ext cx="400715"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1" name="Rectangle 160"/>
          <p:cNvSpPr/>
          <p:nvPr/>
        </p:nvSpPr>
        <p:spPr>
          <a:xfrm>
            <a:off x="11105544" y="462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700" b="0" i="0">
                <a:solidFill>
                  <a:srgbClr val="FFFFFF"/>
                </a:solidFill>
                <a:latin typeface="Calibri"/>
              </a:rPr>
              <a:t>Deploy to Prod (following UAT)</a:t>
            </a:r>
          </a:p>
        </p:txBody>
      </p:sp>
      <p:sp>
        <p:nvSpPr>
          <p:cNvPr id="162" name="Rectangle 161"/>
          <p:cNvSpPr/>
          <p:nvPr/>
        </p:nvSpPr>
        <p:spPr>
          <a:xfrm>
            <a:off x="5495527" y="4197600"/>
            <a:ext cx="2003577"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3" name="Rectangle 162"/>
          <p:cNvSpPr/>
          <p:nvPr/>
        </p:nvSpPr>
        <p:spPr>
          <a:xfrm>
            <a:off x="4979104" y="419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FFFFFF"/>
                </a:solidFill>
                <a:latin typeface="Calibri"/>
              </a:rPr>
              <a:t>Develop RESTful API for users (and to drive UI)</a:t>
            </a:r>
          </a:p>
        </p:txBody>
      </p:sp>
      <p:sp>
        <p:nvSpPr>
          <p:cNvPr id="164" name="Rectangle 163"/>
          <p:cNvSpPr/>
          <p:nvPr/>
        </p:nvSpPr>
        <p:spPr>
          <a:xfrm>
            <a:off x="6697673" y="4413600"/>
            <a:ext cx="2404293" cy="180000"/>
          </a:xfrm>
          <a:prstGeom prst="rect">
            <a:avLst/>
          </a:prstGeom>
          <a:solidFill>
            <a:srgbClr val="FF0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5" name="Rectangle 164"/>
          <p:cNvSpPr/>
          <p:nvPr/>
        </p:nvSpPr>
        <p:spPr>
          <a:xfrm>
            <a:off x="6581966" y="441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700" b="0" i="0">
                <a:solidFill>
                  <a:srgbClr val="FFFFFF"/>
                </a:solidFill>
                <a:latin typeface="Calibri"/>
              </a:rPr>
              <a:t>Develop UI</a:t>
            </a:r>
          </a:p>
        </p:txBody>
      </p:sp>
      <p:sp>
        <p:nvSpPr>
          <p:cNvPr id="166" name="Rectangle 165"/>
          <p:cNvSpPr/>
          <p:nvPr/>
        </p:nvSpPr>
        <p:spPr>
          <a:xfrm>
            <a:off x="8300535" y="5061600"/>
            <a:ext cx="801431"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7" name="Rectangle 166"/>
          <p:cNvSpPr/>
          <p:nvPr/>
        </p:nvSpPr>
        <p:spPr>
          <a:xfrm>
            <a:off x="6581966" y="506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UAT Planning</a:t>
            </a:r>
          </a:p>
        </p:txBody>
      </p:sp>
      <p:sp>
        <p:nvSpPr>
          <p:cNvPr id="168" name="Rectangle 167"/>
          <p:cNvSpPr/>
          <p:nvPr/>
        </p:nvSpPr>
        <p:spPr>
          <a:xfrm>
            <a:off x="9101966" y="5061600"/>
            <a:ext cx="801431"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9" name="Rectangle 168"/>
          <p:cNvSpPr/>
          <p:nvPr/>
        </p:nvSpPr>
        <p:spPr>
          <a:xfrm>
            <a:off x="9101966" y="506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UAT Preparation</a:t>
            </a:r>
          </a:p>
        </p:txBody>
      </p:sp>
      <p:sp>
        <p:nvSpPr>
          <p:cNvPr id="170" name="Rectangle 169"/>
          <p:cNvSpPr/>
          <p:nvPr/>
        </p:nvSpPr>
        <p:spPr>
          <a:xfrm>
            <a:off x="9101966" y="5277600"/>
            <a:ext cx="801431"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1" name="Rectangle 170"/>
          <p:cNvSpPr/>
          <p:nvPr/>
        </p:nvSpPr>
        <p:spPr>
          <a:xfrm>
            <a:off x="9101966" y="527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UAT Environment Preparation</a:t>
            </a:r>
          </a:p>
        </p:txBody>
      </p:sp>
      <p:sp>
        <p:nvSpPr>
          <p:cNvPr id="172" name="Rectangle 171"/>
          <p:cNvSpPr/>
          <p:nvPr/>
        </p:nvSpPr>
        <p:spPr>
          <a:xfrm>
            <a:off x="9903397" y="5493600"/>
            <a:ext cx="400716"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3" name="Rectangle 172"/>
          <p:cNvSpPr/>
          <p:nvPr/>
        </p:nvSpPr>
        <p:spPr>
          <a:xfrm>
            <a:off x="9903397" y="5493600"/>
            <a:ext cx="40071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700" b="0" i="0">
                <a:solidFill>
                  <a:srgbClr val="FFFFFF"/>
                </a:solidFill>
                <a:latin typeface="Calibri"/>
              </a:rPr>
              <a:t>UAT1</a:t>
            </a:r>
          </a:p>
        </p:txBody>
      </p:sp>
      <p:sp>
        <p:nvSpPr>
          <p:cNvPr id="174" name="Rectangle 173"/>
          <p:cNvSpPr/>
          <p:nvPr/>
        </p:nvSpPr>
        <p:spPr>
          <a:xfrm>
            <a:off x="10304113" y="5493600"/>
            <a:ext cx="400715"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5" name="Rectangle 174"/>
          <p:cNvSpPr/>
          <p:nvPr/>
        </p:nvSpPr>
        <p:spPr>
          <a:xfrm>
            <a:off x="10304113" y="5493600"/>
            <a:ext cx="40071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700" b="0" i="0">
                <a:solidFill>
                  <a:srgbClr val="FFFFFF"/>
                </a:solidFill>
                <a:latin typeface="Calibri"/>
              </a:rPr>
              <a:t>UAT2</a:t>
            </a:r>
          </a:p>
        </p:txBody>
      </p:sp>
      <p:sp>
        <p:nvSpPr>
          <p:cNvPr id="176" name="Rectangle 175"/>
          <p:cNvSpPr/>
          <p:nvPr/>
        </p:nvSpPr>
        <p:spPr>
          <a:xfrm>
            <a:off x="10704828" y="5493600"/>
            <a:ext cx="400716" cy="180000"/>
          </a:xfrm>
          <a:prstGeom prst="rect">
            <a:avLst/>
          </a:prstGeom>
          <a:solidFill>
            <a:srgbClr val="FFC000"/>
          </a:solidFill>
          <a:ln>
            <a:solidFill>
              <a:srgbClr val="91D04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7" name="Rectangle 176"/>
          <p:cNvSpPr/>
          <p:nvPr/>
        </p:nvSpPr>
        <p:spPr>
          <a:xfrm>
            <a:off x="10704828" y="549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700" b="0" i="0">
                <a:solidFill>
                  <a:srgbClr val="FFFFFF"/>
                </a:solidFill>
                <a:latin typeface="Calibri"/>
              </a:rPr>
              <a:t>UAT-Complete</a:t>
            </a:r>
          </a:p>
        </p:txBody>
      </p:sp>
      <p:sp>
        <p:nvSpPr>
          <p:cNvPr id="178" name="Diamond 177"/>
          <p:cNvSpPr/>
          <p:nvPr/>
        </p:nvSpPr>
        <p:spPr>
          <a:xfrm>
            <a:off x="11419948" y="484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9" name="Rectangle 178"/>
          <p:cNvSpPr/>
          <p:nvPr/>
        </p:nvSpPr>
        <p:spPr>
          <a:xfrm>
            <a:off x="8986259"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Go Live</a:t>
            </a:r>
          </a:p>
        </p:txBody>
      </p:sp>
      <p:cxnSp>
        <p:nvCxnSpPr>
          <p:cNvPr id="180" name="Connector 179"/>
          <p:cNvCxnSpPr/>
          <p:nvPr/>
        </p:nvCxnSpPr>
        <p:spPr>
          <a:xfrm>
            <a:off x="-85868" y="1389600"/>
            <a:ext cx="0" cy="5450400"/>
          </a:xfrm>
          <a:prstGeom prst="line">
            <a:avLst/>
          </a:prstGeom>
          <a:ln>
            <a:solidFill>
              <a:srgbClr val="20386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2.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16327</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cp:lastModifiedBy>
  <cp:revision>175</cp:revision>
  <dcterms:created xsi:type="dcterms:W3CDTF">2019-11-19T08:14:45Z</dcterms:created>
  <dcterms:modified xsi:type="dcterms:W3CDTF">2021-07-24T15:28:31Z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