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1" name="Shape 10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93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22653" y="95377"/>
            <a:ext cx="2346694" cy="2220047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제목 1"/>
          <p:cNvSpPr txBox="1"/>
          <p:nvPr>
            <p:ph type="ctrTitle"/>
          </p:nvPr>
        </p:nvSpPr>
        <p:spPr>
          <a:xfrm>
            <a:off x="1345659" y="2315423"/>
            <a:ext cx="9144001" cy="2387601"/>
          </a:xfrm>
          <a:prstGeom prst="rect">
            <a:avLst/>
          </a:prstGeom>
        </p:spPr>
        <p:txBody>
          <a:bodyPr/>
          <a:lstStyle/>
          <a:p>
            <a:pPr defTabSz="859536">
              <a:defRPr sz="5076"/>
            </a:pPr>
            <a:r>
              <a:t>부산시 </a:t>
            </a:r>
            <a:r>
              <a:t>COVID-19</a:t>
            </a:r>
            <a:r>
              <a:t> </a:t>
            </a:r>
            <a:br/>
            <a:r>
              <a:t>접종 이상증상자</a:t>
            </a:r>
            <a:br/>
            <a:r>
              <a:t>의료비 산출 시스템</a:t>
            </a:r>
          </a:p>
        </p:txBody>
      </p:sp>
      <p:sp>
        <p:nvSpPr>
          <p:cNvPr id="105" name="부제목 2"/>
          <p:cNvSpPr txBox="1"/>
          <p:nvPr>
            <p:ph type="subTitle" sz="quarter" idx="1"/>
          </p:nvPr>
        </p:nvSpPr>
        <p:spPr>
          <a:xfrm>
            <a:off x="1523998" y="5029399"/>
            <a:ext cx="9144004" cy="1206542"/>
          </a:xfrm>
          <a:prstGeom prst="rect">
            <a:avLst/>
          </a:prstGeom>
        </p:spPr>
        <p:txBody>
          <a:bodyPr/>
          <a:lstStyle/>
          <a:p>
            <a:pPr/>
            <a:r>
              <a:t>3조 : 김정희, 유승화, 원재경, 정성균, 최문준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1" name="표 5"/>
          <p:cNvGraphicFramePr/>
          <p:nvPr/>
        </p:nvGraphicFramePr>
        <p:xfrm>
          <a:off x="630313" y="2229725"/>
          <a:ext cx="9925237" cy="389542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85047"/>
                <a:gridCol w="1985047"/>
                <a:gridCol w="1985047"/>
                <a:gridCol w="1985047"/>
                <a:gridCol w="1985047"/>
              </a:tblGrid>
              <a:tr h="55786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필드 명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데이터 타입</a:t>
                      </a:r>
                      <a:r>
                        <a:t>(</a:t>
                      </a:r>
                      <a:r>
                        <a:t>크기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NOT NULL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PRIMARY KEY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비고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HOS_ID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chemeClr val="accent4"/>
                          </a:solidFill>
                        </a:rPr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병원 </a:t>
                      </a:r>
                      <a:r>
                        <a:t>ID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HOS_NAME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VARCHAR2(100)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병원 이름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HOS_ADDR_GRP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병원 주소 그룹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HOS_ADDR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병원 주소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HOS_ROOM_QTY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NUMBER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총 병상 수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HOS_OPEN_DATE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DATE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병원 개원일</a:t>
                      </a:r>
                      <a:r>
                        <a:t>(</a:t>
                      </a:r>
                      <a:r>
                        <a:t>설립일</a:t>
                      </a:r>
                      <a:r>
                        <a:t>)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442" name="제목 1"/>
          <p:cNvSpPr txBox="1"/>
          <p:nvPr/>
        </p:nvSpPr>
        <p:spPr>
          <a:xfrm>
            <a:off x="676033" y="1597979"/>
            <a:ext cx="4001168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2000"/>
            </a:pPr>
            <a:r>
              <a:t>테이블 명 </a:t>
            </a:r>
            <a:r>
              <a:t>: HOSPITAL_TBL</a:t>
            </a:r>
          </a:p>
        </p:txBody>
      </p:sp>
      <p:sp>
        <p:nvSpPr>
          <p:cNvPr id="443" name="제목 1"/>
          <p:cNvSpPr txBox="1"/>
          <p:nvPr/>
        </p:nvSpPr>
        <p:spPr>
          <a:xfrm>
            <a:off x="8145113" y="1599458"/>
            <a:ext cx="4001167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2000"/>
            </a:pPr>
            <a:r>
              <a:t>Entity</a:t>
            </a:r>
            <a:r>
              <a:t> 명 </a:t>
            </a:r>
            <a:r>
              <a:t>: </a:t>
            </a:r>
            <a:r>
              <a:t>병원</a:t>
            </a:r>
          </a:p>
        </p:txBody>
      </p:sp>
      <p:sp>
        <p:nvSpPr>
          <p:cNvPr id="444" name="제목 1"/>
          <p:cNvSpPr txBox="1"/>
          <p:nvPr/>
        </p:nvSpPr>
        <p:spPr>
          <a:xfrm>
            <a:off x="319447" y="293097"/>
            <a:ext cx="10321348" cy="954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lnSpc>
                <a:spcPct val="90000"/>
              </a:lnSpc>
              <a:defRPr b="1" sz="4400">
                <a:solidFill>
                  <a:srgbClr val="203864"/>
                </a:solidFill>
              </a:defRPr>
            </a:lvl1pPr>
          </a:lstStyle>
          <a:p>
            <a:pPr/>
            <a:r>
              <a:t>테이블 정의</a:t>
            </a:r>
          </a:p>
        </p:txBody>
      </p:sp>
      <p:sp>
        <p:nvSpPr>
          <p:cNvPr id="445" name="직사각형 8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46" name="그림 9" descr="그림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8" name="표 5"/>
          <p:cNvGraphicFramePr/>
          <p:nvPr/>
        </p:nvGraphicFramePr>
        <p:xfrm>
          <a:off x="630313" y="2229725"/>
          <a:ext cx="9925237" cy="389542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85047"/>
                <a:gridCol w="1985047"/>
                <a:gridCol w="1985047"/>
                <a:gridCol w="1985047"/>
                <a:gridCol w="1985047"/>
              </a:tblGrid>
              <a:tr h="55786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필드 명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데이터 타입</a:t>
                      </a:r>
                      <a:r>
                        <a:t>(</a:t>
                      </a:r>
                      <a:r>
                        <a:t>크기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NOT NULL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PRIMARY KEY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비고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VAC_ID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chemeClr val="accent4"/>
                          </a:solidFill>
                        </a:rPr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백신</a:t>
                      </a:r>
                      <a:r>
                        <a:t>ID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VAC_NAME_GRP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백신그룹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VAC_NAME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백신이름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VAC_DOSE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NUMBER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백신 투입량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VAC_TEMP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NUMBER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백신 보관온도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449" name="제목 1"/>
          <p:cNvSpPr txBox="1"/>
          <p:nvPr/>
        </p:nvSpPr>
        <p:spPr>
          <a:xfrm>
            <a:off x="676033" y="1597979"/>
            <a:ext cx="4001168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2000"/>
            </a:pPr>
            <a:r>
              <a:t>테이블 명 </a:t>
            </a:r>
            <a:r>
              <a:t>: VACCINE_TBL</a:t>
            </a:r>
          </a:p>
        </p:txBody>
      </p:sp>
      <p:sp>
        <p:nvSpPr>
          <p:cNvPr id="450" name="제목 1"/>
          <p:cNvSpPr txBox="1"/>
          <p:nvPr/>
        </p:nvSpPr>
        <p:spPr>
          <a:xfrm>
            <a:off x="8145113" y="1599458"/>
            <a:ext cx="4001167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2000"/>
            </a:pPr>
            <a:r>
              <a:t>Entity</a:t>
            </a:r>
            <a:r>
              <a:t> 명 </a:t>
            </a:r>
            <a:r>
              <a:t>: </a:t>
            </a:r>
            <a:r>
              <a:t>백신</a:t>
            </a:r>
          </a:p>
        </p:txBody>
      </p:sp>
      <p:sp>
        <p:nvSpPr>
          <p:cNvPr id="451" name="제목 1"/>
          <p:cNvSpPr txBox="1"/>
          <p:nvPr/>
        </p:nvSpPr>
        <p:spPr>
          <a:xfrm>
            <a:off x="319447" y="293097"/>
            <a:ext cx="10321348" cy="954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lnSpc>
                <a:spcPct val="90000"/>
              </a:lnSpc>
              <a:defRPr b="1" sz="4400">
                <a:solidFill>
                  <a:srgbClr val="203864"/>
                </a:solidFill>
              </a:defRPr>
            </a:lvl1pPr>
          </a:lstStyle>
          <a:p>
            <a:pPr/>
            <a:r>
              <a:t>테이블 정의</a:t>
            </a:r>
          </a:p>
        </p:txBody>
      </p:sp>
      <p:sp>
        <p:nvSpPr>
          <p:cNvPr id="452" name="직사각형 8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53" name="그림 9" descr="그림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5" name="표 5"/>
          <p:cNvGraphicFramePr/>
          <p:nvPr/>
        </p:nvGraphicFramePr>
        <p:xfrm>
          <a:off x="630313" y="2229725"/>
          <a:ext cx="9925237" cy="389542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85047"/>
                <a:gridCol w="1985047"/>
                <a:gridCol w="1985047"/>
                <a:gridCol w="1985047"/>
                <a:gridCol w="1985047"/>
              </a:tblGrid>
              <a:tr h="55786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필드 명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데이터 타입</a:t>
                      </a:r>
                      <a:r>
                        <a:t>(</a:t>
                      </a:r>
                      <a:r>
                        <a:t>크기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NOT NULL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PRIMARY KEY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비고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IDX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NUMBER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입고 </a:t>
                      </a:r>
                      <a:r>
                        <a:t>INDEX(</a:t>
                      </a:r>
                      <a:r>
                        <a:t>순서</a:t>
                      </a:r>
                      <a:r>
                        <a:t>)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HOS_ID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병원 </a:t>
                      </a:r>
                      <a:r>
                        <a:t>ID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VAC_ID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백신 </a:t>
                      </a:r>
                      <a:r>
                        <a:t>ID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VAC_QTY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NUMBER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백신 수량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VAC_IN_DATE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DATE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백신 입고일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456" name="제목 1"/>
          <p:cNvSpPr txBox="1"/>
          <p:nvPr/>
        </p:nvSpPr>
        <p:spPr>
          <a:xfrm>
            <a:off x="676033" y="1597979"/>
            <a:ext cx="4001168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2000"/>
            </a:pPr>
            <a:r>
              <a:t>테이블 명 </a:t>
            </a:r>
            <a:r>
              <a:t>: VACCINE_IN_TBL</a:t>
            </a:r>
          </a:p>
        </p:txBody>
      </p:sp>
      <p:sp>
        <p:nvSpPr>
          <p:cNvPr id="457" name="제목 1"/>
          <p:cNvSpPr txBox="1"/>
          <p:nvPr/>
        </p:nvSpPr>
        <p:spPr>
          <a:xfrm>
            <a:off x="8145113" y="1599458"/>
            <a:ext cx="4001167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2000"/>
            </a:pPr>
            <a:r>
              <a:t>Entity</a:t>
            </a:r>
            <a:r>
              <a:t> 명 </a:t>
            </a:r>
            <a:r>
              <a:t>: </a:t>
            </a:r>
            <a:r>
              <a:t>백신 입고</a:t>
            </a:r>
          </a:p>
        </p:txBody>
      </p:sp>
      <p:sp>
        <p:nvSpPr>
          <p:cNvPr id="458" name="제목 1"/>
          <p:cNvSpPr txBox="1"/>
          <p:nvPr/>
        </p:nvSpPr>
        <p:spPr>
          <a:xfrm>
            <a:off x="319447" y="293097"/>
            <a:ext cx="10321348" cy="954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lnSpc>
                <a:spcPct val="90000"/>
              </a:lnSpc>
              <a:defRPr b="1" sz="4400">
                <a:solidFill>
                  <a:srgbClr val="203864"/>
                </a:solidFill>
              </a:defRPr>
            </a:lvl1pPr>
          </a:lstStyle>
          <a:p>
            <a:pPr/>
            <a:r>
              <a:t>테이블 정의</a:t>
            </a:r>
          </a:p>
        </p:txBody>
      </p:sp>
      <p:sp>
        <p:nvSpPr>
          <p:cNvPr id="459" name="직사각형 8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60" name="그림 9" descr="그림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2" name="표 5"/>
          <p:cNvGraphicFramePr/>
          <p:nvPr/>
        </p:nvGraphicFramePr>
        <p:xfrm>
          <a:off x="630313" y="2229725"/>
          <a:ext cx="9925237" cy="389542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85047"/>
                <a:gridCol w="1985047"/>
                <a:gridCol w="1985047"/>
                <a:gridCol w="1985047"/>
                <a:gridCol w="1985047"/>
              </a:tblGrid>
              <a:tr h="55786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필드 명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데이터 타입</a:t>
                      </a:r>
                      <a:r>
                        <a:t>(</a:t>
                      </a:r>
                      <a:r>
                        <a:t>크기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NOT NULL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PRIMARY KEY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비고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DOC_ID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chemeClr val="accent4"/>
                          </a:solidFill>
                        </a:rPr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의사 </a:t>
                      </a:r>
                      <a:r>
                        <a:t>ID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DOC_NAME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VARCHAR2(20)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의사 이름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DOC_GENDER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CHAR(1)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의사 성별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HOS_ID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의사 소속 병원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DOC_DEPT_GRP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의사 전공 그룹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DOC_DEPT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의사 전공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463" name="제목 1"/>
          <p:cNvSpPr txBox="1"/>
          <p:nvPr/>
        </p:nvSpPr>
        <p:spPr>
          <a:xfrm>
            <a:off x="676033" y="1597979"/>
            <a:ext cx="4001168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2000"/>
            </a:pPr>
            <a:r>
              <a:t>테이블 명 </a:t>
            </a:r>
            <a:r>
              <a:t>: DOCTOR_TBL</a:t>
            </a:r>
          </a:p>
        </p:txBody>
      </p:sp>
      <p:sp>
        <p:nvSpPr>
          <p:cNvPr id="464" name="제목 1"/>
          <p:cNvSpPr txBox="1"/>
          <p:nvPr/>
        </p:nvSpPr>
        <p:spPr>
          <a:xfrm>
            <a:off x="8145113" y="1599458"/>
            <a:ext cx="4001167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2000"/>
            </a:pPr>
            <a:r>
              <a:t>Entity</a:t>
            </a:r>
            <a:r>
              <a:t> 명 </a:t>
            </a:r>
            <a:r>
              <a:t>: </a:t>
            </a:r>
            <a:r>
              <a:t>의사</a:t>
            </a:r>
          </a:p>
        </p:txBody>
      </p:sp>
      <p:sp>
        <p:nvSpPr>
          <p:cNvPr id="465" name="제목 1"/>
          <p:cNvSpPr txBox="1"/>
          <p:nvPr/>
        </p:nvSpPr>
        <p:spPr>
          <a:xfrm>
            <a:off x="319447" y="293097"/>
            <a:ext cx="10321348" cy="954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lnSpc>
                <a:spcPct val="90000"/>
              </a:lnSpc>
              <a:defRPr b="1" sz="4400">
                <a:solidFill>
                  <a:srgbClr val="203864"/>
                </a:solidFill>
              </a:defRPr>
            </a:lvl1pPr>
          </a:lstStyle>
          <a:p>
            <a:pPr/>
            <a:r>
              <a:t>테이블 정의</a:t>
            </a:r>
          </a:p>
        </p:txBody>
      </p:sp>
      <p:sp>
        <p:nvSpPr>
          <p:cNvPr id="466" name="직사각형 8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67" name="그림 9" descr="그림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" name="표 5"/>
          <p:cNvGraphicFramePr/>
          <p:nvPr/>
        </p:nvGraphicFramePr>
        <p:xfrm>
          <a:off x="630313" y="2229725"/>
          <a:ext cx="9925237" cy="389542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85047"/>
                <a:gridCol w="1985047"/>
                <a:gridCol w="1985047"/>
                <a:gridCol w="1985047"/>
                <a:gridCol w="1985047"/>
              </a:tblGrid>
              <a:tr h="55786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필드 명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데이터 타입</a:t>
                      </a:r>
                      <a:r>
                        <a:t>(</a:t>
                      </a:r>
                      <a:r>
                        <a:t>크기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NOT NULL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PRIMARY KEY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비고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RES_ID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chemeClr val="accent4"/>
                          </a:solidFill>
                        </a:rPr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예약 </a:t>
                      </a:r>
                      <a:r>
                        <a:t>ID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PER_ID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VARCHAR2(20)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사람 </a:t>
                      </a:r>
                      <a:r>
                        <a:t>ID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HOS_ID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병원 </a:t>
                      </a:r>
                      <a:r>
                        <a:t>ID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VAC_ID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백신 </a:t>
                      </a:r>
                      <a:r>
                        <a:t>ID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RES_DATE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DATE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예약 일자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470" name="제목 1"/>
          <p:cNvSpPr txBox="1"/>
          <p:nvPr/>
        </p:nvSpPr>
        <p:spPr>
          <a:xfrm>
            <a:off x="676033" y="1597979"/>
            <a:ext cx="4001168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2000"/>
            </a:pPr>
            <a:r>
              <a:t>테이블 명 </a:t>
            </a:r>
            <a:r>
              <a:t>: RESERVATION_TBL</a:t>
            </a:r>
          </a:p>
        </p:txBody>
      </p:sp>
      <p:sp>
        <p:nvSpPr>
          <p:cNvPr id="471" name="제목 1"/>
          <p:cNvSpPr txBox="1"/>
          <p:nvPr/>
        </p:nvSpPr>
        <p:spPr>
          <a:xfrm>
            <a:off x="8145113" y="1599458"/>
            <a:ext cx="4001167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2000"/>
            </a:pPr>
            <a:r>
              <a:t>Entity</a:t>
            </a:r>
            <a:r>
              <a:t> 명 </a:t>
            </a:r>
            <a:r>
              <a:t>: </a:t>
            </a:r>
            <a:r>
              <a:t>예약</a:t>
            </a:r>
          </a:p>
        </p:txBody>
      </p:sp>
      <p:sp>
        <p:nvSpPr>
          <p:cNvPr id="472" name="제목 1"/>
          <p:cNvSpPr txBox="1"/>
          <p:nvPr/>
        </p:nvSpPr>
        <p:spPr>
          <a:xfrm>
            <a:off x="319447" y="293097"/>
            <a:ext cx="10321348" cy="954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lnSpc>
                <a:spcPct val="90000"/>
              </a:lnSpc>
              <a:defRPr b="1" sz="4400">
                <a:solidFill>
                  <a:srgbClr val="203864"/>
                </a:solidFill>
              </a:defRPr>
            </a:lvl1pPr>
          </a:lstStyle>
          <a:p>
            <a:pPr/>
            <a:r>
              <a:t>테이블 정의</a:t>
            </a:r>
          </a:p>
        </p:txBody>
      </p:sp>
      <p:sp>
        <p:nvSpPr>
          <p:cNvPr id="473" name="직사각형 8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74" name="그림 9" descr="그림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6" name="표 5"/>
          <p:cNvGraphicFramePr/>
          <p:nvPr/>
        </p:nvGraphicFramePr>
        <p:xfrm>
          <a:off x="630313" y="2229725"/>
          <a:ext cx="9925237" cy="389542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85047"/>
                <a:gridCol w="1985047"/>
                <a:gridCol w="1985047"/>
                <a:gridCol w="1985047"/>
                <a:gridCol w="1985047"/>
              </a:tblGrid>
              <a:tr h="55786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필드 명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데이터 타입</a:t>
                      </a:r>
                      <a:r>
                        <a:t>(</a:t>
                      </a:r>
                      <a:r>
                        <a:t>크기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NOT NULL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PRIMARY KEY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비고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RES_ID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CHAR2(6)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chemeClr val="accent4"/>
                          </a:solidFill>
                        </a:rPr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예약 </a:t>
                      </a:r>
                      <a:r>
                        <a:t>ID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INJ_DATE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DATE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접종 일자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INJ_CNT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NUMBER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접종 차수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477" name="제목 1"/>
          <p:cNvSpPr txBox="1"/>
          <p:nvPr/>
        </p:nvSpPr>
        <p:spPr>
          <a:xfrm>
            <a:off x="676033" y="1597979"/>
            <a:ext cx="4001168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2000"/>
            </a:pPr>
            <a:r>
              <a:t>테이블 명 </a:t>
            </a:r>
            <a:r>
              <a:t>: INJECTION_TBL</a:t>
            </a:r>
          </a:p>
        </p:txBody>
      </p:sp>
      <p:sp>
        <p:nvSpPr>
          <p:cNvPr id="478" name="제목 1"/>
          <p:cNvSpPr txBox="1"/>
          <p:nvPr/>
        </p:nvSpPr>
        <p:spPr>
          <a:xfrm>
            <a:off x="8145113" y="1599458"/>
            <a:ext cx="4001167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2000"/>
            </a:pPr>
            <a:r>
              <a:t>Entity</a:t>
            </a:r>
            <a:r>
              <a:t> 명 </a:t>
            </a:r>
            <a:r>
              <a:t>: </a:t>
            </a:r>
            <a:r>
              <a:t>접종</a:t>
            </a:r>
          </a:p>
        </p:txBody>
      </p:sp>
      <p:sp>
        <p:nvSpPr>
          <p:cNvPr id="479" name="제목 1"/>
          <p:cNvSpPr txBox="1"/>
          <p:nvPr/>
        </p:nvSpPr>
        <p:spPr>
          <a:xfrm>
            <a:off x="319447" y="293097"/>
            <a:ext cx="10321348" cy="954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lnSpc>
                <a:spcPct val="90000"/>
              </a:lnSpc>
              <a:defRPr b="1" sz="4400">
                <a:solidFill>
                  <a:srgbClr val="203864"/>
                </a:solidFill>
              </a:defRPr>
            </a:lvl1pPr>
          </a:lstStyle>
          <a:p>
            <a:pPr/>
            <a:r>
              <a:t>테이블 정의</a:t>
            </a:r>
          </a:p>
        </p:txBody>
      </p:sp>
      <p:sp>
        <p:nvSpPr>
          <p:cNvPr id="480" name="직사각형 8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81" name="그림 9" descr="그림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3" name="표 5"/>
          <p:cNvGraphicFramePr/>
          <p:nvPr/>
        </p:nvGraphicFramePr>
        <p:xfrm>
          <a:off x="630313" y="2229725"/>
          <a:ext cx="9925237" cy="389542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85047"/>
                <a:gridCol w="1985047"/>
                <a:gridCol w="1985047"/>
                <a:gridCol w="1985047"/>
                <a:gridCol w="1985047"/>
              </a:tblGrid>
              <a:tr h="55786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필드 명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데이터 타입</a:t>
                      </a:r>
                      <a:r>
                        <a:t>(</a:t>
                      </a:r>
                      <a:r>
                        <a:t>크기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NOT NULL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PRIMARY KEY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비고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PAT_ID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chemeClr val="accent4"/>
                          </a:solidFill>
                        </a:rPr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방문자 </a:t>
                      </a:r>
                      <a:r>
                        <a:t>ID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PER_ID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VARCHAR2(20)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사람 </a:t>
                      </a:r>
                      <a:r>
                        <a:t>ID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PAT_SYMP_GRP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 (6)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증상 그룹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PAT_SYMP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증상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PAT_IN_DATE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DATE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방문 일자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HOS_ID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방문 병원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484" name="제목 1"/>
          <p:cNvSpPr txBox="1"/>
          <p:nvPr/>
        </p:nvSpPr>
        <p:spPr>
          <a:xfrm>
            <a:off x="676033" y="1597979"/>
            <a:ext cx="4001168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2000"/>
            </a:pPr>
            <a:r>
              <a:t>테이블 명 </a:t>
            </a:r>
            <a:r>
              <a:t>: PATIENTS_TBL</a:t>
            </a:r>
          </a:p>
        </p:txBody>
      </p:sp>
      <p:sp>
        <p:nvSpPr>
          <p:cNvPr id="485" name="제목 1"/>
          <p:cNvSpPr txBox="1"/>
          <p:nvPr/>
        </p:nvSpPr>
        <p:spPr>
          <a:xfrm>
            <a:off x="8145113" y="1599458"/>
            <a:ext cx="4001167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2000"/>
            </a:pPr>
            <a:r>
              <a:t>Entity</a:t>
            </a:r>
            <a:r>
              <a:t> 명 </a:t>
            </a:r>
            <a:r>
              <a:t>: </a:t>
            </a:r>
            <a:r>
              <a:t>병원방문자</a:t>
            </a:r>
          </a:p>
        </p:txBody>
      </p:sp>
      <p:sp>
        <p:nvSpPr>
          <p:cNvPr id="486" name="제목 1"/>
          <p:cNvSpPr txBox="1"/>
          <p:nvPr/>
        </p:nvSpPr>
        <p:spPr>
          <a:xfrm>
            <a:off x="319447" y="293097"/>
            <a:ext cx="10321348" cy="954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lnSpc>
                <a:spcPct val="90000"/>
              </a:lnSpc>
              <a:defRPr b="1" sz="4400">
                <a:solidFill>
                  <a:srgbClr val="203864"/>
                </a:solidFill>
              </a:defRPr>
            </a:lvl1pPr>
          </a:lstStyle>
          <a:p>
            <a:pPr/>
            <a:r>
              <a:t>테이블 정의</a:t>
            </a:r>
          </a:p>
        </p:txBody>
      </p:sp>
      <p:sp>
        <p:nvSpPr>
          <p:cNvPr id="487" name="직사각형 8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88" name="그림 9" descr="그림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0" name="표 5"/>
          <p:cNvGraphicFramePr/>
          <p:nvPr/>
        </p:nvGraphicFramePr>
        <p:xfrm>
          <a:off x="630313" y="2229725"/>
          <a:ext cx="9925237" cy="389542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85047"/>
                <a:gridCol w="1985047"/>
                <a:gridCol w="1985047"/>
                <a:gridCol w="1985047"/>
                <a:gridCol w="1985047"/>
              </a:tblGrid>
              <a:tr h="55786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필드 명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데이터 타입</a:t>
                      </a:r>
                      <a:r>
                        <a:t>(</a:t>
                      </a:r>
                      <a:r>
                        <a:t>크기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NOT NULL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PRIMARY KEY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비고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TRE_ID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chemeClr val="accent4"/>
                          </a:solidFill>
                        </a:rPr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진료 </a:t>
                      </a:r>
                      <a:r>
                        <a:t>ID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PAT_ID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방문자 </a:t>
                      </a:r>
                      <a:r>
                        <a:t>ID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PER_ID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VARCHAR2(20)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사람 </a:t>
                      </a:r>
                      <a:r>
                        <a:t>ID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DOC_ID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의사 </a:t>
                      </a:r>
                      <a:r>
                        <a:t>ID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TRE_DATE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DATE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진료 일자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TRE_PAY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NUMBER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진료비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491" name="제목 1"/>
          <p:cNvSpPr txBox="1"/>
          <p:nvPr/>
        </p:nvSpPr>
        <p:spPr>
          <a:xfrm>
            <a:off x="676033" y="1597979"/>
            <a:ext cx="4001168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2000"/>
            </a:pPr>
            <a:r>
              <a:t>테이블 명 </a:t>
            </a:r>
            <a:r>
              <a:t>: TREAT_TBL</a:t>
            </a:r>
          </a:p>
        </p:txBody>
      </p:sp>
      <p:sp>
        <p:nvSpPr>
          <p:cNvPr id="492" name="제목 1"/>
          <p:cNvSpPr txBox="1"/>
          <p:nvPr/>
        </p:nvSpPr>
        <p:spPr>
          <a:xfrm>
            <a:off x="8145113" y="1599458"/>
            <a:ext cx="4001167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2000"/>
            </a:pPr>
            <a:r>
              <a:t>Entity</a:t>
            </a:r>
            <a:r>
              <a:t> 명 </a:t>
            </a:r>
            <a:r>
              <a:t>: </a:t>
            </a:r>
            <a:r>
              <a:t>진료</a:t>
            </a:r>
          </a:p>
        </p:txBody>
      </p:sp>
      <p:sp>
        <p:nvSpPr>
          <p:cNvPr id="493" name="제목 1"/>
          <p:cNvSpPr txBox="1"/>
          <p:nvPr/>
        </p:nvSpPr>
        <p:spPr>
          <a:xfrm>
            <a:off x="319447" y="293097"/>
            <a:ext cx="10321348" cy="954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lnSpc>
                <a:spcPct val="90000"/>
              </a:lnSpc>
              <a:defRPr b="1" sz="4400">
                <a:solidFill>
                  <a:srgbClr val="203864"/>
                </a:solidFill>
              </a:defRPr>
            </a:lvl1pPr>
          </a:lstStyle>
          <a:p>
            <a:pPr/>
            <a:r>
              <a:t>테이블 정의</a:t>
            </a:r>
          </a:p>
        </p:txBody>
      </p:sp>
      <p:sp>
        <p:nvSpPr>
          <p:cNvPr id="494" name="직사각형 8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95" name="그림 9" descr="그림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7" name="표 5"/>
          <p:cNvGraphicFramePr/>
          <p:nvPr/>
        </p:nvGraphicFramePr>
        <p:xfrm>
          <a:off x="630313" y="2229725"/>
          <a:ext cx="9925237" cy="42662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85047"/>
                <a:gridCol w="1985047"/>
                <a:gridCol w="1985047"/>
                <a:gridCol w="1985047"/>
                <a:gridCol w="1985047"/>
              </a:tblGrid>
              <a:tr h="55786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필드 명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데이터 타입</a:t>
                      </a:r>
                      <a:r>
                        <a:t>(</a:t>
                      </a:r>
                      <a:r>
                        <a:t>크기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NOT NULL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PRIMARY KEY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비고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IDX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NUMBER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ADM_ID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chemeClr val="accent4"/>
                          </a:solidFill>
                        </a:rPr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입원</a:t>
                      </a:r>
                      <a:r>
                        <a:t>ID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PER_ID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VARCHAR2(20)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사람</a:t>
                      </a:r>
                      <a:r>
                        <a:t>ID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TRE_ID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진료</a:t>
                      </a:r>
                      <a:r>
                        <a:t>ID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ADM_DATE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DATE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입원날짜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498" name="제목 1"/>
          <p:cNvSpPr txBox="1"/>
          <p:nvPr/>
        </p:nvSpPr>
        <p:spPr>
          <a:xfrm>
            <a:off x="676033" y="1597979"/>
            <a:ext cx="4001168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2000"/>
            </a:pPr>
            <a:r>
              <a:t>테이블 명 </a:t>
            </a:r>
            <a:r>
              <a:t>: ADMISSION_TBL</a:t>
            </a:r>
          </a:p>
        </p:txBody>
      </p:sp>
      <p:sp>
        <p:nvSpPr>
          <p:cNvPr id="499" name="제목 1"/>
          <p:cNvSpPr txBox="1"/>
          <p:nvPr/>
        </p:nvSpPr>
        <p:spPr>
          <a:xfrm>
            <a:off x="8145113" y="1599458"/>
            <a:ext cx="4001167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2000"/>
            </a:pPr>
            <a:r>
              <a:t>Entity</a:t>
            </a:r>
            <a:r>
              <a:t> 명 </a:t>
            </a:r>
            <a:r>
              <a:t>: </a:t>
            </a:r>
            <a:r>
              <a:t>입원</a:t>
            </a:r>
          </a:p>
        </p:txBody>
      </p:sp>
      <p:sp>
        <p:nvSpPr>
          <p:cNvPr id="500" name="제목 1"/>
          <p:cNvSpPr txBox="1"/>
          <p:nvPr/>
        </p:nvSpPr>
        <p:spPr>
          <a:xfrm>
            <a:off x="319447" y="293097"/>
            <a:ext cx="10321348" cy="954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lnSpc>
                <a:spcPct val="90000"/>
              </a:lnSpc>
              <a:defRPr b="1" sz="4400">
                <a:solidFill>
                  <a:srgbClr val="203864"/>
                </a:solidFill>
              </a:defRPr>
            </a:lvl1pPr>
          </a:lstStyle>
          <a:p>
            <a:pPr/>
            <a:r>
              <a:t>테이블 정의</a:t>
            </a:r>
          </a:p>
        </p:txBody>
      </p:sp>
      <p:sp>
        <p:nvSpPr>
          <p:cNvPr id="501" name="직사각형 8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02" name="그림 9" descr="그림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4" name="표 5"/>
          <p:cNvGraphicFramePr/>
          <p:nvPr/>
        </p:nvGraphicFramePr>
        <p:xfrm>
          <a:off x="630313" y="2229725"/>
          <a:ext cx="9925237" cy="389542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85047"/>
                <a:gridCol w="1985047"/>
                <a:gridCol w="1985047"/>
                <a:gridCol w="1985047"/>
                <a:gridCol w="1985047"/>
              </a:tblGrid>
              <a:tr h="55786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필드 명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데이터 타입</a:t>
                      </a:r>
                      <a:r>
                        <a:t>(</a:t>
                      </a:r>
                      <a:r>
                        <a:t>크기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NOT NULL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PRIMARY KEY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비고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IDX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NUMBER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퇴원 </a:t>
                      </a:r>
                      <a:r>
                        <a:t>INDEX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ADM_ID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입원 </a:t>
                      </a:r>
                      <a:r>
                        <a:t>ID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PER_ID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VARCHAR2(20)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사람 </a:t>
                      </a:r>
                      <a:r>
                        <a:t>ID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DOC_ID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의사 </a:t>
                      </a:r>
                      <a:r>
                        <a:t>ID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DIS_DATE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DATE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퇴원 일자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505" name="제목 1"/>
          <p:cNvSpPr txBox="1"/>
          <p:nvPr/>
        </p:nvSpPr>
        <p:spPr>
          <a:xfrm>
            <a:off x="676033" y="1597979"/>
            <a:ext cx="4001168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2000"/>
            </a:pPr>
            <a:r>
              <a:t>테이블 명 </a:t>
            </a:r>
            <a:r>
              <a:t>: DISCHARGE_TBL</a:t>
            </a:r>
          </a:p>
        </p:txBody>
      </p:sp>
      <p:sp>
        <p:nvSpPr>
          <p:cNvPr id="506" name="제목 1"/>
          <p:cNvSpPr txBox="1"/>
          <p:nvPr/>
        </p:nvSpPr>
        <p:spPr>
          <a:xfrm>
            <a:off x="8145113" y="1599458"/>
            <a:ext cx="4001167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2000"/>
            </a:pPr>
            <a:r>
              <a:t>Entity</a:t>
            </a:r>
            <a:r>
              <a:t> 명 </a:t>
            </a:r>
            <a:r>
              <a:t>: </a:t>
            </a:r>
            <a:r>
              <a:t>퇴원</a:t>
            </a:r>
          </a:p>
        </p:txBody>
      </p:sp>
      <p:sp>
        <p:nvSpPr>
          <p:cNvPr id="507" name="제목 1"/>
          <p:cNvSpPr txBox="1"/>
          <p:nvPr/>
        </p:nvSpPr>
        <p:spPr>
          <a:xfrm>
            <a:off x="319447" y="293097"/>
            <a:ext cx="10321348" cy="954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lnSpc>
                <a:spcPct val="90000"/>
              </a:lnSpc>
              <a:defRPr b="1" sz="4400">
                <a:solidFill>
                  <a:srgbClr val="203864"/>
                </a:solidFill>
              </a:defRPr>
            </a:lvl1pPr>
          </a:lstStyle>
          <a:p>
            <a:pPr/>
            <a:r>
              <a:t>테이블 정의</a:t>
            </a:r>
          </a:p>
        </p:txBody>
      </p:sp>
      <p:sp>
        <p:nvSpPr>
          <p:cNvPr id="508" name="직사각형 8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09" name="그림 9" descr="그림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제목 1"/>
          <p:cNvSpPr txBox="1"/>
          <p:nvPr>
            <p:ph type="title"/>
          </p:nvPr>
        </p:nvSpPr>
        <p:spPr>
          <a:xfrm>
            <a:off x="273727" y="293097"/>
            <a:ext cx="10412788" cy="95453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203864"/>
                </a:solidFill>
              </a:defRPr>
            </a:lvl1pPr>
          </a:lstStyle>
          <a:p>
            <a:pPr/>
            <a:r>
              <a:t>추진배경 및 필요성</a:t>
            </a:r>
          </a:p>
        </p:txBody>
      </p:sp>
      <p:sp>
        <p:nvSpPr>
          <p:cNvPr id="108" name="직사각형 6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" name="내용 개체 틀 2"/>
          <p:cNvSpPr txBox="1"/>
          <p:nvPr>
            <p:ph type="body" idx="1"/>
          </p:nvPr>
        </p:nvSpPr>
        <p:spPr>
          <a:xfrm>
            <a:off x="541625" y="1472873"/>
            <a:ext cx="10412788" cy="345061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SzTx/>
              <a:buNone/>
              <a:defRPr sz="2400"/>
            </a:pPr>
            <a:r>
              <a:t>COVID-19 </a:t>
            </a:r>
            <a:r>
              <a:t>유행에 대응하기 위해 지역별 백신 접신 접종 업무를 관리하며, </a:t>
            </a:r>
          </a:p>
          <a:p>
            <a:pPr marL="0" indent="0">
              <a:lnSpc>
                <a:spcPct val="150000"/>
              </a:lnSpc>
              <a:buSzTx/>
              <a:buNone/>
              <a:defRPr sz="2400"/>
            </a:pPr>
            <a:r>
              <a:t>접종 현황 및 부작용 데이터를 기반으로 의료비 계산 서비스를 제공하여 </a:t>
            </a:r>
          </a:p>
          <a:p>
            <a:pPr marL="0" indent="0">
              <a:lnSpc>
                <a:spcPct val="150000"/>
              </a:lnSpc>
              <a:buSzTx/>
              <a:buNone/>
              <a:defRPr sz="2400"/>
            </a:pPr>
            <a:r>
              <a:t>부산시 의료 예산 파악 및 </a:t>
            </a:r>
            <a:r>
              <a:t> </a:t>
            </a:r>
            <a:r>
              <a:t>대응책 논의에 이용.</a:t>
            </a:r>
          </a:p>
        </p:txBody>
      </p:sp>
      <p:pic>
        <p:nvPicPr>
          <p:cNvPr id="110" name="그림 5" descr="그림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1" name="표 5"/>
          <p:cNvGraphicFramePr/>
          <p:nvPr/>
        </p:nvGraphicFramePr>
        <p:xfrm>
          <a:off x="630313" y="2229725"/>
          <a:ext cx="9925237" cy="389542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85047"/>
                <a:gridCol w="1985047"/>
                <a:gridCol w="1985047"/>
                <a:gridCol w="1985047"/>
                <a:gridCol w="1985047"/>
              </a:tblGrid>
              <a:tr h="55786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필드 명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데이터 타입</a:t>
                      </a:r>
                      <a:r>
                        <a:t>(</a:t>
                      </a:r>
                      <a:r>
                        <a:t>크기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NOT NULL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PRIMARY KEY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비고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IDX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NUMBER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입원자 </a:t>
                      </a:r>
                      <a:r>
                        <a:t>INDEX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ADM_ID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입원</a:t>
                      </a:r>
                      <a:r>
                        <a:t>ID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ADM_ROOM_GRP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병실 그룹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ADM_ROOM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병실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ADM_ROOM_DATE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DATE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병실 사용 일자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512" name="제목 1"/>
          <p:cNvSpPr txBox="1"/>
          <p:nvPr/>
        </p:nvSpPr>
        <p:spPr>
          <a:xfrm>
            <a:off x="676033" y="1597979"/>
            <a:ext cx="4986590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2000"/>
            </a:pPr>
            <a:r>
              <a:t>테이블 명 </a:t>
            </a:r>
            <a:r>
              <a:t>: ADMISSION_ROOMS_TBL</a:t>
            </a:r>
          </a:p>
        </p:txBody>
      </p:sp>
      <p:sp>
        <p:nvSpPr>
          <p:cNvPr id="513" name="제목 1"/>
          <p:cNvSpPr txBox="1"/>
          <p:nvPr/>
        </p:nvSpPr>
        <p:spPr>
          <a:xfrm>
            <a:off x="8145113" y="1597979"/>
            <a:ext cx="4001167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2000"/>
            </a:pPr>
            <a:r>
              <a:t>Entity</a:t>
            </a:r>
            <a:r>
              <a:t> 명 </a:t>
            </a:r>
            <a:r>
              <a:t>: </a:t>
            </a:r>
            <a:r>
              <a:t>입원환자 병실</a:t>
            </a:r>
          </a:p>
        </p:txBody>
      </p:sp>
      <p:sp>
        <p:nvSpPr>
          <p:cNvPr id="514" name="제목 1"/>
          <p:cNvSpPr txBox="1"/>
          <p:nvPr/>
        </p:nvSpPr>
        <p:spPr>
          <a:xfrm>
            <a:off x="319447" y="293097"/>
            <a:ext cx="10321348" cy="954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lnSpc>
                <a:spcPct val="90000"/>
              </a:lnSpc>
              <a:defRPr b="1" sz="4400">
                <a:solidFill>
                  <a:srgbClr val="203864"/>
                </a:solidFill>
              </a:defRPr>
            </a:lvl1pPr>
          </a:lstStyle>
          <a:p>
            <a:pPr/>
            <a:r>
              <a:t>테이블 정의</a:t>
            </a:r>
          </a:p>
        </p:txBody>
      </p:sp>
      <p:sp>
        <p:nvSpPr>
          <p:cNvPr id="515" name="직사각형 8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16" name="그림 9" descr="그림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8" name="표 5"/>
          <p:cNvGraphicFramePr/>
          <p:nvPr/>
        </p:nvGraphicFramePr>
        <p:xfrm>
          <a:off x="630313" y="2229725"/>
          <a:ext cx="9925237" cy="389542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85047"/>
                <a:gridCol w="1985047"/>
                <a:gridCol w="1985047"/>
                <a:gridCol w="1985047"/>
                <a:gridCol w="1985047"/>
              </a:tblGrid>
              <a:tr h="55786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필드 명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데이터 타입</a:t>
                      </a:r>
                      <a:r>
                        <a:t>(</a:t>
                      </a:r>
                      <a:r>
                        <a:t>크기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NOT NULL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PRIMARY KEY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비고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IDX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NUMBER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약 처방 </a:t>
                      </a:r>
                      <a:r>
                        <a:t>INDEX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ADM_ID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입원 </a:t>
                      </a:r>
                      <a:r>
                        <a:t>ID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ADM_MED_GRP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처방약 그룹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ADM_MED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CHAR(20)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처방약 이름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ADM_MED_QTY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NUMBER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처방약 수량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ADM_MED_DATE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DATE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처방일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519" name="제목 1"/>
          <p:cNvSpPr txBox="1"/>
          <p:nvPr/>
        </p:nvSpPr>
        <p:spPr>
          <a:xfrm>
            <a:off x="676032" y="1597979"/>
            <a:ext cx="6939676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2000"/>
            </a:pPr>
            <a:r>
              <a:t>테이블 명 </a:t>
            </a:r>
            <a:r>
              <a:t>: ADMISSION_MEDICINES_TBL</a:t>
            </a:r>
          </a:p>
        </p:txBody>
      </p:sp>
      <p:sp>
        <p:nvSpPr>
          <p:cNvPr id="520" name="제목 1"/>
          <p:cNvSpPr txBox="1"/>
          <p:nvPr/>
        </p:nvSpPr>
        <p:spPr>
          <a:xfrm>
            <a:off x="8145113" y="1599458"/>
            <a:ext cx="4001167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2000"/>
            </a:pPr>
            <a:r>
              <a:t>Entity</a:t>
            </a:r>
            <a:r>
              <a:t> 명 </a:t>
            </a:r>
            <a:r>
              <a:t>: </a:t>
            </a:r>
            <a:r>
              <a:t>입원환자 처방약</a:t>
            </a:r>
          </a:p>
        </p:txBody>
      </p:sp>
      <p:sp>
        <p:nvSpPr>
          <p:cNvPr id="521" name="제목 1"/>
          <p:cNvSpPr txBox="1"/>
          <p:nvPr/>
        </p:nvSpPr>
        <p:spPr>
          <a:xfrm>
            <a:off x="319447" y="293097"/>
            <a:ext cx="10321348" cy="954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lnSpc>
                <a:spcPct val="90000"/>
              </a:lnSpc>
              <a:defRPr b="1" sz="4400">
                <a:solidFill>
                  <a:srgbClr val="203864"/>
                </a:solidFill>
              </a:defRPr>
            </a:lvl1pPr>
          </a:lstStyle>
          <a:p>
            <a:pPr/>
            <a:r>
              <a:t>테이블 정의</a:t>
            </a:r>
          </a:p>
        </p:txBody>
      </p:sp>
      <p:sp>
        <p:nvSpPr>
          <p:cNvPr id="522" name="직사각형 8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23" name="그림 9" descr="그림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잉크 43" descr="잉크 4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76406" y="-1263379"/>
            <a:ext cx="108001" cy="2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제목 1"/>
          <p:cNvSpPr txBox="1"/>
          <p:nvPr>
            <p:ph type="title"/>
          </p:nvPr>
        </p:nvSpPr>
        <p:spPr>
          <a:xfrm>
            <a:off x="273727" y="293097"/>
            <a:ext cx="10412788" cy="95453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203864"/>
                </a:solidFill>
              </a:defRPr>
            </a:lvl1pPr>
          </a:lstStyle>
          <a:p>
            <a:pPr/>
            <a:r>
              <a:t>업무 정리</a:t>
            </a:r>
          </a:p>
        </p:txBody>
      </p:sp>
      <p:sp>
        <p:nvSpPr>
          <p:cNvPr id="114" name="직사각형 6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5" name="내용 개체 틀 2"/>
          <p:cNvSpPr txBox="1"/>
          <p:nvPr>
            <p:ph type="body" idx="1"/>
          </p:nvPr>
        </p:nvSpPr>
        <p:spPr>
          <a:xfrm>
            <a:off x="648157" y="1405552"/>
            <a:ext cx="10524667" cy="5159350"/>
          </a:xfrm>
          <a:prstGeom prst="rect">
            <a:avLst/>
          </a:prstGeom>
        </p:spPr>
        <p:txBody>
          <a:bodyPr anchor="ctr"/>
          <a:lstStyle/>
          <a:p>
            <a:pPr marL="184150">
              <a:lnSpc>
                <a:spcPct val="136000"/>
              </a:lnSpc>
              <a:spcBef>
                <a:spcPts val="800"/>
              </a:spcBef>
              <a:defRPr sz="1300"/>
            </a:pPr>
            <a:r>
              <a:t>병원은 현재 보유 중인 백신 현황</a:t>
            </a:r>
            <a:r>
              <a:t>을 통해</a:t>
            </a:r>
            <a:r>
              <a:t> 일일 접종 가능 인원을 등록한다.</a:t>
            </a:r>
            <a:endParaRPr sz="1700"/>
          </a:p>
          <a:p>
            <a:pPr marL="184150">
              <a:lnSpc>
                <a:spcPct val="136000"/>
              </a:lnSpc>
              <a:spcBef>
                <a:spcPts val="800"/>
              </a:spcBef>
              <a:defRPr sz="1300"/>
            </a:pPr>
            <a:r>
              <a:t>사람은 백신 현황을 파악하고, 접종을 희망하는 백신을 예약한다.</a:t>
            </a:r>
            <a:endParaRPr sz="1700"/>
          </a:p>
          <a:p>
            <a:pPr marL="184150">
              <a:lnSpc>
                <a:spcPct val="136000"/>
              </a:lnSpc>
              <a:spcBef>
                <a:spcPts val="800"/>
              </a:spcBef>
              <a:defRPr sz="1300"/>
            </a:pPr>
            <a:r>
              <a:t>병원은 예약자의 정보를 조회 후 접종 정보를 확인한다.</a:t>
            </a:r>
            <a:endParaRPr sz="1700"/>
          </a:p>
          <a:p>
            <a:pPr marL="184150">
              <a:lnSpc>
                <a:spcPct val="136000"/>
              </a:lnSpc>
              <a:spcBef>
                <a:spcPts val="800"/>
              </a:spcBef>
              <a:defRPr sz="1300"/>
            </a:pPr>
            <a:r>
              <a:t>병원은 정보 조회 후 백신을 접종한다.</a:t>
            </a:r>
            <a:endParaRPr sz="1700"/>
          </a:p>
          <a:p>
            <a:pPr marL="184150">
              <a:lnSpc>
                <a:spcPct val="136000"/>
              </a:lnSpc>
              <a:spcBef>
                <a:spcPts val="800"/>
              </a:spcBef>
              <a:defRPr sz="1300"/>
            </a:pPr>
            <a:r>
              <a:t>병원은 백신 현황과 일일 접종 가능 인원을 관리한다.</a:t>
            </a:r>
            <a:endParaRPr sz="1700"/>
          </a:p>
          <a:p>
            <a:pPr marL="184150">
              <a:lnSpc>
                <a:spcPct val="136000"/>
              </a:lnSpc>
              <a:spcBef>
                <a:spcPts val="800"/>
              </a:spcBef>
              <a:defRPr sz="1300"/>
            </a:pPr>
            <a:r>
              <a:t>병원은 접종자 현황을 관리한다.</a:t>
            </a:r>
            <a:endParaRPr sz="1700"/>
          </a:p>
          <a:p>
            <a:pPr marL="184150">
              <a:lnSpc>
                <a:spcPct val="136000"/>
              </a:lnSpc>
              <a:spcBef>
                <a:spcPts val="800"/>
              </a:spcBef>
              <a:defRPr sz="1300"/>
            </a:pPr>
            <a:r>
              <a:t>사람은 백신 접종 이후 이상 변화가 발생할 경우, 병원에 보고한다.</a:t>
            </a:r>
            <a:endParaRPr sz="1700"/>
          </a:p>
          <a:p>
            <a:pPr marL="184150">
              <a:lnSpc>
                <a:spcPct val="136000"/>
              </a:lnSpc>
              <a:spcBef>
                <a:spcPts val="800"/>
              </a:spcBef>
              <a:defRPr sz="1300"/>
            </a:pPr>
            <a:r>
              <a:t>병원은 이상 변화가 발생한 접종자를 진료</a:t>
            </a:r>
            <a:r>
              <a:t>하여 진료비를 부과한다</a:t>
            </a:r>
            <a:r>
              <a:t>.</a:t>
            </a:r>
            <a:endParaRPr sz="1800"/>
          </a:p>
          <a:p>
            <a:pPr marL="184150">
              <a:lnSpc>
                <a:spcPct val="136000"/>
              </a:lnSpc>
              <a:spcBef>
                <a:spcPts val="800"/>
              </a:spcBef>
              <a:defRPr sz="1300"/>
            </a:pPr>
            <a:r>
              <a:t>병원은 </a:t>
            </a:r>
            <a:r>
              <a:t>진료한 환자를</a:t>
            </a:r>
            <a:r>
              <a:t> 입원 </a:t>
            </a:r>
            <a:r>
              <a:t>시키거나 귀가조치 한다</a:t>
            </a:r>
            <a:r>
              <a:t>.</a:t>
            </a:r>
            <a:endParaRPr sz="1700"/>
          </a:p>
          <a:p>
            <a:pPr marL="184150">
              <a:lnSpc>
                <a:spcPct val="136000"/>
              </a:lnSpc>
              <a:spcBef>
                <a:spcPts val="800"/>
              </a:spcBef>
              <a:defRPr sz="1300"/>
            </a:pPr>
            <a:r>
              <a:t>병원은 입원한 환자의 병상이용과 처방약품을 관리한다</a:t>
            </a:r>
            <a:r>
              <a:t>.</a:t>
            </a:r>
            <a:endParaRPr sz="1700"/>
          </a:p>
          <a:p>
            <a:pPr marL="184150">
              <a:lnSpc>
                <a:spcPct val="136000"/>
              </a:lnSpc>
              <a:spcBef>
                <a:spcPts val="800"/>
              </a:spcBef>
              <a:defRPr sz="1300"/>
            </a:pPr>
            <a:r>
              <a:t>병원은 퇴원한 환자에게 총 의료비를 청구한다</a:t>
            </a:r>
            <a:r>
              <a:t>. </a:t>
            </a:r>
            <a:br/>
          </a:p>
        </p:txBody>
      </p:sp>
      <p:pic>
        <p:nvPicPr>
          <p:cNvPr id="116" name="그림 18" descr="그림 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잉크 43" descr="잉크 4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76406" y="-1263379"/>
            <a:ext cx="108001" cy="2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제목 1"/>
          <p:cNvSpPr txBox="1"/>
          <p:nvPr>
            <p:ph type="title"/>
          </p:nvPr>
        </p:nvSpPr>
        <p:spPr>
          <a:xfrm>
            <a:off x="273727" y="293097"/>
            <a:ext cx="10412788" cy="95453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203864"/>
                </a:solidFill>
              </a:defRPr>
            </a:lvl1pPr>
          </a:lstStyle>
          <a:p>
            <a:pPr/>
            <a:r>
              <a:t>행위 정리</a:t>
            </a:r>
          </a:p>
        </p:txBody>
      </p:sp>
      <p:sp>
        <p:nvSpPr>
          <p:cNvPr id="120" name="직사각형 6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직선 화살표 연결선 18"/>
          <p:cNvSpPr/>
          <p:nvPr/>
        </p:nvSpPr>
        <p:spPr>
          <a:xfrm>
            <a:off x="7880043" y="4715827"/>
            <a:ext cx="1549311" cy="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122" name="직선 화살표 연결선 19"/>
          <p:cNvSpPr/>
          <p:nvPr/>
        </p:nvSpPr>
        <p:spPr>
          <a:xfrm flipH="1">
            <a:off x="5481830" y="4727933"/>
            <a:ext cx="1140915" cy="468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23" name="직선 화살표 연결선 20"/>
          <p:cNvSpPr/>
          <p:nvPr/>
        </p:nvSpPr>
        <p:spPr>
          <a:xfrm flipH="1" flipV="1">
            <a:off x="3232974" y="4732618"/>
            <a:ext cx="992419" cy="9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24" name="직선 화살표 연결선 21"/>
          <p:cNvSpPr/>
          <p:nvPr/>
        </p:nvSpPr>
        <p:spPr>
          <a:xfrm>
            <a:off x="3233093" y="2360806"/>
            <a:ext cx="1138142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25" name="직선 화살표 연결선 22"/>
          <p:cNvSpPr/>
          <p:nvPr/>
        </p:nvSpPr>
        <p:spPr>
          <a:xfrm>
            <a:off x="5631865" y="2360806"/>
            <a:ext cx="1573342" cy="2107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grpSp>
        <p:nvGrpSpPr>
          <p:cNvPr id="128" name="사각형: 둥근 모서리 23"/>
          <p:cNvGrpSpPr/>
          <p:nvPr/>
        </p:nvGrpSpPr>
        <p:grpSpPr>
          <a:xfrm>
            <a:off x="1990219" y="1794155"/>
            <a:ext cx="1242876" cy="1260629"/>
            <a:chOff x="0" y="0"/>
            <a:chExt cx="1242874" cy="1260628"/>
          </a:xfrm>
        </p:grpSpPr>
        <p:sp>
          <p:nvSpPr>
            <p:cNvPr id="126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" name="사람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사람</a:t>
              </a:r>
            </a:p>
          </p:txBody>
        </p:sp>
      </p:grpSp>
      <p:grpSp>
        <p:nvGrpSpPr>
          <p:cNvPr id="131" name="사각형: 둥근 모서리 24"/>
          <p:cNvGrpSpPr/>
          <p:nvPr/>
        </p:nvGrpSpPr>
        <p:grpSpPr>
          <a:xfrm>
            <a:off x="4380112" y="1784628"/>
            <a:ext cx="1242875" cy="1260630"/>
            <a:chOff x="0" y="0"/>
            <a:chExt cx="1242874" cy="1260628"/>
          </a:xfrm>
        </p:grpSpPr>
        <p:sp>
          <p:nvSpPr>
            <p:cNvPr id="129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0" name="병원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병원</a:t>
              </a:r>
            </a:p>
          </p:txBody>
        </p:sp>
      </p:grpSp>
      <p:grpSp>
        <p:nvGrpSpPr>
          <p:cNvPr id="134" name="사각형: 둥근 모서리 25"/>
          <p:cNvGrpSpPr/>
          <p:nvPr/>
        </p:nvGrpSpPr>
        <p:grpSpPr>
          <a:xfrm>
            <a:off x="7213851" y="1784626"/>
            <a:ext cx="1242875" cy="1260630"/>
            <a:chOff x="0" y="0"/>
            <a:chExt cx="1242874" cy="1260628"/>
          </a:xfrm>
        </p:grpSpPr>
        <p:sp>
          <p:nvSpPr>
            <p:cNvPr id="132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3" name="백신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백신</a:t>
              </a:r>
            </a:p>
          </p:txBody>
        </p:sp>
      </p:grpSp>
      <p:grpSp>
        <p:nvGrpSpPr>
          <p:cNvPr id="137" name="사각형: 둥근 모서리 26"/>
          <p:cNvGrpSpPr/>
          <p:nvPr/>
        </p:nvGrpSpPr>
        <p:grpSpPr>
          <a:xfrm>
            <a:off x="1990101" y="4102303"/>
            <a:ext cx="1242875" cy="1260630"/>
            <a:chOff x="0" y="0"/>
            <a:chExt cx="1242874" cy="1260628"/>
          </a:xfrm>
        </p:grpSpPr>
        <p:sp>
          <p:nvSpPr>
            <p:cNvPr id="135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6" name="퇴원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퇴원</a:t>
              </a:r>
            </a:p>
          </p:txBody>
        </p:sp>
      </p:grpSp>
      <p:grpSp>
        <p:nvGrpSpPr>
          <p:cNvPr id="140" name="사각형: 둥근 모서리 27"/>
          <p:cNvGrpSpPr/>
          <p:nvPr/>
        </p:nvGrpSpPr>
        <p:grpSpPr>
          <a:xfrm>
            <a:off x="4238955" y="4102303"/>
            <a:ext cx="1242876" cy="1260630"/>
            <a:chOff x="0" y="0"/>
            <a:chExt cx="1242874" cy="1260628"/>
          </a:xfrm>
        </p:grpSpPr>
        <p:sp>
          <p:nvSpPr>
            <p:cNvPr id="138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9" name="입원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입원</a:t>
              </a:r>
            </a:p>
          </p:txBody>
        </p:sp>
      </p:grpSp>
      <p:sp>
        <p:nvSpPr>
          <p:cNvPr id="150" name="연결선: 꺾임 28"/>
          <p:cNvSpPr/>
          <p:nvPr/>
        </p:nvSpPr>
        <p:spPr>
          <a:xfrm>
            <a:off x="8470900" y="2414270"/>
            <a:ext cx="1593850" cy="1656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81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44" name="사각형: 둥근 모서리 29"/>
          <p:cNvGrpSpPr/>
          <p:nvPr/>
        </p:nvGrpSpPr>
        <p:grpSpPr>
          <a:xfrm>
            <a:off x="6622743" y="4085514"/>
            <a:ext cx="1242875" cy="1260630"/>
            <a:chOff x="0" y="0"/>
            <a:chExt cx="1242874" cy="1260628"/>
          </a:xfrm>
        </p:grpSpPr>
        <p:sp>
          <p:nvSpPr>
            <p:cNvPr id="142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3" name="진료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진료</a:t>
              </a:r>
            </a:p>
          </p:txBody>
        </p:sp>
      </p:grpSp>
      <p:grpSp>
        <p:nvGrpSpPr>
          <p:cNvPr id="147" name="사각형: 둥근 모서리 30"/>
          <p:cNvGrpSpPr/>
          <p:nvPr/>
        </p:nvGrpSpPr>
        <p:grpSpPr>
          <a:xfrm>
            <a:off x="9443640" y="4085513"/>
            <a:ext cx="1242875" cy="1260629"/>
            <a:chOff x="0" y="0"/>
            <a:chExt cx="1242874" cy="1260628"/>
          </a:xfrm>
        </p:grpSpPr>
        <p:sp>
          <p:nvSpPr>
            <p:cNvPr id="145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</a:p>
          </p:txBody>
        </p:sp>
        <p:sp>
          <p:nvSpPr>
            <p:cNvPr id="146" name="이상…"/>
            <p:cNvSpPr txBox="1"/>
            <p:nvPr/>
          </p:nvSpPr>
          <p:spPr>
            <a:xfrm>
              <a:off x="120679" y="216294"/>
              <a:ext cx="1001516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400"/>
              </a:pPr>
              <a:r>
                <a:t>이상</a:t>
              </a:r>
            </a:p>
            <a:p>
              <a:pPr algn="ctr">
                <a:defRPr sz="2400"/>
              </a:pPr>
              <a:r>
                <a:t>증상자</a:t>
              </a:r>
            </a:p>
          </p:txBody>
        </p:sp>
      </p:grpSp>
      <p:pic>
        <p:nvPicPr>
          <p:cNvPr id="148" name="그림 33" descr="그림 3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잉크 43" descr="잉크 4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76406" y="-1263379"/>
            <a:ext cx="108001" cy="2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제목 1"/>
          <p:cNvSpPr txBox="1"/>
          <p:nvPr>
            <p:ph type="title"/>
          </p:nvPr>
        </p:nvSpPr>
        <p:spPr>
          <a:xfrm>
            <a:off x="273727" y="293097"/>
            <a:ext cx="10412788" cy="954534"/>
          </a:xfrm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203864"/>
                </a:solidFill>
              </a:defRPr>
            </a:pPr>
            <a:r>
              <a:t>Entity</a:t>
            </a:r>
            <a:r>
              <a:t> 정리</a:t>
            </a:r>
          </a:p>
        </p:txBody>
      </p:sp>
      <p:sp>
        <p:nvSpPr>
          <p:cNvPr id="154" name="직사각형 6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57" name="사각형: 둥근 모서리 97"/>
          <p:cNvGrpSpPr/>
          <p:nvPr/>
        </p:nvGrpSpPr>
        <p:grpSpPr>
          <a:xfrm>
            <a:off x="798989" y="1882065"/>
            <a:ext cx="1242876" cy="1260630"/>
            <a:chOff x="0" y="0"/>
            <a:chExt cx="1242874" cy="1260628"/>
          </a:xfrm>
        </p:grpSpPr>
        <p:sp>
          <p:nvSpPr>
            <p:cNvPr id="155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6" name="공통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공통</a:t>
              </a:r>
            </a:p>
          </p:txBody>
        </p:sp>
      </p:grpSp>
      <p:grpSp>
        <p:nvGrpSpPr>
          <p:cNvPr id="160" name="사각형: 둥근 모서리 98"/>
          <p:cNvGrpSpPr/>
          <p:nvPr/>
        </p:nvGrpSpPr>
        <p:grpSpPr>
          <a:xfrm>
            <a:off x="2309673" y="1882065"/>
            <a:ext cx="1242875" cy="1260630"/>
            <a:chOff x="0" y="0"/>
            <a:chExt cx="1242874" cy="1260628"/>
          </a:xfrm>
        </p:grpSpPr>
        <p:sp>
          <p:nvSpPr>
            <p:cNvPr id="158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9" name="사람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사람</a:t>
              </a:r>
            </a:p>
          </p:txBody>
        </p:sp>
      </p:grpSp>
      <p:grpSp>
        <p:nvGrpSpPr>
          <p:cNvPr id="163" name="사각형: 둥근 모서리 99"/>
          <p:cNvGrpSpPr/>
          <p:nvPr/>
        </p:nvGrpSpPr>
        <p:grpSpPr>
          <a:xfrm>
            <a:off x="3820357" y="1882064"/>
            <a:ext cx="1242875" cy="1260630"/>
            <a:chOff x="0" y="0"/>
            <a:chExt cx="1242874" cy="1260628"/>
          </a:xfrm>
        </p:grpSpPr>
        <p:sp>
          <p:nvSpPr>
            <p:cNvPr id="161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2" name="병원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병원</a:t>
              </a:r>
            </a:p>
          </p:txBody>
        </p:sp>
      </p:grpSp>
      <p:grpSp>
        <p:nvGrpSpPr>
          <p:cNvPr id="166" name="사각형: 둥근 모서리 100"/>
          <p:cNvGrpSpPr/>
          <p:nvPr/>
        </p:nvGrpSpPr>
        <p:grpSpPr>
          <a:xfrm>
            <a:off x="2309673" y="3437875"/>
            <a:ext cx="1242875" cy="1260630"/>
            <a:chOff x="0" y="0"/>
            <a:chExt cx="1242874" cy="1260628"/>
          </a:xfrm>
        </p:grpSpPr>
        <p:sp>
          <p:nvSpPr>
            <p:cNvPr id="164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5" name="예약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예약</a:t>
              </a:r>
            </a:p>
          </p:txBody>
        </p:sp>
      </p:grpSp>
      <p:grpSp>
        <p:nvGrpSpPr>
          <p:cNvPr id="169" name="사각형: 둥근 모서리 101"/>
          <p:cNvGrpSpPr/>
          <p:nvPr/>
        </p:nvGrpSpPr>
        <p:grpSpPr>
          <a:xfrm>
            <a:off x="798989" y="3437875"/>
            <a:ext cx="1242876" cy="1260630"/>
            <a:chOff x="0" y="0"/>
            <a:chExt cx="1242874" cy="1260628"/>
          </a:xfrm>
        </p:grpSpPr>
        <p:sp>
          <p:nvSpPr>
            <p:cNvPr id="167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8" name="의사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의사</a:t>
              </a:r>
            </a:p>
          </p:txBody>
        </p:sp>
      </p:grpSp>
      <p:grpSp>
        <p:nvGrpSpPr>
          <p:cNvPr id="172" name="사각형: 둥근 모서리 102"/>
          <p:cNvGrpSpPr/>
          <p:nvPr/>
        </p:nvGrpSpPr>
        <p:grpSpPr>
          <a:xfrm>
            <a:off x="6841725" y="1882063"/>
            <a:ext cx="1242875" cy="1260629"/>
            <a:chOff x="0" y="0"/>
            <a:chExt cx="1242874" cy="1260628"/>
          </a:xfrm>
        </p:grpSpPr>
        <p:sp>
          <p:nvSpPr>
            <p:cNvPr id="170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1" name="백신…"/>
            <p:cNvSpPr txBox="1"/>
            <p:nvPr/>
          </p:nvSpPr>
          <p:spPr>
            <a:xfrm>
              <a:off x="120679" y="216294"/>
              <a:ext cx="1001516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400"/>
              </a:pPr>
              <a:r>
                <a:t>백신</a:t>
              </a:r>
            </a:p>
            <a:p>
              <a:pPr algn="ctr">
                <a:defRPr sz="2400"/>
              </a:pPr>
              <a:r>
                <a:t>입고</a:t>
              </a:r>
            </a:p>
          </p:txBody>
        </p:sp>
      </p:grpSp>
      <p:grpSp>
        <p:nvGrpSpPr>
          <p:cNvPr id="175" name="사각형: 둥근 모서리 103"/>
          <p:cNvGrpSpPr/>
          <p:nvPr/>
        </p:nvGrpSpPr>
        <p:grpSpPr>
          <a:xfrm>
            <a:off x="5331042" y="1882063"/>
            <a:ext cx="1242875" cy="1260630"/>
            <a:chOff x="0" y="0"/>
            <a:chExt cx="1242874" cy="1260628"/>
          </a:xfrm>
        </p:grpSpPr>
        <p:sp>
          <p:nvSpPr>
            <p:cNvPr id="173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4" name="백신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백신</a:t>
              </a:r>
            </a:p>
          </p:txBody>
        </p:sp>
      </p:grpSp>
      <p:grpSp>
        <p:nvGrpSpPr>
          <p:cNvPr id="178" name="사각형: 둥근 모서리 104"/>
          <p:cNvGrpSpPr/>
          <p:nvPr/>
        </p:nvGrpSpPr>
        <p:grpSpPr>
          <a:xfrm>
            <a:off x="3820357" y="3429001"/>
            <a:ext cx="1242875" cy="1260630"/>
            <a:chOff x="0" y="0"/>
            <a:chExt cx="1242874" cy="1260628"/>
          </a:xfrm>
        </p:grpSpPr>
        <p:sp>
          <p:nvSpPr>
            <p:cNvPr id="176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7" name="접종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접종</a:t>
              </a:r>
            </a:p>
          </p:txBody>
        </p:sp>
      </p:grpSp>
      <p:grpSp>
        <p:nvGrpSpPr>
          <p:cNvPr id="181" name="사각형: 둥근 모서리 105"/>
          <p:cNvGrpSpPr/>
          <p:nvPr/>
        </p:nvGrpSpPr>
        <p:grpSpPr>
          <a:xfrm>
            <a:off x="5331042" y="3429001"/>
            <a:ext cx="1242875" cy="1260630"/>
            <a:chOff x="0" y="0"/>
            <a:chExt cx="1242874" cy="1260628"/>
          </a:xfrm>
        </p:grpSpPr>
        <p:sp>
          <p:nvSpPr>
            <p:cNvPr id="179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0" name="병원…"/>
            <p:cNvSpPr txBox="1"/>
            <p:nvPr/>
          </p:nvSpPr>
          <p:spPr>
            <a:xfrm>
              <a:off x="120679" y="216294"/>
              <a:ext cx="1001516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400"/>
              </a:pPr>
              <a:r>
                <a:t>병원</a:t>
              </a:r>
            </a:p>
            <a:p>
              <a:pPr algn="ctr">
                <a:defRPr sz="2400"/>
              </a:pPr>
              <a:r>
                <a:t>방문자</a:t>
              </a:r>
            </a:p>
          </p:txBody>
        </p:sp>
      </p:grpSp>
      <p:grpSp>
        <p:nvGrpSpPr>
          <p:cNvPr id="184" name="사각형: 둥근 모서리 106"/>
          <p:cNvGrpSpPr/>
          <p:nvPr/>
        </p:nvGrpSpPr>
        <p:grpSpPr>
          <a:xfrm>
            <a:off x="6841725" y="3429000"/>
            <a:ext cx="1242875" cy="1260629"/>
            <a:chOff x="0" y="0"/>
            <a:chExt cx="1242874" cy="1260628"/>
          </a:xfrm>
        </p:grpSpPr>
        <p:sp>
          <p:nvSpPr>
            <p:cNvPr id="182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3" name="진료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진료</a:t>
              </a:r>
            </a:p>
          </p:txBody>
        </p:sp>
      </p:grpSp>
      <p:grpSp>
        <p:nvGrpSpPr>
          <p:cNvPr id="187" name="사각형: 둥근 모서리 107"/>
          <p:cNvGrpSpPr/>
          <p:nvPr/>
        </p:nvGrpSpPr>
        <p:grpSpPr>
          <a:xfrm>
            <a:off x="8352411" y="3428998"/>
            <a:ext cx="1612777" cy="1260630"/>
            <a:chOff x="0" y="0"/>
            <a:chExt cx="1612775" cy="1260628"/>
          </a:xfrm>
        </p:grpSpPr>
        <p:sp>
          <p:nvSpPr>
            <p:cNvPr id="185" name="모서리가 둥근 직사각형"/>
            <p:cNvSpPr/>
            <p:nvPr/>
          </p:nvSpPr>
          <p:spPr>
            <a:xfrm>
              <a:off x="0" y="0"/>
              <a:ext cx="1612776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</a:p>
          </p:txBody>
        </p:sp>
        <p:sp>
          <p:nvSpPr>
            <p:cNvPr id="186" name="처방약…"/>
            <p:cNvSpPr txBox="1"/>
            <p:nvPr/>
          </p:nvSpPr>
          <p:spPr>
            <a:xfrm>
              <a:off x="121546" y="205623"/>
              <a:ext cx="1369684" cy="8493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400"/>
              </a:pPr>
              <a:r>
                <a:t>처방약</a:t>
              </a:r>
            </a:p>
            <a:p>
              <a:pPr algn="ctr">
                <a:defRPr sz="2400"/>
              </a:pPr>
              <a:r>
                <a:t>(</a:t>
              </a:r>
              <a:r>
                <a:t>입원자</a:t>
              </a:r>
              <a:r>
                <a:t>)</a:t>
              </a:r>
            </a:p>
          </p:txBody>
        </p:sp>
      </p:grpSp>
      <p:grpSp>
        <p:nvGrpSpPr>
          <p:cNvPr id="190" name="사각형: 둥근 모서리 108"/>
          <p:cNvGrpSpPr/>
          <p:nvPr/>
        </p:nvGrpSpPr>
        <p:grpSpPr>
          <a:xfrm>
            <a:off x="8352410" y="1877626"/>
            <a:ext cx="1612777" cy="1260630"/>
            <a:chOff x="0" y="0"/>
            <a:chExt cx="1612775" cy="1260628"/>
          </a:xfrm>
        </p:grpSpPr>
        <p:sp>
          <p:nvSpPr>
            <p:cNvPr id="188" name="모서리가 둥근 직사각형"/>
            <p:cNvSpPr/>
            <p:nvPr/>
          </p:nvSpPr>
          <p:spPr>
            <a:xfrm>
              <a:off x="0" y="0"/>
              <a:ext cx="1612776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</a:p>
          </p:txBody>
        </p:sp>
        <p:sp>
          <p:nvSpPr>
            <p:cNvPr id="189" name="병실…"/>
            <p:cNvSpPr txBox="1"/>
            <p:nvPr/>
          </p:nvSpPr>
          <p:spPr>
            <a:xfrm>
              <a:off x="121546" y="205623"/>
              <a:ext cx="1369684" cy="8493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400"/>
              </a:pPr>
              <a:r>
                <a:t>병실</a:t>
              </a:r>
            </a:p>
            <a:p>
              <a:pPr algn="ctr">
                <a:defRPr sz="2400"/>
              </a:pPr>
              <a:r>
                <a:t>(</a:t>
              </a:r>
              <a:r>
                <a:t>입원자</a:t>
              </a:r>
              <a:r>
                <a:t>)</a:t>
              </a:r>
            </a:p>
          </p:txBody>
        </p:sp>
      </p:grpSp>
      <p:grpSp>
        <p:nvGrpSpPr>
          <p:cNvPr id="193" name="사각형: 둥근 모서리 109"/>
          <p:cNvGrpSpPr/>
          <p:nvPr/>
        </p:nvGrpSpPr>
        <p:grpSpPr>
          <a:xfrm>
            <a:off x="2309673" y="4975936"/>
            <a:ext cx="1242875" cy="1260630"/>
            <a:chOff x="0" y="0"/>
            <a:chExt cx="1242874" cy="1260628"/>
          </a:xfrm>
        </p:grpSpPr>
        <p:sp>
          <p:nvSpPr>
            <p:cNvPr id="191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2" name="퇴원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퇴원</a:t>
              </a:r>
            </a:p>
          </p:txBody>
        </p:sp>
      </p:grpSp>
      <p:grpSp>
        <p:nvGrpSpPr>
          <p:cNvPr id="196" name="사각형: 둥근 모서리 110"/>
          <p:cNvGrpSpPr/>
          <p:nvPr/>
        </p:nvGrpSpPr>
        <p:grpSpPr>
          <a:xfrm>
            <a:off x="798989" y="4975938"/>
            <a:ext cx="1242876" cy="1260630"/>
            <a:chOff x="0" y="0"/>
            <a:chExt cx="1242874" cy="1260628"/>
          </a:xfrm>
        </p:grpSpPr>
        <p:sp>
          <p:nvSpPr>
            <p:cNvPr id="194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5" name="입원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입원</a:t>
              </a:r>
            </a:p>
          </p:txBody>
        </p:sp>
      </p:grpSp>
      <p:pic>
        <p:nvPicPr>
          <p:cNvPr id="197" name="그림 111" descr="그림 1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제목 1"/>
          <p:cNvSpPr txBox="1"/>
          <p:nvPr>
            <p:ph type="title"/>
          </p:nvPr>
        </p:nvSpPr>
        <p:spPr>
          <a:xfrm>
            <a:off x="273727" y="293097"/>
            <a:ext cx="10412788" cy="95453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203864"/>
                </a:solidFill>
              </a:defRPr>
            </a:lvl1pPr>
          </a:lstStyle>
          <a:p>
            <a:pPr/>
            <a:r>
              <a:t>속성 정리</a:t>
            </a:r>
          </a:p>
        </p:txBody>
      </p:sp>
      <p:sp>
        <p:nvSpPr>
          <p:cNvPr id="200" name="직사각형 6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01" name="그림 111" descr="그림 1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8" name="그룹 1"/>
          <p:cNvGrpSpPr/>
          <p:nvPr/>
        </p:nvGrpSpPr>
        <p:grpSpPr>
          <a:xfrm>
            <a:off x="908651" y="1327262"/>
            <a:ext cx="1602445" cy="1584244"/>
            <a:chOff x="0" y="0"/>
            <a:chExt cx="1602444" cy="1584242"/>
          </a:xfrm>
        </p:grpSpPr>
        <p:grpSp>
          <p:nvGrpSpPr>
            <p:cNvPr id="204" name="모서리가 둥근 직사각형 5"/>
            <p:cNvGrpSpPr/>
            <p:nvPr/>
          </p:nvGrpSpPr>
          <p:grpSpPr>
            <a:xfrm>
              <a:off x="40032" y="0"/>
              <a:ext cx="1512048" cy="375606"/>
              <a:chOff x="0" y="0"/>
              <a:chExt cx="1512046" cy="375605"/>
            </a:xfrm>
          </p:grpSpPr>
          <p:sp>
            <p:nvSpPr>
              <p:cNvPr id="202" name="모서리가 둥근 직사각형"/>
              <p:cNvSpPr/>
              <p:nvPr/>
            </p:nvSpPr>
            <p:spPr>
              <a:xfrm>
                <a:off x="0" y="0"/>
                <a:ext cx="1512047" cy="375606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3" name="공통"/>
              <p:cNvSpPr txBox="1"/>
              <p:nvPr/>
            </p:nvSpPr>
            <p:spPr>
              <a:xfrm>
                <a:off x="70406" y="40482"/>
                <a:ext cx="1371234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pPr/>
                <a:r>
                  <a:t>공통</a:t>
                </a:r>
              </a:p>
            </p:txBody>
          </p:sp>
        </p:grpSp>
        <p:grpSp>
          <p:nvGrpSpPr>
            <p:cNvPr id="207" name="직사각형 42"/>
            <p:cNvGrpSpPr/>
            <p:nvPr/>
          </p:nvGrpSpPr>
          <p:grpSpPr>
            <a:xfrm>
              <a:off x="0" y="460532"/>
              <a:ext cx="1602445" cy="1123711"/>
              <a:chOff x="0" y="0"/>
              <a:chExt cx="1602444" cy="1123709"/>
            </a:xfrm>
          </p:grpSpPr>
          <p:sp>
            <p:nvSpPr>
              <p:cNvPr id="205" name="직사각형"/>
              <p:cNvSpPr/>
              <p:nvPr/>
            </p:nvSpPr>
            <p:spPr>
              <a:xfrm>
                <a:off x="0" y="0"/>
                <a:ext cx="1602445" cy="1120711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</a:p>
            </p:txBody>
          </p:sp>
          <p:sp>
            <p:nvSpPr>
              <p:cNvPr id="206" name="그룹ID…"/>
              <p:cNvSpPr txBox="1"/>
              <p:nvPr/>
            </p:nvSpPr>
            <p:spPr>
              <a:xfrm>
                <a:off x="52069" y="6350"/>
                <a:ext cx="1498306" cy="1117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그룹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COMID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COM</a:t>
                </a:r>
                <a:r>
                  <a:t>내용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부모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예외</a:t>
                </a:r>
                <a:r>
                  <a:t>1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예외</a:t>
                </a:r>
                <a:r>
                  <a:t>2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예외</a:t>
                </a:r>
                <a:r>
                  <a:t>3</a:t>
                </a:r>
              </a:p>
            </p:txBody>
          </p:sp>
        </p:grpSp>
      </p:grpSp>
      <p:grpSp>
        <p:nvGrpSpPr>
          <p:cNvPr id="215" name="그룹 2"/>
          <p:cNvGrpSpPr/>
          <p:nvPr/>
        </p:nvGrpSpPr>
        <p:grpSpPr>
          <a:xfrm>
            <a:off x="3184369" y="1328235"/>
            <a:ext cx="1607011" cy="1575108"/>
            <a:chOff x="0" y="0"/>
            <a:chExt cx="1607010" cy="1575107"/>
          </a:xfrm>
        </p:grpSpPr>
        <p:grpSp>
          <p:nvGrpSpPr>
            <p:cNvPr id="211" name="모서리가 둥근 직사각형 7"/>
            <p:cNvGrpSpPr/>
            <p:nvPr/>
          </p:nvGrpSpPr>
          <p:grpSpPr>
            <a:xfrm>
              <a:off x="38605" y="0"/>
              <a:ext cx="1496713" cy="375606"/>
              <a:chOff x="0" y="0"/>
              <a:chExt cx="1496711" cy="375605"/>
            </a:xfrm>
          </p:grpSpPr>
          <p:sp>
            <p:nvSpPr>
              <p:cNvPr id="209" name="모서리가 둥근 직사각형"/>
              <p:cNvSpPr/>
              <p:nvPr/>
            </p:nvSpPr>
            <p:spPr>
              <a:xfrm>
                <a:off x="0" y="0"/>
                <a:ext cx="1496712" cy="375606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0" name="사람"/>
              <p:cNvSpPr txBox="1"/>
              <p:nvPr/>
            </p:nvSpPr>
            <p:spPr>
              <a:xfrm>
                <a:off x="70406" y="40482"/>
                <a:ext cx="1355899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pPr/>
                <a:r>
                  <a:t>사람</a:t>
                </a:r>
              </a:p>
            </p:txBody>
          </p:sp>
        </p:grpSp>
        <p:grpSp>
          <p:nvGrpSpPr>
            <p:cNvPr id="214" name="직사각형 45"/>
            <p:cNvGrpSpPr/>
            <p:nvPr/>
          </p:nvGrpSpPr>
          <p:grpSpPr>
            <a:xfrm>
              <a:off x="-1" y="460531"/>
              <a:ext cx="1607012" cy="1114577"/>
              <a:chOff x="0" y="0"/>
              <a:chExt cx="1607010" cy="1114576"/>
            </a:xfrm>
          </p:grpSpPr>
          <p:sp>
            <p:nvSpPr>
              <p:cNvPr id="212" name="직사각형"/>
              <p:cNvSpPr/>
              <p:nvPr/>
            </p:nvSpPr>
            <p:spPr>
              <a:xfrm>
                <a:off x="-1" y="-1"/>
                <a:ext cx="1607012" cy="1114578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</a:p>
            </p:txBody>
          </p:sp>
          <p:sp>
            <p:nvSpPr>
              <p:cNvPr id="213" name="사람ID…"/>
              <p:cNvSpPr txBox="1"/>
              <p:nvPr/>
            </p:nvSpPr>
            <p:spPr>
              <a:xfrm>
                <a:off x="52069" y="6349"/>
                <a:ext cx="1502872" cy="10853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사람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사람이름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성별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전화번호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주소그룹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주소</a:t>
                </a:r>
              </a:p>
            </p:txBody>
          </p:sp>
        </p:grpSp>
      </p:grpSp>
      <p:grpSp>
        <p:nvGrpSpPr>
          <p:cNvPr id="222" name="그룹 3"/>
          <p:cNvGrpSpPr/>
          <p:nvPr/>
        </p:nvGrpSpPr>
        <p:grpSpPr>
          <a:xfrm>
            <a:off x="5451821" y="1328235"/>
            <a:ext cx="1552082" cy="1575108"/>
            <a:chOff x="0" y="0"/>
            <a:chExt cx="1552081" cy="1575107"/>
          </a:xfrm>
        </p:grpSpPr>
        <p:grpSp>
          <p:nvGrpSpPr>
            <p:cNvPr id="218" name="모서리가 둥근 직사각형 9"/>
            <p:cNvGrpSpPr/>
            <p:nvPr/>
          </p:nvGrpSpPr>
          <p:grpSpPr>
            <a:xfrm>
              <a:off x="0" y="0"/>
              <a:ext cx="1552082" cy="375606"/>
              <a:chOff x="0" y="0"/>
              <a:chExt cx="1552081" cy="375605"/>
            </a:xfrm>
          </p:grpSpPr>
          <p:sp>
            <p:nvSpPr>
              <p:cNvPr id="216" name="모서리가 둥근 직사각형"/>
              <p:cNvSpPr/>
              <p:nvPr/>
            </p:nvSpPr>
            <p:spPr>
              <a:xfrm>
                <a:off x="0" y="0"/>
                <a:ext cx="1552082" cy="375606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7" name="병원"/>
              <p:cNvSpPr txBox="1"/>
              <p:nvPr/>
            </p:nvSpPr>
            <p:spPr>
              <a:xfrm>
                <a:off x="70405" y="40482"/>
                <a:ext cx="1411271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pPr/>
                <a:r>
                  <a:t>병원</a:t>
                </a:r>
              </a:p>
            </p:txBody>
          </p:sp>
        </p:grpSp>
        <p:grpSp>
          <p:nvGrpSpPr>
            <p:cNvPr id="221" name="직사각형 47"/>
            <p:cNvGrpSpPr/>
            <p:nvPr/>
          </p:nvGrpSpPr>
          <p:grpSpPr>
            <a:xfrm>
              <a:off x="17153" y="460532"/>
              <a:ext cx="1517773" cy="1114576"/>
              <a:chOff x="0" y="0"/>
              <a:chExt cx="1517771" cy="1114574"/>
            </a:xfrm>
          </p:grpSpPr>
          <p:sp>
            <p:nvSpPr>
              <p:cNvPr id="219" name="직사각형"/>
              <p:cNvSpPr/>
              <p:nvPr/>
            </p:nvSpPr>
            <p:spPr>
              <a:xfrm>
                <a:off x="0" y="0"/>
                <a:ext cx="1517772" cy="1114575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</a:p>
            </p:txBody>
          </p:sp>
          <p:sp>
            <p:nvSpPr>
              <p:cNvPr id="220" name="병원ID…"/>
              <p:cNvSpPr txBox="1"/>
              <p:nvPr/>
            </p:nvSpPr>
            <p:spPr>
              <a:xfrm>
                <a:off x="52070" y="6350"/>
                <a:ext cx="1413632" cy="9456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병원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병원이름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주소그룹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주소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병상 수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개원일</a:t>
                </a:r>
              </a:p>
            </p:txBody>
          </p:sp>
        </p:grpSp>
      </p:grpSp>
      <p:grpSp>
        <p:nvGrpSpPr>
          <p:cNvPr id="229" name="그룹 5"/>
          <p:cNvGrpSpPr/>
          <p:nvPr/>
        </p:nvGrpSpPr>
        <p:grpSpPr>
          <a:xfrm>
            <a:off x="7594431" y="1325227"/>
            <a:ext cx="1552082" cy="1594074"/>
            <a:chOff x="0" y="0"/>
            <a:chExt cx="1552081" cy="1594072"/>
          </a:xfrm>
        </p:grpSpPr>
        <p:grpSp>
          <p:nvGrpSpPr>
            <p:cNvPr id="225" name="모서리가 둥근 직사각형 11"/>
            <p:cNvGrpSpPr/>
            <p:nvPr/>
          </p:nvGrpSpPr>
          <p:grpSpPr>
            <a:xfrm>
              <a:off x="0" y="-1"/>
              <a:ext cx="1552082" cy="375607"/>
              <a:chOff x="0" y="0"/>
              <a:chExt cx="1552081" cy="375605"/>
            </a:xfrm>
          </p:grpSpPr>
          <p:sp>
            <p:nvSpPr>
              <p:cNvPr id="223" name="모서리가 둥근 직사각형"/>
              <p:cNvSpPr/>
              <p:nvPr/>
            </p:nvSpPr>
            <p:spPr>
              <a:xfrm>
                <a:off x="0" y="0"/>
                <a:ext cx="1552082" cy="375606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4" name="백신"/>
              <p:cNvSpPr txBox="1"/>
              <p:nvPr/>
            </p:nvSpPr>
            <p:spPr>
              <a:xfrm>
                <a:off x="70405" y="40482"/>
                <a:ext cx="1411271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pPr/>
                <a:r>
                  <a:t>백신</a:t>
                </a:r>
              </a:p>
            </p:txBody>
          </p:sp>
        </p:grpSp>
        <p:grpSp>
          <p:nvGrpSpPr>
            <p:cNvPr id="228" name="직사각형 49"/>
            <p:cNvGrpSpPr/>
            <p:nvPr/>
          </p:nvGrpSpPr>
          <p:grpSpPr>
            <a:xfrm>
              <a:off x="34310" y="460531"/>
              <a:ext cx="1517772" cy="1133542"/>
              <a:chOff x="0" y="0"/>
              <a:chExt cx="1517771" cy="1133540"/>
            </a:xfrm>
          </p:grpSpPr>
          <p:sp>
            <p:nvSpPr>
              <p:cNvPr id="226" name="직사각형"/>
              <p:cNvSpPr/>
              <p:nvPr/>
            </p:nvSpPr>
            <p:spPr>
              <a:xfrm>
                <a:off x="-1" y="0"/>
                <a:ext cx="1517773" cy="1133541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</a:p>
            </p:txBody>
          </p:sp>
          <p:sp>
            <p:nvSpPr>
              <p:cNvPr id="227" name="백신ID…"/>
              <p:cNvSpPr txBox="1"/>
              <p:nvPr/>
            </p:nvSpPr>
            <p:spPr>
              <a:xfrm>
                <a:off x="52069" y="6350"/>
                <a:ext cx="1413633" cy="8059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백신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백신그룹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백신이름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투여 량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보관온도</a:t>
                </a:r>
              </a:p>
            </p:txBody>
          </p:sp>
        </p:grpSp>
      </p:grpSp>
      <p:grpSp>
        <p:nvGrpSpPr>
          <p:cNvPr id="236" name="그룹 7"/>
          <p:cNvGrpSpPr/>
          <p:nvPr/>
        </p:nvGrpSpPr>
        <p:grpSpPr>
          <a:xfrm>
            <a:off x="908651" y="3192902"/>
            <a:ext cx="1585948" cy="1501650"/>
            <a:chOff x="0" y="0"/>
            <a:chExt cx="1585947" cy="1501648"/>
          </a:xfrm>
        </p:grpSpPr>
        <p:grpSp>
          <p:nvGrpSpPr>
            <p:cNvPr id="232" name="모서리가 둥근 직사각형 13"/>
            <p:cNvGrpSpPr/>
            <p:nvPr/>
          </p:nvGrpSpPr>
          <p:grpSpPr>
            <a:xfrm>
              <a:off x="-1" y="0"/>
              <a:ext cx="1552082" cy="431176"/>
              <a:chOff x="0" y="0"/>
              <a:chExt cx="1552080" cy="431175"/>
            </a:xfrm>
          </p:grpSpPr>
          <p:sp>
            <p:nvSpPr>
              <p:cNvPr id="230" name="모서리가 둥근 직사각형"/>
              <p:cNvSpPr/>
              <p:nvPr/>
            </p:nvSpPr>
            <p:spPr>
              <a:xfrm>
                <a:off x="0" y="0"/>
                <a:ext cx="1552081" cy="431176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1" name="의사"/>
              <p:cNvSpPr txBox="1"/>
              <p:nvPr/>
            </p:nvSpPr>
            <p:spPr>
              <a:xfrm>
                <a:off x="73118" y="68267"/>
                <a:ext cx="1405844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pPr/>
                <a:r>
                  <a:t>의사</a:t>
                </a:r>
              </a:p>
            </p:txBody>
          </p:sp>
        </p:grpSp>
        <p:grpSp>
          <p:nvGrpSpPr>
            <p:cNvPr id="235" name="직사각형 51"/>
            <p:cNvGrpSpPr/>
            <p:nvPr/>
          </p:nvGrpSpPr>
          <p:grpSpPr>
            <a:xfrm>
              <a:off x="34310" y="500915"/>
              <a:ext cx="1551638" cy="1000734"/>
              <a:chOff x="0" y="0"/>
              <a:chExt cx="1551637" cy="1000733"/>
            </a:xfrm>
          </p:grpSpPr>
          <p:sp>
            <p:nvSpPr>
              <p:cNvPr id="233" name="직사각형"/>
              <p:cNvSpPr/>
              <p:nvPr/>
            </p:nvSpPr>
            <p:spPr>
              <a:xfrm>
                <a:off x="0" y="-1"/>
                <a:ext cx="1551638" cy="1000735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</a:p>
            </p:txBody>
          </p:sp>
          <p:sp>
            <p:nvSpPr>
              <p:cNvPr id="234" name="의사ID…"/>
              <p:cNvSpPr txBox="1"/>
              <p:nvPr/>
            </p:nvSpPr>
            <p:spPr>
              <a:xfrm>
                <a:off x="52070" y="6349"/>
                <a:ext cx="1447498" cy="9376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의사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의사이름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성별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소속병원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전공그룹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전공</a:t>
                </a:r>
              </a:p>
            </p:txBody>
          </p:sp>
        </p:grpSp>
      </p:grpSp>
      <p:grpSp>
        <p:nvGrpSpPr>
          <p:cNvPr id="243" name="그룹 8"/>
          <p:cNvGrpSpPr/>
          <p:nvPr/>
        </p:nvGrpSpPr>
        <p:grpSpPr>
          <a:xfrm>
            <a:off x="3184369" y="3193876"/>
            <a:ext cx="1599200" cy="1495515"/>
            <a:chOff x="0" y="0"/>
            <a:chExt cx="1599198" cy="1495513"/>
          </a:xfrm>
        </p:grpSpPr>
        <p:grpSp>
          <p:nvGrpSpPr>
            <p:cNvPr id="239" name="모서리가 둥근 직사각형 15"/>
            <p:cNvGrpSpPr/>
            <p:nvPr/>
          </p:nvGrpSpPr>
          <p:grpSpPr>
            <a:xfrm>
              <a:off x="-1" y="-1"/>
              <a:ext cx="1552082" cy="431177"/>
              <a:chOff x="0" y="0"/>
              <a:chExt cx="1552080" cy="431175"/>
            </a:xfrm>
          </p:grpSpPr>
          <p:sp>
            <p:nvSpPr>
              <p:cNvPr id="237" name="모서리가 둥근 직사각형"/>
              <p:cNvSpPr/>
              <p:nvPr/>
            </p:nvSpPr>
            <p:spPr>
              <a:xfrm>
                <a:off x="0" y="0"/>
                <a:ext cx="1552081" cy="431176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8" name="예약"/>
              <p:cNvSpPr txBox="1"/>
              <p:nvPr/>
            </p:nvSpPr>
            <p:spPr>
              <a:xfrm>
                <a:off x="73118" y="68267"/>
                <a:ext cx="1405844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pPr/>
                <a:r>
                  <a:t>예약</a:t>
                </a:r>
              </a:p>
            </p:txBody>
          </p:sp>
        </p:grpSp>
        <p:grpSp>
          <p:nvGrpSpPr>
            <p:cNvPr id="242" name="직사각형 53"/>
            <p:cNvGrpSpPr/>
            <p:nvPr/>
          </p:nvGrpSpPr>
          <p:grpSpPr>
            <a:xfrm>
              <a:off x="47118" y="513746"/>
              <a:ext cx="1552081" cy="981768"/>
              <a:chOff x="0" y="0"/>
              <a:chExt cx="1552080" cy="981767"/>
            </a:xfrm>
          </p:grpSpPr>
          <p:sp>
            <p:nvSpPr>
              <p:cNvPr id="240" name="직사각형"/>
              <p:cNvSpPr/>
              <p:nvPr/>
            </p:nvSpPr>
            <p:spPr>
              <a:xfrm>
                <a:off x="-1" y="-1"/>
                <a:ext cx="1552082" cy="981769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</a:p>
            </p:txBody>
          </p:sp>
          <p:sp>
            <p:nvSpPr>
              <p:cNvPr id="241" name="예약ID…"/>
              <p:cNvSpPr txBox="1"/>
              <p:nvPr/>
            </p:nvSpPr>
            <p:spPr>
              <a:xfrm>
                <a:off x="52069" y="6349"/>
                <a:ext cx="1447942" cy="8219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예약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사람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병원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백신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예약일자</a:t>
                </a:r>
              </a:p>
            </p:txBody>
          </p:sp>
        </p:grpSp>
      </p:grpSp>
      <p:grpSp>
        <p:nvGrpSpPr>
          <p:cNvPr id="250" name="그룹 9"/>
          <p:cNvGrpSpPr/>
          <p:nvPr/>
        </p:nvGrpSpPr>
        <p:grpSpPr>
          <a:xfrm>
            <a:off x="5392458" y="3190869"/>
            <a:ext cx="1586391" cy="1514480"/>
            <a:chOff x="0" y="0"/>
            <a:chExt cx="1586389" cy="1514478"/>
          </a:xfrm>
        </p:grpSpPr>
        <p:grpSp>
          <p:nvGrpSpPr>
            <p:cNvPr id="246" name="모서리가 둥근 직사각형 18"/>
            <p:cNvGrpSpPr/>
            <p:nvPr/>
          </p:nvGrpSpPr>
          <p:grpSpPr>
            <a:xfrm>
              <a:off x="-1" y="-1"/>
              <a:ext cx="1552082" cy="431176"/>
              <a:chOff x="0" y="0"/>
              <a:chExt cx="1552080" cy="431174"/>
            </a:xfrm>
          </p:grpSpPr>
          <p:sp>
            <p:nvSpPr>
              <p:cNvPr id="244" name="모서리가 둥근 직사각형"/>
              <p:cNvSpPr/>
              <p:nvPr/>
            </p:nvSpPr>
            <p:spPr>
              <a:xfrm>
                <a:off x="0" y="0"/>
                <a:ext cx="1552081" cy="431175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5" name="접종"/>
              <p:cNvSpPr txBox="1"/>
              <p:nvPr/>
            </p:nvSpPr>
            <p:spPr>
              <a:xfrm>
                <a:off x="73118" y="68266"/>
                <a:ext cx="1405844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pPr/>
                <a:r>
                  <a:t>접종</a:t>
                </a:r>
              </a:p>
            </p:txBody>
          </p:sp>
        </p:grpSp>
        <p:grpSp>
          <p:nvGrpSpPr>
            <p:cNvPr id="249" name="직사각형 55"/>
            <p:cNvGrpSpPr/>
            <p:nvPr/>
          </p:nvGrpSpPr>
          <p:grpSpPr>
            <a:xfrm>
              <a:off x="34310" y="513746"/>
              <a:ext cx="1552080" cy="1000733"/>
              <a:chOff x="0" y="0"/>
              <a:chExt cx="1552079" cy="1000732"/>
            </a:xfrm>
          </p:grpSpPr>
          <p:sp>
            <p:nvSpPr>
              <p:cNvPr id="247" name="직사각형"/>
              <p:cNvSpPr/>
              <p:nvPr/>
            </p:nvSpPr>
            <p:spPr>
              <a:xfrm>
                <a:off x="0" y="-1"/>
                <a:ext cx="1552080" cy="1000734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</a:p>
            </p:txBody>
          </p:sp>
          <p:sp>
            <p:nvSpPr>
              <p:cNvPr id="248" name="예약ID…"/>
              <p:cNvSpPr txBox="1"/>
              <p:nvPr/>
            </p:nvSpPr>
            <p:spPr>
              <a:xfrm>
                <a:off x="52070" y="6349"/>
                <a:ext cx="1447940" cy="5265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예약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접종일자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접종 차수</a:t>
                </a:r>
              </a:p>
            </p:txBody>
          </p:sp>
        </p:grpSp>
      </p:grpSp>
      <p:grpSp>
        <p:nvGrpSpPr>
          <p:cNvPr id="257" name="그룹 11"/>
          <p:cNvGrpSpPr/>
          <p:nvPr/>
        </p:nvGrpSpPr>
        <p:grpSpPr>
          <a:xfrm>
            <a:off x="7611010" y="3151756"/>
            <a:ext cx="1552082" cy="1553593"/>
            <a:chOff x="0" y="0"/>
            <a:chExt cx="1552081" cy="1553591"/>
          </a:xfrm>
        </p:grpSpPr>
        <p:grpSp>
          <p:nvGrpSpPr>
            <p:cNvPr id="253" name="모서리가 둥근 직사각형 20"/>
            <p:cNvGrpSpPr/>
            <p:nvPr/>
          </p:nvGrpSpPr>
          <p:grpSpPr>
            <a:xfrm>
              <a:off x="0" y="0"/>
              <a:ext cx="1552082" cy="509401"/>
              <a:chOff x="0" y="0"/>
              <a:chExt cx="1552081" cy="509400"/>
            </a:xfrm>
          </p:grpSpPr>
          <p:sp>
            <p:nvSpPr>
              <p:cNvPr id="251" name="모서리가 둥근 직사각형"/>
              <p:cNvSpPr/>
              <p:nvPr/>
            </p:nvSpPr>
            <p:spPr>
              <a:xfrm>
                <a:off x="0" y="39113"/>
                <a:ext cx="1552082" cy="431176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2" name="병원…"/>
              <p:cNvSpPr txBox="1"/>
              <p:nvPr/>
            </p:nvSpPr>
            <p:spPr>
              <a:xfrm>
                <a:off x="73117" y="0"/>
                <a:ext cx="1405847" cy="509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1300">
                    <a:solidFill>
                      <a:srgbClr val="2F5597"/>
                    </a:solidFill>
                  </a:defRPr>
                </a:pPr>
                <a:r>
                  <a:t>병원 </a:t>
                </a:r>
              </a:p>
              <a:p>
                <a:pPr algn="ctr">
                  <a:defRPr sz="1300">
                    <a:solidFill>
                      <a:srgbClr val="2F5597"/>
                    </a:solidFill>
                  </a:defRPr>
                </a:pPr>
                <a:r>
                  <a:t>방문자</a:t>
                </a:r>
              </a:p>
            </p:txBody>
          </p:sp>
        </p:grpSp>
        <p:grpSp>
          <p:nvGrpSpPr>
            <p:cNvPr id="256" name="직사각형 57"/>
            <p:cNvGrpSpPr/>
            <p:nvPr/>
          </p:nvGrpSpPr>
          <p:grpSpPr>
            <a:xfrm>
              <a:off x="0" y="552859"/>
              <a:ext cx="1552082" cy="1000733"/>
              <a:chOff x="0" y="0"/>
              <a:chExt cx="1552081" cy="1000732"/>
            </a:xfrm>
          </p:grpSpPr>
          <p:sp>
            <p:nvSpPr>
              <p:cNvPr id="254" name="직사각형"/>
              <p:cNvSpPr/>
              <p:nvPr/>
            </p:nvSpPr>
            <p:spPr>
              <a:xfrm>
                <a:off x="-1" y="-1"/>
                <a:ext cx="1552083" cy="1000734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</a:p>
            </p:txBody>
          </p:sp>
          <p:sp>
            <p:nvSpPr>
              <p:cNvPr id="255" name="방문ID…"/>
              <p:cNvSpPr txBox="1"/>
              <p:nvPr/>
            </p:nvSpPr>
            <p:spPr>
              <a:xfrm>
                <a:off x="52069" y="6349"/>
                <a:ext cx="1447943" cy="9536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방문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사람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증상그룹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증상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방문일자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방문병원</a:t>
                </a:r>
              </a:p>
            </p:txBody>
          </p:sp>
        </p:grpSp>
      </p:grpSp>
      <p:grpSp>
        <p:nvGrpSpPr>
          <p:cNvPr id="264" name="그룹 4"/>
          <p:cNvGrpSpPr/>
          <p:nvPr/>
        </p:nvGrpSpPr>
        <p:grpSpPr>
          <a:xfrm>
            <a:off x="9691236" y="1328235"/>
            <a:ext cx="1552082" cy="1575108"/>
            <a:chOff x="0" y="0"/>
            <a:chExt cx="1552081" cy="1575107"/>
          </a:xfrm>
        </p:grpSpPr>
        <p:grpSp>
          <p:nvGrpSpPr>
            <p:cNvPr id="260" name="모서리가 둥근 직사각형 22"/>
            <p:cNvGrpSpPr/>
            <p:nvPr/>
          </p:nvGrpSpPr>
          <p:grpSpPr>
            <a:xfrm>
              <a:off x="0" y="0"/>
              <a:ext cx="1552082" cy="375606"/>
              <a:chOff x="0" y="0"/>
              <a:chExt cx="1552081" cy="375605"/>
            </a:xfrm>
          </p:grpSpPr>
          <p:sp>
            <p:nvSpPr>
              <p:cNvPr id="258" name="모서리가 둥근 직사각형"/>
              <p:cNvSpPr/>
              <p:nvPr/>
            </p:nvSpPr>
            <p:spPr>
              <a:xfrm>
                <a:off x="0" y="0"/>
                <a:ext cx="1552082" cy="375606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9" name="백신입고"/>
              <p:cNvSpPr txBox="1"/>
              <p:nvPr/>
            </p:nvSpPr>
            <p:spPr>
              <a:xfrm>
                <a:off x="70405" y="40482"/>
                <a:ext cx="1411271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pPr/>
                <a:r>
                  <a:t>백신입고</a:t>
                </a:r>
              </a:p>
            </p:txBody>
          </p:sp>
        </p:grpSp>
        <p:grpSp>
          <p:nvGrpSpPr>
            <p:cNvPr id="263" name="직사각형 59"/>
            <p:cNvGrpSpPr/>
            <p:nvPr/>
          </p:nvGrpSpPr>
          <p:grpSpPr>
            <a:xfrm>
              <a:off x="18422" y="460532"/>
              <a:ext cx="1533659" cy="1114576"/>
              <a:chOff x="0" y="0"/>
              <a:chExt cx="1533658" cy="1114574"/>
            </a:xfrm>
          </p:grpSpPr>
          <p:sp>
            <p:nvSpPr>
              <p:cNvPr id="261" name="직사각형"/>
              <p:cNvSpPr/>
              <p:nvPr/>
            </p:nvSpPr>
            <p:spPr>
              <a:xfrm>
                <a:off x="-1" y="0"/>
                <a:ext cx="1533660" cy="1114575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</a:p>
            </p:txBody>
          </p:sp>
          <p:sp>
            <p:nvSpPr>
              <p:cNvPr id="262" name="INDEX…"/>
              <p:cNvSpPr txBox="1"/>
              <p:nvPr/>
            </p:nvSpPr>
            <p:spPr>
              <a:xfrm>
                <a:off x="52069" y="6350"/>
                <a:ext cx="1429520" cy="8059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INDEX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병원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백신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수량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입고일</a:t>
                </a:r>
              </a:p>
            </p:txBody>
          </p:sp>
        </p:grpSp>
      </p:grpSp>
      <p:grpSp>
        <p:nvGrpSpPr>
          <p:cNvPr id="271" name="그룹 10"/>
          <p:cNvGrpSpPr/>
          <p:nvPr/>
        </p:nvGrpSpPr>
        <p:grpSpPr>
          <a:xfrm>
            <a:off x="9685646" y="3190869"/>
            <a:ext cx="1552082" cy="1514481"/>
            <a:chOff x="0" y="0"/>
            <a:chExt cx="1552081" cy="1514479"/>
          </a:xfrm>
        </p:grpSpPr>
        <p:grpSp>
          <p:nvGrpSpPr>
            <p:cNvPr id="267" name="모서리가 둥근 직사각형 24"/>
            <p:cNvGrpSpPr/>
            <p:nvPr/>
          </p:nvGrpSpPr>
          <p:grpSpPr>
            <a:xfrm>
              <a:off x="0" y="0"/>
              <a:ext cx="1552082" cy="431175"/>
              <a:chOff x="0" y="0"/>
              <a:chExt cx="1552081" cy="431174"/>
            </a:xfrm>
          </p:grpSpPr>
          <p:sp>
            <p:nvSpPr>
              <p:cNvPr id="265" name="모서리가 둥근 직사각형"/>
              <p:cNvSpPr/>
              <p:nvPr/>
            </p:nvSpPr>
            <p:spPr>
              <a:xfrm>
                <a:off x="0" y="0"/>
                <a:ext cx="1552082" cy="431175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6" name="진료"/>
              <p:cNvSpPr txBox="1"/>
              <p:nvPr/>
            </p:nvSpPr>
            <p:spPr>
              <a:xfrm>
                <a:off x="73117" y="68266"/>
                <a:ext cx="1405847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pPr/>
                <a:r>
                  <a:t>진료</a:t>
                </a:r>
              </a:p>
            </p:txBody>
          </p:sp>
        </p:grpSp>
        <p:grpSp>
          <p:nvGrpSpPr>
            <p:cNvPr id="270" name="직사각형 61"/>
            <p:cNvGrpSpPr/>
            <p:nvPr/>
          </p:nvGrpSpPr>
          <p:grpSpPr>
            <a:xfrm>
              <a:off x="61663" y="493559"/>
              <a:ext cx="1490418" cy="1020921"/>
              <a:chOff x="0" y="0"/>
              <a:chExt cx="1490417" cy="1020920"/>
            </a:xfrm>
          </p:grpSpPr>
          <p:sp>
            <p:nvSpPr>
              <p:cNvPr id="268" name="직사각형"/>
              <p:cNvSpPr/>
              <p:nvPr/>
            </p:nvSpPr>
            <p:spPr>
              <a:xfrm>
                <a:off x="0" y="-1"/>
                <a:ext cx="1490418" cy="1020922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</a:p>
            </p:txBody>
          </p:sp>
          <p:sp>
            <p:nvSpPr>
              <p:cNvPr id="269" name="진료ID…"/>
              <p:cNvSpPr txBox="1"/>
              <p:nvPr/>
            </p:nvSpPr>
            <p:spPr>
              <a:xfrm>
                <a:off x="52070" y="6349"/>
                <a:ext cx="1386278" cy="9616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진료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방문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사람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의사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진료일자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진료비</a:t>
                </a:r>
              </a:p>
            </p:txBody>
          </p:sp>
        </p:grpSp>
      </p:grpSp>
      <p:grpSp>
        <p:nvGrpSpPr>
          <p:cNvPr id="278" name="그룹 12"/>
          <p:cNvGrpSpPr/>
          <p:nvPr/>
        </p:nvGrpSpPr>
        <p:grpSpPr>
          <a:xfrm>
            <a:off x="942323" y="4950890"/>
            <a:ext cx="1568771" cy="1576188"/>
            <a:chOff x="0" y="0"/>
            <a:chExt cx="1568770" cy="1576186"/>
          </a:xfrm>
        </p:grpSpPr>
        <p:grpSp>
          <p:nvGrpSpPr>
            <p:cNvPr id="274" name="모서리가 둥근 직사각형 26"/>
            <p:cNvGrpSpPr/>
            <p:nvPr/>
          </p:nvGrpSpPr>
          <p:grpSpPr>
            <a:xfrm>
              <a:off x="0" y="-1"/>
              <a:ext cx="1552082" cy="478261"/>
              <a:chOff x="0" y="0"/>
              <a:chExt cx="1552081" cy="478259"/>
            </a:xfrm>
          </p:grpSpPr>
          <p:sp>
            <p:nvSpPr>
              <p:cNvPr id="272" name="모서리가 둥근 직사각형"/>
              <p:cNvSpPr/>
              <p:nvPr/>
            </p:nvSpPr>
            <p:spPr>
              <a:xfrm>
                <a:off x="0" y="0"/>
                <a:ext cx="1552082" cy="478260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3" name="입원"/>
              <p:cNvSpPr txBox="1"/>
              <p:nvPr/>
            </p:nvSpPr>
            <p:spPr>
              <a:xfrm>
                <a:off x="75417" y="91809"/>
                <a:ext cx="1401247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pPr/>
                <a:r>
                  <a:t>입원</a:t>
                </a:r>
              </a:p>
            </p:txBody>
          </p:sp>
        </p:grpSp>
        <p:grpSp>
          <p:nvGrpSpPr>
            <p:cNvPr id="277" name="직사각형 63"/>
            <p:cNvGrpSpPr/>
            <p:nvPr/>
          </p:nvGrpSpPr>
          <p:grpSpPr>
            <a:xfrm>
              <a:off x="-1" y="575454"/>
              <a:ext cx="1568772" cy="1000733"/>
              <a:chOff x="0" y="0"/>
              <a:chExt cx="1568770" cy="1000732"/>
            </a:xfrm>
          </p:grpSpPr>
          <p:sp>
            <p:nvSpPr>
              <p:cNvPr id="275" name="직사각형"/>
              <p:cNvSpPr/>
              <p:nvPr/>
            </p:nvSpPr>
            <p:spPr>
              <a:xfrm>
                <a:off x="-1" y="-1"/>
                <a:ext cx="1568772" cy="1000734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</a:p>
            </p:txBody>
          </p:sp>
          <p:sp>
            <p:nvSpPr>
              <p:cNvPr id="276" name="입원ID…"/>
              <p:cNvSpPr txBox="1"/>
              <p:nvPr/>
            </p:nvSpPr>
            <p:spPr>
              <a:xfrm>
                <a:off x="52069" y="6349"/>
                <a:ext cx="1464632" cy="8139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입원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INDEX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사람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진료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입원날짜</a:t>
                </a:r>
              </a:p>
            </p:txBody>
          </p:sp>
        </p:grpSp>
      </p:grpSp>
      <p:grpSp>
        <p:nvGrpSpPr>
          <p:cNvPr id="285" name="그룹 13"/>
          <p:cNvGrpSpPr/>
          <p:nvPr/>
        </p:nvGrpSpPr>
        <p:grpSpPr>
          <a:xfrm>
            <a:off x="3222610" y="4950890"/>
            <a:ext cx="1568771" cy="1576188"/>
            <a:chOff x="0" y="0"/>
            <a:chExt cx="1568770" cy="1576186"/>
          </a:xfrm>
        </p:grpSpPr>
        <p:grpSp>
          <p:nvGrpSpPr>
            <p:cNvPr id="281" name="모서리가 둥근 직사각형 26"/>
            <p:cNvGrpSpPr/>
            <p:nvPr/>
          </p:nvGrpSpPr>
          <p:grpSpPr>
            <a:xfrm>
              <a:off x="0" y="-1"/>
              <a:ext cx="1552082" cy="478261"/>
              <a:chOff x="0" y="0"/>
              <a:chExt cx="1552081" cy="478259"/>
            </a:xfrm>
          </p:grpSpPr>
          <p:sp>
            <p:nvSpPr>
              <p:cNvPr id="279" name="모서리가 둥근 직사각형"/>
              <p:cNvSpPr/>
              <p:nvPr/>
            </p:nvSpPr>
            <p:spPr>
              <a:xfrm>
                <a:off x="0" y="0"/>
                <a:ext cx="1552082" cy="478260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0" name="퇴원"/>
              <p:cNvSpPr txBox="1"/>
              <p:nvPr/>
            </p:nvSpPr>
            <p:spPr>
              <a:xfrm>
                <a:off x="75417" y="91809"/>
                <a:ext cx="1401247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pPr/>
                <a:r>
                  <a:t>퇴원</a:t>
                </a:r>
              </a:p>
            </p:txBody>
          </p:sp>
        </p:grpSp>
        <p:grpSp>
          <p:nvGrpSpPr>
            <p:cNvPr id="284" name="직사각형 65"/>
            <p:cNvGrpSpPr/>
            <p:nvPr/>
          </p:nvGrpSpPr>
          <p:grpSpPr>
            <a:xfrm>
              <a:off x="-1" y="575454"/>
              <a:ext cx="1568772" cy="1000733"/>
              <a:chOff x="0" y="0"/>
              <a:chExt cx="1568770" cy="1000732"/>
            </a:xfrm>
          </p:grpSpPr>
          <p:sp>
            <p:nvSpPr>
              <p:cNvPr id="282" name="직사각형"/>
              <p:cNvSpPr/>
              <p:nvPr/>
            </p:nvSpPr>
            <p:spPr>
              <a:xfrm>
                <a:off x="-1" y="-1"/>
                <a:ext cx="1568772" cy="1000734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</a:p>
            </p:txBody>
          </p:sp>
          <p:sp>
            <p:nvSpPr>
              <p:cNvPr id="283" name="INDEX…"/>
              <p:cNvSpPr txBox="1"/>
              <p:nvPr/>
            </p:nvSpPr>
            <p:spPr>
              <a:xfrm>
                <a:off x="52069" y="6349"/>
                <a:ext cx="1464632" cy="8139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INDEX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입원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사람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의사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퇴원일자</a:t>
                </a:r>
              </a:p>
            </p:txBody>
          </p:sp>
        </p:grpSp>
      </p:grpSp>
      <p:grpSp>
        <p:nvGrpSpPr>
          <p:cNvPr id="292" name="그룹 14"/>
          <p:cNvGrpSpPr/>
          <p:nvPr/>
        </p:nvGrpSpPr>
        <p:grpSpPr>
          <a:xfrm>
            <a:off x="5426130" y="4941100"/>
            <a:ext cx="1568771" cy="1585978"/>
            <a:chOff x="0" y="0"/>
            <a:chExt cx="1568770" cy="1585976"/>
          </a:xfrm>
        </p:grpSpPr>
        <p:grpSp>
          <p:nvGrpSpPr>
            <p:cNvPr id="288" name="모서리가 둥근 직사각형 26"/>
            <p:cNvGrpSpPr/>
            <p:nvPr/>
          </p:nvGrpSpPr>
          <p:grpSpPr>
            <a:xfrm>
              <a:off x="443" y="-1"/>
              <a:ext cx="1552083" cy="497842"/>
              <a:chOff x="0" y="0"/>
              <a:chExt cx="1552081" cy="497840"/>
            </a:xfrm>
          </p:grpSpPr>
          <p:sp>
            <p:nvSpPr>
              <p:cNvPr id="286" name="모서리가 둥근 직사각형"/>
              <p:cNvSpPr/>
              <p:nvPr/>
            </p:nvSpPr>
            <p:spPr>
              <a:xfrm>
                <a:off x="0" y="9790"/>
                <a:ext cx="1552082" cy="478260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7" name="입원자…"/>
              <p:cNvSpPr txBox="1"/>
              <p:nvPr/>
            </p:nvSpPr>
            <p:spPr>
              <a:xfrm>
                <a:off x="75417" y="0"/>
                <a:ext cx="1401247" cy="497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1300">
                    <a:solidFill>
                      <a:srgbClr val="2F5597"/>
                    </a:solidFill>
                  </a:defRPr>
                </a:pPr>
                <a:r>
                  <a:t>입원자</a:t>
                </a:r>
              </a:p>
              <a:p>
                <a:pPr algn="ctr">
                  <a:defRPr sz="1300">
                    <a:solidFill>
                      <a:srgbClr val="2F5597"/>
                    </a:solidFill>
                  </a:defRPr>
                </a:pPr>
                <a:r>
                  <a:t>병실</a:t>
                </a:r>
              </a:p>
            </p:txBody>
          </p:sp>
        </p:grpSp>
        <p:grpSp>
          <p:nvGrpSpPr>
            <p:cNvPr id="291" name="직사각형 67"/>
            <p:cNvGrpSpPr/>
            <p:nvPr/>
          </p:nvGrpSpPr>
          <p:grpSpPr>
            <a:xfrm>
              <a:off x="0" y="585244"/>
              <a:ext cx="1568771" cy="1000733"/>
              <a:chOff x="0" y="0"/>
              <a:chExt cx="1568770" cy="1000732"/>
            </a:xfrm>
          </p:grpSpPr>
          <p:sp>
            <p:nvSpPr>
              <p:cNvPr id="289" name="직사각형"/>
              <p:cNvSpPr/>
              <p:nvPr/>
            </p:nvSpPr>
            <p:spPr>
              <a:xfrm>
                <a:off x="-1" y="-1"/>
                <a:ext cx="1568772" cy="1000734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</a:p>
            </p:txBody>
          </p:sp>
          <p:sp>
            <p:nvSpPr>
              <p:cNvPr id="290" name="INDEX…"/>
              <p:cNvSpPr txBox="1"/>
              <p:nvPr/>
            </p:nvSpPr>
            <p:spPr>
              <a:xfrm>
                <a:off x="52069" y="6349"/>
                <a:ext cx="1464632" cy="7979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INDEX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입원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병실그룹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병실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병실사용날짜</a:t>
                </a:r>
              </a:p>
            </p:txBody>
          </p:sp>
        </p:grpSp>
      </p:grpSp>
      <p:grpSp>
        <p:nvGrpSpPr>
          <p:cNvPr id="299" name="그룹 15"/>
          <p:cNvGrpSpPr/>
          <p:nvPr/>
        </p:nvGrpSpPr>
        <p:grpSpPr>
          <a:xfrm>
            <a:off x="7619720" y="4941100"/>
            <a:ext cx="1568771" cy="1585978"/>
            <a:chOff x="0" y="0"/>
            <a:chExt cx="1568770" cy="1585976"/>
          </a:xfrm>
        </p:grpSpPr>
        <p:grpSp>
          <p:nvGrpSpPr>
            <p:cNvPr id="295" name="모서리가 둥근 직사각형 26"/>
            <p:cNvGrpSpPr/>
            <p:nvPr/>
          </p:nvGrpSpPr>
          <p:grpSpPr>
            <a:xfrm>
              <a:off x="0" y="-1"/>
              <a:ext cx="1552082" cy="497842"/>
              <a:chOff x="0" y="0"/>
              <a:chExt cx="1552081" cy="497840"/>
            </a:xfrm>
          </p:grpSpPr>
          <p:sp>
            <p:nvSpPr>
              <p:cNvPr id="293" name="모서리가 둥근 직사각형"/>
              <p:cNvSpPr/>
              <p:nvPr/>
            </p:nvSpPr>
            <p:spPr>
              <a:xfrm>
                <a:off x="0" y="9790"/>
                <a:ext cx="1552082" cy="478260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4" name="입원자…"/>
              <p:cNvSpPr txBox="1"/>
              <p:nvPr/>
            </p:nvSpPr>
            <p:spPr>
              <a:xfrm>
                <a:off x="75417" y="0"/>
                <a:ext cx="1401247" cy="497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1300">
                    <a:solidFill>
                      <a:srgbClr val="2F5597"/>
                    </a:solidFill>
                  </a:defRPr>
                </a:pPr>
                <a:r>
                  <a:t>입원자</a:t>
                </a:r>
              </a:p>
              <a:p>
                <a:pPr algn="ctr">
                  <a:defRPr sz="1300">
                    <a:solidFill>
                      <a:srgbClr val="2F5597"/>
                    </a:solidFill>
                  </a:defRPr>
                </a:pPr>
                <a:r>
                  <a:t>처방약</a:t>
                </a:r>
              </a:p>
            </p:txBody>
          </p:sp>
        </p:grpSp>
        <p:grpSp>
          <p:nvGrpSpPr>
            <p:cNvPr id="298" name="직사각형 69"/>
            <p:cNvGrpSpPr/>
            <p:nvPr/>
          </p:nvGrpSpPr>
          <p:grpSpPr>
            <a:xfrm>
              <a:off x="0" y="585244"/>
              <a:ext cx="1568771" cy="1000733"/>
              <a:chOff x="0" y="0"/>
              <a:chExt cx="1568770" cy="1000732"/>
            </a:xfrm>
          </p:grpSpPr>
          <p:sp>
            <p:nvSpPr>
              <p:cNvPr id="296" name="직사각형"/>
              <p:cNvSpPr/>
              <p:nvPr/>
            </p:nvSpPr>
            <p:spPr>
              <a:xfrm>
                <a:off x="-1" y="-1"/>
                <a:ext cx="1568772" cy="1000734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</a:p>
            </p:txBody>
          </p:sp>
          <p:sp>
            <p:nvSpPr>
              <p:cNvPr id="297" name="INDEX…"/>
              <p:cNvSpPr txBox="1"/>
              <p:nvPr/>
            </p:nvSpPr>
            <p:spPr>
              <a:xfrm>
                <a:off x="52069" y="6349"/>
                <a:ext cx="1464632" cy="969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INDEX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입원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약 그룹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약 이름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약 수량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받은 날짜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제목 1"/>
          <p:cNvSpPr txBox="1"/>
          <p:nvPr>
            <p:ph type="title"/>
          </p:nvPr>
        </p:nvSpPr>
        <p:spPr>
          <a:xfrm>
            <a:off x="273727" y="293097"/>
            <a:ext cx="10412788" cy="95453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203864"/>
                </a:solidFill>
              </a:defRPr>
            </a:lvl1pPr>
          </a:lstStyle>
          <a:p>
            <a:pPr/>
            <a:r>
              <a:t>ER-Diagram</a:t>
            </a:r>
          </a:p>
        </p:txBody>
      </p:sp>
      <p:sp>
        <p:nvSpPr>
          <p:cNvPr id="302" name="직사각형 40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03" name="그림 55" descr="그림 5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0" name="그룹 82"/>
          <p:cNvGrpSpPr/>
          <p:nvPr/>
        </p:nvGrpSpPr>
        <p:grpSpPr>
          <a:xfrm>
            <a:off x="3997106" y="1476889"/>
            <a:ext cx="1021778" cy="1545471"/>
            <a:chOff x="0" y="0"/>
            <a:chExt cx="1021776" cy="1545470"/>
          </a:xfrm>
        </p:grpSpPr>
        <p:grpSp>
          <p:nvGrpSpPr>
            <p:cNvPr id="306" name="모서리가 둥근 직사각형 5"/>
            <p:cNvGrpSpPr/>
            <p:nvPr/>
          </p:nvGrpSpPr>
          <p:grpSpPr>
            <a:xfrm>
              <a:off x="24801" y="0"/>
              <a:ext cx="961531" cy="343984"/>
              <a:chOff x="0" y="0"/>
              <a:chExt cx="961530" cy="343983"/>
            </a:xfrm>
          </p:grpSpPr>
          <p:sp>
            <p:nvSpPr>
              <p:cNvPr id="304" name="모서리가 둥근 직사각형"/>
              <p:cNvSpPr/>
              <p:nvPr/>
            </p:nvSpPr>
            <p:spPr>
              <a:xfrm>
                <a:off x="0" y="0"/>
                <a:ext cx="961531" cy="343984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5" name="공통"/>
              <p:cNvSpPr txBox="1"/>
              <p:nvPr/>
            </p:nvSpPr>
            <p:spPr>
              <a:xfrm>
                <a:off x="68862" y="24671"/>
                <a:ext cx="823806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pPr/>
                <a:r>
                  <a:t>공통</a:t>
                </a:r>
              </a:p>
            </p:txBody>
          </p:sp>
        </p:grpSp>
        <p:grpSp>
          <p:nvGrpSpPr>
            <p:cNvPr id="309" name="직사각형 84"/>
            <p:cNvGrpSpPr/>
            <p:nvPr/>
          </p:nvGrpSpPr>
          <p:grpSpPr>
            <a:xfrm>
              <a:off x="0" y="421760"/>
              <a:ext cx="1021777" cy="1123711"/>
              <a:chOff x="0" y="0"/>
              <a:chExt cx="1021776" cy="1123709"/>
            </a:xfrm>
          </p:grpSpPr>
          <p:sp>
            <p:nvSpPr>
              <p:cNvPr id="307" name="직사각형"/>
              <p:cNvSpPr/>
              <p:nvPr/>
            </p:nvSpPr>
            <p:spPr>
              <a:xfrm>
                <a:off x="0" y="0"/>
                <a:ext cx="1021777" cy="1026358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</a:p>
            </p:txBody>
          </p:sp>
          <p:sp>
            <p:nvSpPr>
              <p:cNvPr id="308" name="그룹ID…"/>
              <p:cNvSpPr txBox="1"/>
              <p:nvPr/>
            </p:nvSpPr>
            <p:spPr>
              <a:xfrm>
                <a:off x="52069" y="6350"/>
                <a:ext cx="917638" cy="1117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그룹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COMID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COM</a:t>
                </a:r>
                <a:r>
                  <a:t>내용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부모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예외</a:t>
                </a:r>
                <a:r>
                  <a:t>1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예외</a:t>
                </a:r>
                <a:r>
                  <a:t>2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예외</a:t>
                </a:r>
                <a:r>
                  <a:t>3</a:t>
                </a:r>
              </a:p>
            </p:txBody>
          </p:sp>
        </p:grpSp>
      </p:grpSp>
      <p:grpSp>
        <p:nvGrpSpPr>
          <p:cNvPr id="317" name="그룹 85"/>
          <p:cNvGrpSpPr/>
          <p:nvPr/>
        </p:nvGrpSpPr>
        <p:grpSpPr>
          <a:xfrm>
            <a:off x="448133" y="5099105"/>
            <a:ext cx="1032391" cy="1513457"/>
            <a:chOff x="0" y="0"/>
            <a:chExt cx="1032389" cy="1513455"/>
          </a:xfrm>
        </p:grpSpPr>
        <p:grpSp>
          <p:nvGrpSpPr>
            <p:cNvPr id="313" name="모서리가 둥근 직사각형 7"/>
            <p:cNvGrpSpPr/>
            <p:nvPr/>
          </p:nvGrpSpPr>
          <p:grpSpPr>
            <a:xfrm>
              <a:off x="24801" y="0"/>
              <a:ext cx="961532" cy="343984"/>
              <a:chOff x="0" y="0"/>
              <a:chExt cx="961530" cy="343983"/>
            </a:xfrm>
          </p:grpSpPr>
          <p:sp>
            <p:nvSpPr>
              <p:cNvPr id="311" name="모서리가 둥근 직사각형"/>
              <p:cNvSpPr/>
              <p:nvPr/>
            </p:nvSpPr>
            <p:spPr>
              <a:xfrm>
                <a:off x="0" y="0"/>
                <a:ext cx="961531" cy="343984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2" name="사람"/>
              <p:cNvSpPr txBox="1"/>
              <p:nvPr/>
            </p:nvSpPr>
            <p:spPr>
              <a:xfrm>
                <a:off x="68862" y="24671"/>
                <a:ext cx="823806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pPr/>
                <a:r>
                  <a:t>사람</a:t>
                </a:r>
              </a:p>
            </p:txBody>
          </p:sp>
        </p:grpSp>
        <p:grpSp>
          <p:nvGrpSpPr>
            <p:cNvPr id="316" name="직사각형 87"/>
            <p:cNvGrpSpPr/>
            <p:nvPr/>
          </p:nvGrpSpPr>
          <p:grpSpPr>
            <a:xfrm>
              <a:off x="0" y="421759"/>
              <a:ext cx="1032390" cy="1091697"/>
              <a:chOff x="0" y="0"/>
              <a:chExt cx="1032389" cy="1091696"/>
            </a:xfrm>
          </p:grpSpPr>
          <p:sp>
            <p:nvSpPr>
              <p:cNvPr id="314" name="직사각형"/>
              <p:cNvSpPr/>
              <p:nvPr/>
            </p:nvSpPr>
            <p:spPr>
              <a:xfrm>
                <a:off x="0" y="0"/>
                <a:ext cx="1032390" cy="1020740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</a:p>
            </p:txBody>
          </p:sp>
          <p:sp>
            <p:nvSpPr>
              <p:cNvPr id="315" name="사람ID…"/>
              <p:cNvSpPr txBox="1"/>
              <p:nvPr/>
            </p:nvSpPr>
            <p:spPr>
              <a:xfrm>
                <a:off x="52069" y="6349"/>
                <a:ext cx="928251" cy="10853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사람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사람이름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성별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전화번호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주소그룹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주소</a:t>
                </a:r>
              </a:p>
            </p:txBody>
          </p:sp>
        </p:grpSp>
      </p:grpSp>
      <p:grpSp>
        <p:nvGrpSpPr>
          <p:cNvPr id="324" name="그룹 88"/>
          <p:cNvGrpSpPr/>
          <p:nvPr/>
        </p:nvGrpSpPr>
        <p:grpSpPr>
          <a:xfrm>
            <a:off x="1992290" y="1507713"/>
            <a:ext cx="961532" cy="1442499"/>
            <a:chOff x="0" y="0"/>
            <a:chExt cx="961530" cy="1442498"/>
          </a:xfrm>
        </p:grpSpPr>
        <p:grpSp>
          <p:nvGrpSpPr>
            <p:cNvPr id="320" name="모서리가 둥근 직사각형 9"/>
            <p:cNvGrpSpPr/>
            <p:nvPr/>
          </p:nvGrpSpPr>
          <p:grpSpPr>
            <a:xfrm>
              <a:off x="0" y="0"/>
              <a:ext cx="961531" cy="343984"/>
              <a:chOff x="0" y="0"/>
              <a:chExt cx="961530" cy="343983"/>
            </a:xfrm>
          </p:grpSpPr>
          <p:sp>
            <p:nvSpPr>
              <p:cNvPr id="318" name="모서리가 둥근 직사각형"/>
              <p:cNvSpPr/>
              <p:nvPr/>
            </p:nvSpPr>
            <p:spPr>
              <a:xfrm>
                <a:off x="0" y="0"/>
                <a:ext cx="961531" cy="343984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9" name="병원"/>
              <p:cNvSpPr txBox="1"/>
              <p:nvPr/>
            </p:nvSpPr>
            <p:spPr>
              <a:xfrm>
                <a:off x="68862" y="24671"/>
                <a:ext cx="823806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pPr/>
                <a:r>
                  <a:t>병원</a:t>
                </a:r>
              </a:p>
            </p:txBody>
          </p:sp>
        </p:grpSp>
        <p:grpSp>
          <p:nvGrpSpPr>
            <p:cNvPr id="323" name="직사각형 90"/>
            <p:cNvGrpSpPr/>
            <p:nvPr/>
          </p:nvGrpSpPr>
          <p:grpSpPr>
            <a:xfrm>
              <a:off x="10626" y="421760"/>
              <a:ext cx="940277" cy="1020739"/>
              <a:chOff x="0" y="0"/>
              <a:chExt cx="940276" cy="1020737"/>
            </a:xfrm>
          </p:grpSpPr>
          <p:sp>
            <p:nvSpPr>
              <p:cNvPr id="321" name="직사각형"/>
              <p:cNvSpPr/>
              <p:nvPr/>
            </p:nvSpPr>
            <p:spPr>
              <a:xfrm>
                <a:off x="-1" y="0"/>
                <a:ext cx="940278" cy="1020738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</a:p>
            </p:txBody>
          </p:sp>
          <p:sp>
            <p:nvSpPr>
              <p:cNvPr id="322" name="병원ID…"/>
              <p:cNvSpPr txBox="1"/>
              <p:nvPr/>
            </p:nvSpPr>
            <p:spPr>
              <a:xfrm>
                <a:off x="52069" y="6350"/>
                <a:ext cx="836138" cy="9456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병원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병원이름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주소그룹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주소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병상 수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개원일</a:t>
                </a:r>
              </a:p>
            </p:txBody>
          </p:sp>
        </p:grpSp>
      </p:grpSp>
      <p:grpSp>
        <p:nvGrpSpPr>
          <p:cNvPr id="331" name="그룹 91"/>
          <p:cNvGrpSpPr/>
          <p:nvPr/>
        </p:nvGrpSpPr>
        <p:grpSpPr>
          <a:xfrm>
            <a:off x="421238" y="3286433"/>
            <a:ext cx="961531" cy="1459868"/>
            <a:chOff x="0" y="0"/>
            <a:chExt cx="961530" cy="1459867"/>
          </a:xfrm>
        </p:grpSpPr>
        <p:grpSp>
          <p:nvGrpSpPr>
            <p:cNvPr id="327" name="모서리가 둥근 직사각형 11"/>
            <p:cNvGrpSpPr/>
            <p:nvPr/>
          </p:nvGrpSpPr>
          <p:grpSpPr>
            <a:xfrm>
              <a:off x="0" y="-1"/>
              <a:ext cx="961531" cy="343985"/>
              <a:chOff x="0" y="0"/>
              <a:chExt cx="961530" cy="343983"/>
            </a:xfrm>
          </p:grpSpPr>
          <p:sp>
            <p:nvSpPr>
              <p:cNvPr id="325" name="모서리가 둥근 직사각형"/>
              <p:cNvSpPr/>
              <p:nvPr/>
            </p:nvSpPr>
            <p:spPr>
              <a:xfrm>
                <a:off x="0" y="0"/>
                <a:ext cx="961531" cy="343984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6" name="백신"/>
              <p:cNvSpPr txBox="1"/>
              <p:nvPr/>
            </p:nvSpPr>
            <p:spPr>
              <a:xfrm>
                <a:off x="68862" y="24671"/>
                <a:ext cx="823806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pPr/>
                <a:r>
                  <a:t>백신</a:t>
                </a:r>
              </a:p>
            </p:txBody>
          </p:sp>
        </p:grpSp>
        <p:grpSp>
          <p:nvGrpSpPr>
            <p:cNvPr id="330" name="직사각형 93"/>
            <p:cNvGrpSpPr/>
            <p:nvPr/>
          </p:nvGrpSpPr>
          <p:grpSpPr>
            <a:xfrm>
              <a:off x="21255" y="421759"/>
              <a:ext cx="940276" cy="1038109"/>
              <a:chOff x="0" y="0"/>
              <a:chExt cx="940274" cy="1038108"/>
            </a:xfrm>
          </p:grpSpPr>
          <p:sp>
            <p:nvSpPr>
              <p:cNvPr id="328" name="직사각형"/>
              <p:cNvSpPr/>
              <p:nvPr/>
            </p:nvSpPr>
            <p:spPr>
              <a:xfrm>
                <a:off x="0" y="-1"/>
                <a:ext cx="940275" cy="1038110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</a:p>
            </p:txBody>
          </p:sp>
          <p:sp>
            <p:nvSpPr>
              <p:cNvPr id="329" name="백신ID…"/>
              <p:cNvSpPr txBox="1"/>
              <p:nvPr/>
            </p:nvSpPr>
            <p:spPr>
              <a:xfrm>
                <a:off x="52070" y="6349"/>
                <a:ext cx="836135" cy="8059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백신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백신그룹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백신이름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투여 량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보관온도</a:t>
                </a:r>
              </a:p>
            </p:txBody>
          </p:sp>
        </p:grpSp>
      </p:grpSp>
      <p:grpSp>
        <p:nvGrpSpPr>
          <p:cNvPr id="338" name="그룹 94"/>
          <p:cNvGrpSpPr/>
          <p:nvPr/>
        </p:nvGrpSpPr>
        <p:grpSpPr>
          <a:xfrm>
            <a:off x="7586512" y="4049524"/>
            <a:ext cx="982512" cy="1402738"/>
            <a:chOff x="0" y="0"/>
            <a:chExt cx="982511" cy="1402736"/>
          </a:xfrm>
        </p:grpSpPr>
        <p:grpSp>
          <p:nvGrpSpPr>
            <p:cNvPr id="334" name="모서리가 둥근 직사각형 13"/>
            <p:cNvGrpSpPr/>
            <p:nvPr/>
          </p:nvGrpSpPr>
          <p:grpSpPr>
            <a:xfrm>
              <a:off x="0" y="0"/>
              <a:ext cx="961531" cy="394875"/>
              <a:chOff x="0" y="0"/>
              <a:chExt cx="961530" cy="394874"/>
            </a:xfrm>
          </p:grpSpPr>
          <p:sp>
            <p:nvSpPr>
              <p:cNvPr id="332" name="모서리가 둥근 직사각형"/>
              <p:cNvSpPr/>
              <p:nvPr/>
            </p:nvSpPr>
            <p:spPr>
              <a:xfrm>
                <a:off x="0" y="0"/>
                <a:ext cx="961531" cy="394875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3" name="의사"/>
              <p:cNvSpPr txBox="1"/>
              <p:nvPr/>
            </p:nvSpPr>
            <p:spPr>
              <a:xfrm>
                <a:off x="71345" y="50117"/>
                <a:ext cx="818840" cy="294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pPr/>
                <a:r>
                  <a:t>의사</a:t>
                </a:r>
              </a:p>
            </p:txBody>
          </p:sp>
        </p:grpSp>
        <p:grpSp>
          <p:nvGrpSpPr>
            <p:cNvPr id="337" name="직사각형 96"/>
            <p:cNvGrpSpPr/>
            <p:nvPr/>
          </p:nvGrpSpPr>
          <p:grpSpPr>
            <a:xfrm>
              <a:off x="21255" y="458743"/>
              <a:ext cx="961257" cy="943994"/>
              <a:chOff x="0" y="0"/>
              <a:chExt cx="961256" cy="943993"/>
            </a:xfrm>
          </p:grpSpPr>
          <p:sp>
            <p:nvSpPr>
              <p:cNvPr id="335" name="직사각형"/>
              <p:cNvSpPr/>
              <p:nvPr/>
            </p:nvSpPr>
            <p:spPr>
              <a:xfrm>
                <a:off x="0" y="0"/>
                <a:ext cx="961257" cy="916481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</a:p>
            </p:txBody>
          </p:sp>
          <p:sp>
            <p:nvSpPr>
              <p:cNvPr id="336" name="의사ID…"/>
              <p:cNvSpPr txBox="1"/>
              <p:nvPr/>
            </p:nvSpPr>
            <p:spPr>
              <a:xfrm>
                <a:off x="52069" y="6350"/>
                <a:ext cx="857118" cy="9376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의사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의사이름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성별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소속병원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전공그룹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전공</a:t>
                </a:r>
              </a:p>
            </p:txBody>
          </p:sp>
        </p:grpSp>
      </p:grpSp>
      <p:grpSp>
        <p:nvGrpSpPr>
          <p:cNvPr id="345" name="그룹 97"/>
          <p:cNvGrpSpPr/>
          <p:nvPr/>
        </p:nvGrpSpPr>
        <p:grpSpPr>
          <a:xfrm>
            <a:off x="2648124" y="3537858"/>
            <a:ext cx="990721" cy="1369606"/>
            <a:chOff x="0" y="0"/>
            <a:chExt cx="990720" cy="1369605"/>
          </a:xfrm>
        </p:grpSpPr>
        <p:grpSp>
          <p:nvGrpSpPr>
            <p:cNvPr id="341" name="모서리가 둥근 직사각형 15"/>
            <p:cNvGrpSpPr/>
            <p:nvPr/>
          </p:nvGrpSpPr>
          <p:grpSpPr>
            <a:xfrm>
              <a:off x="0" y="0"/>
              <a:ext cx="961531" cy="394875"/>
              <a:chOff x="0" y="0"/>
              <a:chExt cx="961530" cy="394874"/>
            </a:xfrm>
          </p:grpSpPr>
          <p:sp>
            <p:nvSpPr>
              <p:cNvPr id="339" name="모서리가 둥근 직사각형"/>
              <p:cNvSpPr/>
              <p:nvPr/>
            </p:nvSpPr>
            <p:spPr>
              <a:xfrm>
                <a:off x="0" y="0"/>
                <a:ext cx="961531" cy="394875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0" name="예약"/>
              <p:cNvSpPr txBox="1"/>
              <p:nvPr/>
            </p:nvSpPr>
            <p:spPr>
              <a:xfrm>
                <a:off x="71345" y="50117"/>
                <a:ext cx="818840" cy="294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pPr/>
                <a:r>
                  <a:t>예약</a:t>
                </a:r>
              </a:p>
            </p:txBody>
          </p:sp>
        </p:grpSp>
        <p:grpSp>
          <p:nvGrpSpPr>
            <p:cNvPr id="344" name="직사각형 99"/>
            <p:cNvGrpSpPr/>
            <p:nvPr/>
          </p:nvGrpSpPr>
          <p:grpSpPr>
            <a:xfrm>
              <a:off x="29190" y="470494"/>
              <a:ext cx="961531" cy="899112"/>
              <a:chOff x="0" y="0"/>
              <a:chExt cx="961529" cy="899111"/>
            </a:xfrm>
          </p:grpSpPr>
          <p:sp>
            <p:nvSpPr>
              <p:cNvPr id="342" name="직사각형"/>
              <p:cNvSpPr/>
              <p:nvPr/>
            </p:nvSpPr>
            <p:spPr>
              <a:xfrm>
                <a:off x="0" y="-1"/>
                <a:ext cx="961530" cy="899113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</a:p>
            </p:txBody>
          </p:sp>
          <p:sp>
            <p:nvSpPr>
              <p:cNvPr id="343" name="예약ID…"/>
              <p:cNvSpPr txBox="1"/>
              <p:nvPr/>
            </p:nvSpPr>
            <p:spPr>
              <a:xfrm>
                <a:off x="52070" y="6349"/>
                <a:ext cx="857390" cy="8219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예약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사람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병원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백신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예약일자</a:t>
                </a:r>
              </a:p>
            </p:txBody>
          </p:sp>
        </p:grpSp>
      </p:grpSp>
      <p:grpSp>
        <p:nvGrpSpPr>
          <p:cNvPr id="352" name="그룹 100"/>
          <p:cNvGrpSpPr/>
          <p:nvPr/>
        </p:nvGrpSpPr>
        <p:grpSpPr>
          <a:xfrm>
            <a:off x="4625925" y="3529179"/>
            <a:ext cx="982786" cy="1386976"/>
            <a:chOff x="0" y="0"/>
            <a:chExt cx="982785" cy="1386974"/>
          </a:xfrm>
        </p:grpSpPr>
        <p:grpSp>
          <p:nvGrpSpPr>
            <p:cNvPr id="348" name="모서리가 둥근 직사각형 18"/>
            <p:cNvGrpSpPr/>
            <p:nvPr/>
          </p:nvGrpSpPr>
          <p:grpSpPr>
            <a:xfrm>
              <a:off x="-1" y="-1"/>
              <a:ext cx="961532" cy="394876"/>
              <a:chOff x="0" y="0"/>
              <a:chExt cx="961530" cy="394874"/>
            </a:xfrm>
          </p:grpSpPr>
          <p:sp>
            <p:nvSpPr>
              <p:cNvPr id="346" name="모서리가 둥근 직사각형"/>
              <p:cNvSpPr/>
              <p:nvPr/>
            </p:nvSpPr>
            <p:spPr>
              <a:xfrm>
                <a:off x="0" y="0"/>
                <a:ext cx="961531" cy="394875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7" name="접종"/>
              <p:cNvSpPr txBox="1"/>
              <p:nvPr/>
            </p:nvSpPr>
            <p:spPr>
              <a:xfrm>
                <a:off x="71345" y="50117"/>
                <a:ext cx="818840" cy="294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pPr/>
                <a:r>
                  <a:t>접종</a:t>
                </a:r>
              </a:p>
            </p:txBody>
          </p:sp>
        </p:grpSp>
        <p:grpSp>
          <p:nvGrpSpPr>
            <p:cNvPr id="351" name="직사각형 102"/>
            <p:cNvGrpSpPr/>
            <p:nvPr/>
          </p:nvGrpSpPr>
          <p:grpSpPr>
            <a:xfrm>
              <a:off x="21255" y="470494"/>
              <a:ext cx="961531" cy="916481"/>
              <a:chOff x="0" y="0"/>
              <a:chExt cx="961529" cy="916480"/>
            </a:xfrm>
          </p:grpSpPr>
          <p:sp>
            <p:nvSpPr>
              <p:cNvPr id="349" name="직사각형"/>
              <p:cNvSpPr/>
              <p:nvPr/>
            </p:nvSpPr>
            <p:spPr>
              <a:xfrm>
                <a:off x="0" y="-1"/>
                <a:ext cx="961530" cy="916482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</a:p>
            </p:txBody>
          </p:sp>
          <p:sp>
            <p:nvSpPr>
              <p:cNvPr id="350" name="예약ID…"/>
              <p:cNvSpPr txBox="1"/>
              <p:nvPr/>
            </p:nvSpPr>
            <p:spPr>
              <a:xfrm>
                <a:off x="52070" y="6349"/>
                <a:ext cx="857390" cy="5265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예약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접종일자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접종 차수</a:t>
                </a:r>
              </a:p>
            </p:txBody>
          </p:sp>
        </p:grpSp>
      </p:grpSp>
      <p:grpSp>
        <p:nvGrpSpPr>
          <p:cNvPr id="359" name="그룹 103"/>
          <p:cNvGrpSpPr/>
          <p:nvPr/>
        </p:nvGrpSpPr>
        <p:grpSpPr>
          <a:xfrm>
            <a:off x="6120910" y="1419625"/>
            <a:ext cx="961532" cy="1487759"/>
            <a:chOff x="0" y="0"/>
            <a:chExt cx="961530" cy="1487757"/>
          </a:xfrm>
        </p:grpSpPr>
        <p:grpSp>
          <p:nvGrpSpPr>
            <p:cNvPr id="355" name="모서리가 둥근 직사각형 20"/>
            <p:cNvGrpSpPr/>
            <p:nvPr/>
          </p:nvGrpSpPr>
          <p:grpSpPr>
            <a:xfrm>
              <a:off x="0" y="0"/>
              <a:ext cx="961531" cy="509401"/>
              <a:chOff x="0" y="0"/>
              <a:chExt cx="961530" cy="509400"/>
            </a:xfrm>
          </p:grpSpPr>
          <p:sp>
            <p:nvSpPr>
              <p:cNvPr id="353" name="모서리가 둥근 직사각형"/>
              <p:cNvSpPr/>
              <p:nvPr/>
            </p:nvSpPr>
            <p:spPr>
              <a:xfrm>
                <a:off x="0" y="57263"/>
                <a:ext cx="961531" cy="394875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4" name="병원…"/>
              <p:cNvSpPr txBox="1"/>
              <p:nvPr/>
            </p:nvSpPr>
            <p:spPr>
              <a:xfrm>
                <a:off x="71345" y="0"/>
                <a:ext cx="818840" cy="509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1300">
                    <a:solidFill>
                      <a:srgbClr val="2F5597"/>
                    </a:solidFill>
                  </a:defRPr>
                </a:pPr>
                <a:r>
                  <a:t>병원 </a:t>
                </a:r>
              </a:p>
              <a:p>
                <a:pPr algn="ctr">
                  <a:defRPr sz="1300">
                    <a:solidFill>
                      <a:srgbClr val="2F5597"/>
                    </a:solidFill>
                  </a:defRPr>
                </a:pPr>
                <a:r>
                  <a:t>방문자</a:t>
                </a:r>
              </a:p>
            </p:txBody>
          </p:sp>
        </p:grpSp>
        <p:grpSp>
          <p:nvGrpSpPr>
            <p:cNvPr id="358" name="직사각형 105"/>
            <p:cNvGrpSpPr/>
            <p:nvPr/>
          </p:nvGrpSpPr>
          <p:grpSpPr>
            <a:xfrm>
              <a:off x="0" y="527757"/>
              <a:ext cx="961530" cy="960001"/>
              <a:chOff x="0" y="0"/>
              <a:chExt cx="961529" cy="959999"/>
            </a:xfrm>
          </p:grpSpPr>
          <p:sp>
            <p:nvSpPr>
              <p:cNvPr id="356" name="직사각형"/>
              <p:cNvSpPr/>
              <p:nvPr/>
            </p:nvSpPr>
            <p:spPr>
              <a:xfrm>
                <a:off x="0" y="0"/>
                <a:ext cx="961530" cy="916481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</a:p>
            </p:txBody>
          </p:sp>
          <p:sp>
            <p:nvSpPr>
              <p:cNvPr id="357" name="방문ID…"/>
              <p:cNvSpPr txBox="1"/>
              <p:nvPr/>
            </p:nvSpPr>
            <p:spPr>
              <a:xfrm>
                <a:off x="52069" y="6350"/>
                <a:ext cx="857391" cy="9536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방문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사람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증상그룹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증상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방문일자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방문병원</a:t>
                </a:r>
              </a:p>
            </p:txBody>
          </p:sp>
        </p:grpSp>
      </p:grpSp>
      <p:grpSp>
        <p:nvGrpSpPr>
          <p:cNvPr id="366" name="그룹 106"/>
          <p:cNvGrpSpPr/>
          <p:nvPr/>
        </p:nvGrpSpPr>
        <p:grpSpPr>
          <a:xfrm>
            <a:off x="434703" y="1506248"/>
            <a:ext cx="961532" cy="1442500"/>
            <a:chOff x="0" y="0"/>
            <a:chExt cx="961530" cy="1442498"/>
          </a:xfrm>
        </p:grpSpPr>
        <p:grpSp>
          <p:nvGrpSpPr>
            <p:cNvPr id="362" name="모서리가 둥근 직사각형 22"/>
            <p:cNvGrpSpPr/>
            <p:nvPr/>
          </p:nvGrpSpPr>
          <p:grpSpPr>
            <a:xfrm>
              <a:off x="0" y="0"/>
              <a:ext cx="961531" cy="343984"/>
              <a:chOff x="0" y="0"/>
              <a:chExt cx="961530" cy="343983"/>
            </a:xfrm>
          </p:grpSpPr>
          <p:sp>
            <p:nvSpPr>
              <p:cNvPr id="360" name="모서리가 둥근 직사각형"/>
              <p:cNvSpPr/>
              <p:nvPr/>
            </p:nvSpPr>
            <p:spPr>
              <a:xfrm>
                <a:off x="0" y="0"/>
                <a:ext cx="961531" cy="343984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61" name="백신입고"/>
              <p:cNvSpPr txBox="1"/>
              <p:nvPr/>
            </p:nvSpPr>
            <p:spPr>
              <a:xfrm>
                <a:off x="68862" y="24671"/>
                <a:ext cx="823806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pPr/>
                <a:r>
                  <a:t>백신입고</a:t>
                </a:r>
              </a:p>
            </p:txBody>
          </p:sp>
        </p:grpSp>
        <p:grpSp>
          <p:nvGrpSpPr>
            <p:cNvPr id="365" name="직사각형 108"/>
            <p:cNvGrpSpPr/>
            <p:nvPr/>
          </p:nvGrpSpPr>
          <p:grpSpPr>
            <a:xfrm>
              <a:off x="11412" y="421760"/>
              <a:ext cx="950119" cy="1020739"/>
              <a:chOff x="0" y="0"/>
              <a:chExt cx="950117" cy="1020737"/>
            </a:xfrm>
          </p:grpSpPr>
          <p:sp>
            <p:nvSpPr>
              <p:cNvPr id="363" name="직사각형"/>
              <p:cNvSpPr/>
              <p:nvPr/>
            </p:nvSpPr>
            <p:spPr>
              <a:xfrm>
                <a:off x="0" y="0"/>
                <a:ext cx="950118" cy="1020738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</a:p>
            </p:txBody>
          </p:sp>
          <p:sp>
            <p:nvSpPr>
              <p:cNvPr id="364" name="INDEX…"/>
              <p:cNvSpPr txBox="1"/>
              <p:nvPr/>
            </p:nvSpPr>
            <p:spPr>
              <a:xfrm>
                <a:off x="52070" y="6350"/>
                <a:ext cx="845978" cy="8059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INDEX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병원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백신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수량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입고일</a:t>
                </a:r>
              </a:p>
            </p:txBody>
          </p:sp>
        </p:grpSp>
      </p:grpSp>
      <p:grpSp>
        <p:nvGrpSpPr>
          <p:cNvPr id="373" name="그룹 109"/>
          <p:cNvGrpSpPr/>
          <p:nvPr/>
        </p:nvGrpSpPr>
        <p:grpSpPr>
          <a:xfrm>
            <a:off x="7568376" y="1487198"/>
            <a:ext cx="961532" cy="1420011"/>
            <a:chOff x="0" y="0"/>
            <a:chExt cx="961530" cy="1420009"/>
          </a:xfrm>
        </p:grpSpPr>
        <p:grpSp>
          <p:nvGrpSpPr>
            <p:cNvPr id="369" name="모서리가 둥근 직사각형 24"/>
            <p:cNvGrpSpPr/>
            <p:nvPr/>
          </p:nvGrpSpPr>
          <p:grpSpPr>
            <a:xfrm>
              <a:off x="0" y="0"/>
              <a:ext cx="961531" cy="394875"/>
              <a:chOff x="0" y="0"/>
              <a:chExt cx="961530" cy="394874"/>
            </a:xfrm>
          </p:grpSpPr>
          <p:sp>
            <p:nvSpPr>
              <p:cNvPr id="367" name="모서리가 둥근 직사각형"/>
              <p:cNvSpPr/>
              <p:nvPr/>
            </p:nvSpPr>
            <p:spPr>
              <a:xfrm>
                <a:off x="0" y="0"/>
                <a:ext cx="961531" cy="394875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68" name="진료"/>
              <p:cNvSpPr txBox="1"/>
              <p:nvPr/>
            </p:nvSpPr>
            <p:spPr>
              <a:xfrm>
                <a:off x="71345" y="50117"/>
                <a:ext cx="818840" cy="294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pPr/>
                <a:r>
                  <a:t>진료</a:t>
                </a:r>
              </a:p>
            </p:txBody>
          </p:sp>
        </p:grpSp>
        <p:grpSp>
          <p:nvGrpSpPr>
            <p:cNvPr id="372" name="직사각형 111"/>
            <p:cNvGrpSpPr/>
            <p:nvPr/>
          </p:nvGrpSpPr>
          <p:grpSpPr>
            <a:xfrm>
              <a:off x="38200" y="452006"/>
              <a:ext cx="923331" cy="968004"/>
              <a:chOff x="0" y="0"/>
              <a:chExt cx="923329" cy="968003"/>
            </a:xfrm>
          </p:grpSpPr>
          <p:sp>
            <p:nvSpPr>
              <p:cNvPr id="370" name="직사각형"/>
              <p:cNvSpPr/>
              <p:nvPr/>
            </p:nvSpPr>
            <p:spPr>
              <a:xfrm>
                <a:off x="0" y="0"/>
                <a:ext cx="923330" cy="934969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</a:p>
            </p:txBody>
          </p:sp>
          <p:sp>
            <p:nvSpPr>
              <p:cNvPr id="371" name="진료ID…"/>
              <p:cNvSpPr txBox="1"/>
              <p:nvPr/>
            </p:nvSpPr>
            <p:spPr>
              <a:xfrm>
                <a:off x="52069" y="6350"/>
                <a:ext cx="819191" cy="9616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진료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방문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사람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의사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진료일자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진료비</a:t>
                </a:r>
              </a:p>
            </p:txBody>
          </p:sp>
        </p:grpSp>
      </p:grpSp>
      <p:grpSp>
        <p:nvGrpSpPr>
          <p:cNvPr id="380" name="그룹 112"/>
          <p:cNvGrpSpPr/>
          <p:nvPr/>
        </p:nvGrpSpPr>
        <p:grpSpPr>
          <a:xfrm>
            <a:off x="9177969" y="2126694"/>
            <a:ext cx="971871" cy="1443488"/>
            <a:chOff x="0" y="0"/>
            <a:chExt cx="971870" cy="1443487"/>
          </a:xfrm>
        </p:grpSpPr>
        <p:grpSp>
          <p:nvGrpSpPr>
            <p:cNvPr id="376" name="모서리가 둥근 직사각형 26"/>
            <p:cNvGrpSpPr/>
            <p:nvPr/>
          </p:nvGrpSpPr>
          <p:grpSpPr>
            <a:xfrm>
              <a:off x="0" y="-1"/>
              <a:ext cx="961532" cy="437996"/>
              <a:chOff x="0" y="0"/>
              <a:chExt cx="961531" cy="437994"/>
            </a:xfrm>
          </p:grpSpPr>
          <p:sp>
            <p:nvSpPr>
              <p:cNvPr id="374" name="모서리가 둥근 직사각형"/>
              <p:cNvSpPr/>
              <p:nvPr/>
            </p:nvSpPr>
            <p:spPr>
              <a:xfrm>
                <a:off x="0" y="0"/>
                <a:ext cx="961532" cy="437995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75" name="입원"/>
              <p:cNvSpPr txBox="1"/>
              <p:nvPr/>
            </p:nvSpPr>
            <p:spPr>
              <a:xfrm>
                <a:off x="73450" y="71677"/>
                <a:ext cx="814631" cy="294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pPr/>
                <a:r>
                  <a:t>입원</a:t>
                </a:r>
              </a:p>
            </p:txBody>
          </p:sp>
        </p:grpSp>
        <p:grpSp>
          <p:nvGrpSpPr>
            <p:cNvPr id="379" name="직사각형 114"/>
            <p:cNvGrpSpPr/>
            <p:nvPr/>
          </p:nvGrpSpPr>
          <p:grpSpPr>
            <a:xfrm>
              <a:off x="-1" y="527006"/>
              <a:ext cx="971872" cy="916482"/>
              <a:chOff x="0" y="0"/>
              <a:chExt cx="971870" cy="916480"/>
            </a:xfrm>
          </p:grpSpPr>
          <p:sp>
            <p:nvSpPr>
              <p:cNvPr id="377" name="직사각형"/>
              <p:cNvSpPr/>
              <p:nvPr/>
            </p:nvSpPr>
            <p:spPr>
              <a:xfrm>
                <a:off x="-1" y="0"/>
                <a:ext cx="971872" cy="916481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</a:p>
            </p:txBody>
          </p:sp>
          <p:sp>
            <p:nvSpPr>
              <p:cNvPr id="378" name="입원ID…"/>
              <p:cNvSpPr txBox="1"/>
              <p:nvPr/>
            </p:nvSpPr>
            <p:spPr>
              <a:xfrm>
                <a:off x="52069" y="6350"/>
                <a:ext cx="867732" cy="8139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입원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INDEX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사람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진료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입원날짜</a:t>
                </a:r>
              </a:p>
            </p:txBody>
          </p:sp>
        </p:grpSp>
      </p:grpSp>
      <p:grpSp>
        <p:nvGrpSpPr>
          <p:cNvPr id="387" name="그룹 115"/>
          <p:cNvGrpSpPr/>
          <p:nvPr/>
        </p:nvGrpSpPr>
        <p:grpSpPr>
          <a:xfrm>
            <a:off x="10653438" y="4644442"/>
            <a:ext cx="971871" cy="1443488"/>
            <a:chOff x="0" y="0"/>
            <a:chExt cx="971870" cy="1443487"/>
          </a:xfrm>
        </p:grpSpPr>
        <p:grpSp>
          <p:nvGrpSpPr>
            <p:cNvPr id="383" name="모서리가 둥근 직사각형 26"/>
            <p:cNvGrpSpPr/>
            <p:nvPr/>
          </p:nvGrpSpPr>
          <p:grpSpPr>
            <a:xfrm>
              <a:off x="0" y="-1"/>
              <a:ext cx="961532" cy="437996"/>
              <a:chOff x="0" y="0"/>
              <a:chExt cx="961531" cy="437994"/>
            </a:xfrm>
          </p:grpSpPr>
          <p:sp>
            <p:nvSpPr>
              <p:cNvPr id="381" name="모서리가 둥근 직사각형"/>
              <p:cNvSpPr/>
              <p:nvPr/>
            </p:nvSpPr>
            <p:spPr>
              <a:xfrm>
                <a:off x="0" y="0"/>
                <a:ext cx="961532" cy="437995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82" name="퇴원"/>
              <p:cNvSpPr txBox="1"/>
              <p:nvPr/>
            </p:nvSpPr>
            <p:spPr>
              <a:xfrm>
                <a:off x="73450" y="71677"/>
                <a:ext cx="814631" cy="294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pPr/>
                <a:r>
                  <a:t>퇴원</a:t>
                </a:r>
              </a:p>
            </p:txBody>
          </p:sp>
        </p:grpSp>
        <p:grpSp>
          <p:nvGrpSpPr>
            <p:cNvPr id="386" name="직사각형 117"/>
            <p:cNvGrpSpPr/>
            <p:nvPr/>
          </p:nvGrpSpPr>
          <p:grpSpPr>
            <a:xfrm>
              <a:off x="-1" y="527006"/>
              <a:ext cx="971872" cy="916482"/>
              <a:chOff x="0" y="0"/>
              <a:chExt cx="971870" cy="916480"/>
            </a:xfrm>
          </p:grpSpPr>
          <p:sp>
            <p:nvSpPr>
              <p:cNvPr id="384" name="직사각형"/>
              <p:cNvSpPr/>
              <p:nvPr/>
            </p:nvSpPr>
            <p:spPr>
              <a:xfrm>
                <a:off x="-1" y="0"/>
                <a:ext cx="971872" cy="916481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</a:p>
            </p:txBody>
          </p:sp>
          <p:sp>
            <p:nvSpPr>
              <p:cNvPr id="385" name="INDEX…"/>
              <p:cNvSpPr txBox="1"/>
              <p:nvPr/>
            </p:nvSpPr>
            <p:spPr>
              <a:xfrm>
                <a:off x="52069" y="6350"/>
                <a:ext cx="867732" cy="8139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INDEX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입원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사람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의사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퇴원일자</a:t>
                </a:r>
              </a:p>
            </p:txBody>
          </p:sp>
        </p:grpSp>
      </p:grpSp>
      <p:grpSp>
        <p:nvGrpSpPr>
          <p:cNvPr id="394" name="그룹 118"/>
          <p:cNvGrpSpPr/>
          <p:nvPr/>
        </p:nvGrpSpPr>
        <p:grpSpPr>
          <a:xfrm>
            <a:off x="10653438" y="1286015"/>
            <a:ext cx="971871" cy="1500924"/>
            <a:chOff x="0" y="0"/>
            <a:chExt cx="971870" cy="1500923"/>
          </a:xfrm>
        </p:grpSpPr>
        <p:grpSp>
          <p:nvGrpSpPr>
            <p:cNvPr id="390" name="모서리가 둥근 직사각형 26"/>
            <p:cNvGrpSpPr/>
            <p:nvPr/>
          </p:nvGrpSpPr>
          <p:grpSpPr>
            <a:xfrm>
              <a:off x="274" y="-1"/>
              <a:ext cx="961533" cy="497842"/>
              <a:chOff x="0" y="0"/>
              <a:chExt cx="961531" cy="497840"/>
            </a:xfrm>
          </p:grpSpPr>
          <p:sp>
            <p:nvSpPr>
              <p:cNvPr id="388" name="모서리가 둥근 직사각형"/>
              <p:cNvSpPr/>
              <p:nvPr/>
            </p:nvSpPr>
            <p:spPr>
              <a:xfrm>
                <a:off x="0" y="29922"/>
                <a:ext cx="961532" cy="437996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89" name="입원자…"/>
              <p:cNvSpPr txBox="1"/>
              <p:nvPr/>
            </p:nvSpPr>
            <p:spPr>
              <a:xfrm>
                <a:off x="73450" y="0"/>
                <a:ext cx="814631" cy="497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1300">
                    <a:solidFill>
                      <a:srgbClr val="2F5597"/>
                    </a:solidFill>
                  </a:defRPr>
                </a:pPr>
                <a:r>
                  <a:t>입원자</a:t>
                </a:r>
              </a:p>
              <a:p>
                <a:pPr algn="ctr">
                  <a:defRPr sz="1300">
                    <a:solidFill>
                      <a:srgbClr val="2F5597"/>
                    </a:solidFill>
                  </a:defRPr>
                </a:pPr>
                <a:r>
                  <a:t>병실</a:t>
                </a:r>
              </a:p>
            </p:txBody>
          </p:sp>
        </p:grpSp>
        <p:grpSp>
          <p:nvGrpSpPr>
            <p:cNvPr id="393" name="직사각형 120"/>
            <p:cNvGrpSpPr/>
            <p:nvPr/>
          </p:nvGrpSpPr>
          <p:grpSpPr>
            <a:xfrm>
              <a:off x="0" y="556929"/>
              <a:ext cx="971871" cy="943995"/>
              <a:chOff x="0" y="0"/>
              <a:chExt cx="971870" cy="943993"/>
            </a:xfrm>
          </p:grpSpPr>
          <p:sp>
            <p:nvSpPr>
              <p:cNvPr id="391" name="직사각형"/>
              <p:cNvSpPr/>
              <p:nvPr/>
            </p:nvSpPr>
            <p:spPr>
              <a:xfrm>
                <a:off x="0" y="0"/>
                <a:ext cx="971871" cy="916481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</a:p>
            </p:txBody>
          </p:sp>
          <p:sp>
            <p:nvSpPr>
              <p:cNvPr id="392" name="INDEX…"/>
              <p:cNvSpPr txBox="1"/>
              <p:nvPr/>
            </p:nvSpPr>
            <p:spPr>
              <a:xfrm>
                <a:off x="52069" y="6350"/>
                <a:ext cx="867732" cy="9376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INDEX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입원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병실그룹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병실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병실사용날짜</a:t>
                </a:r>
              </a:p>
            </p:txBody>
          </p:sp>
        </p:grpSp>
      </p:grpSp>
      <p:grpSp>
        <p:nvGrpSpPr>
          <p:cNvPr id="401" name="그룹 121"/>
          <p:cNvGrpSpPr/>
          <p:nvPr/>
        </p:nvGrpSpPr>
        <p:grpSpPr>
          <a:xfrm>
            <a:off x="10648543" y="2818514"/>
            <a:ext cx="971871" cy="1532938"/>
            <a:chOff x="0" y="0"/>
            <a:chExt cx="971870" cy="1532936"/>
          </a:xfrm>
        </p:grpSpPr>
        <p:grpSp>
          <p:nvGrpSpPr>
            <p:cNvPr id="397" name="모서리가 둥근 직사각형 26"/>
            <p:cNvGrpSpPr/>
            <p:nvPr/>
          </p:nvGrpSpPr>
          <p:grpSpPr>
            <a:xfrm>
              <a:off x="0" y="-1"/>
              <a:ext cx="961532" cy="497842"/>
              <a:chOff x="0" y="0"/>
              <a:chExt cx="961531" cy="497840"/>
            </a:xfrm>
          </p:grpSpPr>
          <p:sp>
            <p:nvSpPr>
              <p:cNvPr id="395" name="모서리가 둥근 직사각형"/>
              <p:cNvSpPr/>
              <p:nvPr/>
            </p:nvSpPr>
            <p:spPr>
              <a:xfrm>
                <a:off x="0" y="29922"/>
                <a:ext cx="961532" cy="437996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96" name="입원자…"/>
              <p:cNvSpPr txBox="1"/>
              <p:nvPr/>
            </p:nvSpPr>
            <p:spPr>
              <a:xfrm>
                <a:off x="73450" y="0"/>
                <a:ext cx="814631" cy="497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1300">
                    <a:solidFill>
                      <a:srgbClr val="2F5597"/>
                    </a:solidFill>
                  </a:defRPr>
                </a:pPr>
                <a:r>
                  <a:t>입원자</a:t>
                </a:r>
              </a:p>
              <a:p>
                <a:pPr algn="ctr">
                  <a:defRPr sz="1300">
                    <a:solidFill>
                      <a:srgbClr val="2F5597"/>
                    </a:solidFill>
                  </a:defRPr>
                </a:pPr>
                <a:r>
                  <a:t>처방약</a:t>
                </a:r>
              </a:p>
            </p:txBody>
          </p:sp>
        </p:grpSp>
        <p:grpSp>
          <p:nvGrpSpPr>
            <p:cNvPr id="400" name="직사각형 123"/>
            <p:cNvGrpSpPr/>
            <p:nvPr/>
          </p:nvGrpSpPr>
          <p:grpSpPr>
            <a:xfrm>
              <a:off x="0" y="556929"/>
              <a:ext cx="971871" cy="976008"/>
              <a:chOff x="0" y="0"/>
              <a:chExt cx="971870" cy="976006"/>
            </a:xfrm>
          </p:grpSpPr>
          <p:sp>
            <p:nvSpPr>
              <p:cNvPr id="398" name="직사각형"/>
              <p:cNvSpPr/>
              <p:nvPr/>
            </p:nvSpPr>
            <p:spPr>
              <a:xfrm>
                <a:off x="0" y="0"/>
                <a:ext cx="971871" cy="916481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</a:p>
            </p:txBody>
          </p:sp>
          <p:sp>
            <p:nvSpPr>
              <p:cNvPr id="399" name="INDEX…"/>
              <p:cNvSpPr txBox="1"/>
              <p:nvPr/>
            </p:nvSpPr>
            <p:spPr>
              <a:xfrm>
                <a:off x="52069" y="6350"/>
                <a:ext cx="867732" cy="9696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INDEX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입원</a:t>
                </a:r>
                <a:r>
                  <a:t>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약 그룹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약 이름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약 수량</a:t>
                </a:r>
              </a:p>
              <a:p>
                <a:pPr marL="228600" indent="-228600">
                  <a:buSzPct val="100000"/>
                  <a:buAutoNum type="arabicPeriod" startAt="1"/>
                  <a:defRPr sz="900">
                    <a:solidFill>
                      <a:srgbClr val="535353"/>
                    </a:solidFill>
                  </a:defRPr>
                </a:pPr>
                <a:r>
                  <a:t>받은 날짜</a:t>
                </a:r>
              </a:p>
            </p:txBody>
          </p:sp>
        </p:grpSp>
      </p:grpSp>
      <p:sp>
        <p:nvSpPr>
          <p:cNvPr id="414" name="연결선: 꺾임 6"/>
          <p:cNvSpPr/>
          <p:nvPr/>
        </p:nvSpPr>
        <p:spPr>
          <a:xfrm>
            <a:off x="10156190" y="2035810"/>
            <a:ext cx="490220" cy="811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192" y="21600"/>
                </a:lnTo>
                <a:lnTo>
                  <a:pt x="11192" y="17848"/>
                </a:lnTo>
                <a:lnTo>
                  <a:pt x="10408" y="17848"/>
                </a:lnTo>
                <a:lnTo>
                  <a:pt x="10408" y="0"/>
                </a:lnTo>
                <a:lnTo>
                  <a:pt x="21600" y="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15" name="연결선: 꺾임 124"/>
          <p:cNvSpPr/>
          <p:nvPr/>
        </p:nvSpPr>
        <p:spPr>
          <a:xfrm>
            <a:off x="10156190" y="2847340"/>
            <a:ext cx="485140" cy="736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1309" y="0"/>
                </a:lnTo>
                <a:lnTo>
                  <a:pt x="11309" y="18323"/>
                </a:lnTo>
                <a:lnTo>
                  <a:pt x="10291" y="18323"/>
                </a:lnTo>
                <a:lnTo>
                  <a:pt x="10291" y="21600"/>
                </a:lnTo>
                <a:lnTo>
                  <a:pt x="21600" y="2160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16" name="연결선: 꺾임 10"/>
          <p:cNvSpPr/>
          <p:nvPr/>
        </p:nvSpPr>
        <p:spPr>
          <a:xfrm>
            <a:off x="9663430" y="3576320"/>
            <a:ext cx="1475740" cy="2771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620"/>
                </a:lnTo>
              </a:path>
            </a:pathLst>
          </a:custGeom>
          <a:ln w="635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417" name="연결선: 꺾임 14"/>
          <p:cNvSpPr/>
          <p:nvPr/>
        </p:nvSpPr>
        <p:spPr>
          <a:xfrm>
            <a:off x="7087870" y="2162810"/>
            <a:ext cx="960121" cy="9982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5771" y="0"/>
                </a:lnTo>
                <a:lnTo>
                  <a:pt x="5771" y="21600"/>
                </a:lnTo>
                <a:lnTo>
                  <a:pt x="21600" y="21600"/>
                </a:lnTo>
                <a:lnTo>
                  <a:pt x="21600" y="16104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18" name="연결선: 꺾임 16"/>
          <p:cNvSpPr/>
          <p:nvPr/>
        </p:nvSpPr>
        <p:spPr>
          <a:xfrm>
            <a:off x="8047990" y="2907030"/>
            <a:ext cx="29210" cy="1593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7504"/>
                </a:lnTo>
                <a:lnTo>
                  <a:pt x="0" y="7504"/>
                </a:lnTo>
                <a:lnTo>
                  <a:pt x="0" y="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19" name="연결선: 꺾임 18"/>
          <p:cNvSpPr/>
          <p:nvPr/>
        </p:nvSpPr>
        <p:spPr>
          <a:xfrm>
            <a:off x="3644900" y="4221480"/>
            <a:ext cx="1471930" cy="953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7306" y="0"/>
                </a:lnTo>
                <a:lnTo>
                  <a:pt x="7306" y="21600"/>
                </a:lnTo>
                <a:lnTo>
                  <a:pt x="21600" y="21600"/>
                </a:lnTo>
                <a:lnTo>
                  <a:pt x="21600" y="15848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20" name="연결선: 꺾임 22"/>
          <p:cNvSpPr/>
          <p:nvPr/>
        </p:nvSpPr>
        <p:spPr>
          <a:xfrm>
            <a:off x="1402080" y="2226310"/>
            <a:ext cx="1070610" cy="984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026"/>
                </a:moveTo>
                <a:lnTo>
                  <a:pt x="21600" y="21600"/>
                </a:lnTo>
                <a:lnTo>
                  <a:pt x="5996" y="21600"/>
                </a:lnTo>
                <a:lnTo>
                  <a:pt x="5996" y="0"/>
                </a:lnTo>
                <a:lnTo>
                  <a:pt x="0" y="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21" name="연결선: 꺾임 126"/>
          <p:cNvSpPr/>
          <p:nvPr/>
        </p:nvSpPr>
        <p:spPr>
          <a:xfrm>
            <a:off x="185419" y="2226310"/>
            <a:ext cx="716281" cy="1474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4047"/>
                </a:lnTo>
                <a:lnTo>
                  <a:pt x="0" y="14047"/>
                </a:lnTo>
                <a:lnTo>
                  <a:pt x="0" y="0"/>
                </a:lnTo>
                <a:lnTo>
                  <a:pt x="7660" y="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22" name="연결선: 꺾임 129"/>
          <p:cNvSpPr/>
          <p:nvPr/>
        </p:nvSpPr>
        <p:spPr>
          <a:xfrm>
            <a:off x="2472690" y="2956560"/>
            <a:ext cx="670560" cy="2209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117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23" name="연결선: 꺾임 131"/>
          <p:cNvSpPr/>
          <p:nvPr/>
        </p:nvSpPr>
        <p:spPr>
          <a:xfrm>
            <a:off x="963929" y="4912360"/>
            <a:ext cx="2179321" cy="1953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8791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24" name="연결선: 꺾임 134"/>
          <p:cNvSpPr/>
          <p:nvPr/>
        </p:nvSpPr>
        <p:spPr>
          <a:xfrm>
            <a:off x="901700" y="4221480"/>
            <a:ext cx="1769110" cy="784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4610"/>
                </a:moveTo>
                <a:lnTo>
                  <a:pt x="0" y="21600"/>
                </a:lnTo>
                <a:lnTo>
                  <a:pt x="13769" y="21600"/>
                </a:lnTo>
                <a:lnTo>
                  <a:pt x="13769" y="0"/>
                </a:lnTo>
                <a:lnTo>
                  <a:pt x="21600" y="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25" name="연결선: 꺾임 138"/>
          <p:cNvSpPr/>
          <p:nvPr/>
        </p:nvSpPr>
        <p:spPr>
          <a:xfrm>
            <a:off x="8535670" y="2197100"/>
            <a:ext cx="635000" cy="650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7" name="표 5"/>
          <p:cNvGraphicFramePr/>
          <p:nvPr/>
        </p:nvGraphicFramePr>
        <p:xfrm>
          <a:off x="630313" y="2229725"/>
          <a:ext cx="9925237" cy="389542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85047"/>
                <a:gridCol w="1985047"/>
                <a:gridCol w="1985047"/>
                <a:gridCol w="1985047"/>
                <a:gridCol w="1985047"/>
              </a:tblGrid>
              <a:tr h="55786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필드 명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데이터 타입</a:t>
                      </a:r>
                      <a:r>
                        <a:t>(</a:t>
                      </a:r>
                      <a:r>
                        <a:t>크기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NOT NULL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PRIMARY KEY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비고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GRP_ID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 (6)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그룹 </a:t>
                      </a:r>
                      <a:r>
                        <a:t>ID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COM_ID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 (6)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COM ID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COM_VAL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VARCHAR2(100)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COM </a:t>
                      </a:r>
                      <a:r>
                        <a:t>내용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PARENT_ID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VARCHAR2(6)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부모 </a:t>
                      </a:r>
                      <a:r>
                        <a:t>ID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EXP_VAL1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VARCHAR2(100)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예외</a:t>
                      </a: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EXP_VAL2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VARCHAR2(100)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예외</a:t>
                      </a: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EXP_VAL3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VARCHAR2(100)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예외</a:t>
                      </a:r>
                      <a: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428" name="제목 1"/>
          <p:cNvSpPr txBox="1"/>
          <p:nvPr/>
        </p:nvSpPr>
        <p:spPr>
          <a:xfrm>
            <a:off x="676032" y="1597979"/>
            <a:ext cx="6939676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2000"/>
            </a:pPr>
            <a:r>
              <a:t>테이블 명 </a:t>
            </a:r>
            <a:r>
              <a:t>: COMMONS_TBL</a:t>
            </a:r>
          </a:p>
        </p:txBody>
      </p:sp>
      <p:sp>
        <p:nvSpPr>
          <p:cNvPr id="429" name="제목 1"/>
          <p:cNvSpPr txBox="1"/>
          <p:nvPr/>
        </p:nvSpPr>
        <p:spPr>
          <a:xfrm>
            <a:off x="8145113" y="1599458"/>
            <a:ext cx="4001167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2000"/>
            </a:pPr>
            <a:r>
              <a:t>Entity</a:t>
            </a:r>
            <a:r>
              <a:t> 명 </a:t>
            </a:r>
            <a:r>
              <a:t>: </a:t>
            </a:r>
            <a:r>
              <a:t>공통</a:t>
            </a:r>
          </a:p>
        </p:txBody>
      </p:sp>
      <p:sp>
        <p:nvSpPr>
          <p:cNvPr id="430" name="제목 1"/>
          <p:cNvSpPr txBox="1"/>
          <p:nvPr/>
        </p:nvSpPr>
        <p:spPr>
          <a:xfrm>
            <a:off x="319447" y="293097"/>
            <a:ext cx="10321348" cy="954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lnSpc>
                <a:spcPct val="90000"/>
              </a:lnSpc>
              <a:defRPr b="1" sz="4400">
                <a:solidFill>
                  <a:srgbClr val="203864"/>
                </a:solidFill>
              </a:defRPr>
            </a:lvl1pPr>
          </a:lstStyle>
          <a:p>
            <a:pPr/>
            <a:r>
              <a:t>테이블 정의</a:t>
            </a:r>
          </a:p>
        </p:txBody>
      </p:sp>
      <p:sp>
        <p:nvSpPr>
          <p:cNvPr id="431" name="직사각형 8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32" name="그림 9" descr="그림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4" name="표 5"/>
          <p:cNvGraphicFramePr/>
          <p:nvPr/>
        </p:nvGraphicFramePr>
        <p:xfrm>
          <a:off x="630313" y="2229725"/>
          <a:ext cx="9925237" cy="389542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85047"/>
                <a:gridCol w="1985047"/>
                <a:gridCol w="1985047"/>
                <a:gridCol w="1985047"/>
                <a:gridCol w="1985047"/>
              </a:tblGrid>
              <a:tr h="55786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필드 명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데이터 타입</a:t>
                      </a:r>
                      <a:r>
                        <a:t>(</a:t>
                      </a:r>
                      <a:r>
                        <a:t>크기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NOT NULL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PRIMARY KEY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비고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559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PER_ID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VARCHAR2(20)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chemeClr val="accent4"/>
                          </a:solidFill>
                        </a:rPr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사람 </a:t>
                      </a:r>
                      <a:r>
                        <a:t>ID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PER_NAME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VARCHAR2(20)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사람 이름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PER_GENDER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CHAR(1)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성별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PER_TEL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VARCHAR2(20)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전화번호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PER_ADDR_GRP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주소 그룹 </a:t>
                      </a:r>
                      <a:r>
                        <a:t>ID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PER_ADDR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주소 구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435" name="제목 1"/>
          <p:cNvSpPr txBox="1"/>
          <p:nvPr/>
        </p:nvSpPr>
        <p:spPr>
          <a:xfrm>
            <a:off x="676033" y="1597979"/>
            <a:ext cx="4001168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2000"/>
            </a:pPr>
            <a:r>
              <a:t>테이블 명 </a:t>
            </a:r>
            <a:r>
              <a:t>: PERSON_TBL</a:t>
            </a:r>
          </a:p>
        </p:txBody>
      </p:sp>
      <p:sp>
        <p:nvSpPr>
          <p:cNvPr id="436" name="제목 1"/>
          <p:cNvSpPr txBox="1"/>
          <p:nvPr/>
        </p:nvSpPr>
        <p:spPr>
          <a:xfrm>
            <a:off x="8145113" y="1599458"/>
            <a:ext cx="4001167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2000"/>
            </a:pPr>
            <a:r>
              <a:t>Entity</a:t>
            </a:r>
            <a:r>
              <a:t> 명 </a:t>
            </a:r>
            <a:r>
              <a:t>: </a:t>
            </a:r>
            <a:r>
              <a:t>사람</a:t>
            </a:r>
          </a:p>
        </p:txBody>
      </p:sp>
      <p:sp>
        <p:nvSpPr>
          <p:cNvPr id="437" name="제목 1"/>
          <p:cNvSpPr txBox="1"/>
          <p:nvPr/>
        </p:nvSpPr>
        <p:spPr>
          <a:xfrm>
            <a:off x="319447" y="293097"/>
            <a:ext cx="10321348" cy="954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lnSpc>
                <a:spcPct val="90000"/>
              </a:lnSpc>
              <a:defRPr b="1" sz="4400">
                <a:solidFill>
                  <a:srgbClr val="203864"/>
                </a:solidFill>
              </a:defRPr>
            </a:lvl1pPr>
          </a:lstStyle>
          <a:p>
            <a:pPr/>
            <a:r>
              <a:t>테이블 정의</a:t>
            </a:r>
          </a:p>
        </p:txBody>
      </p:sp>
      <p:sp>
        <p:nvSpPr>
          <p:cNvPr id="438" name="직사각형 8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39" name="그림 13" descr="그림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