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9" r:id="rId3"/>
    <p:sldId id="261" r:id="rId4"/>
    <p:sldId id="263" r:id="rId5"/>
    <p:sldId id="264" r:id="rId6"/>
    <p:sldId id="262" r:id="rId7"/>
    <p:sldId id="267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16" autoAdjust="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430B55-FA18-43F7-85D7-6AE712E9B63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97672A8-6235-4273-A931-E8B3DF80409C}">
      <dgm:prSet custT="1"/>
      <dgm:spPr/>
      <dgm:t>
        <a:bodyPr/>
        <a:lstStyle/>
        <a:p>
          <a:r>
            <a:rPr lang="tr-T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Veriler seradan birer dakikalık aralıklar ile toplanmaktadır. Mevcut durumda elimizde 2022-03-05 ila 2022-05-22 tarihleri arasında toplanan veriler bulunmaktadır.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364969-3F13-48C1-A75B-0A94F64DB25D}" type="parTrans" cxnId="{226C5861-D780-4ADD-8F86-45838EA80E35}">
      <dgm:prSet/>
      <dgm:spPr/>
      <dgm:t>
        <a:bodyPr/>
        <a:lstStyle/>
        <a:p>
          <a:endParaRPr lang="en-US"/>
        </a:p>
      </dgm:t>
    </dgm:pt>
    <dgm:pt modelId="{EB388E15-4DDB-4275-AB19-6503E2A24074}" type="sibTrans" cxnId="{226C5861-D780-4ADD-8F86-45838EA80E35}">
      <dgm:prSet/>
      <dgm:spPr/>
      <dgm:t>
        <a:bodyPr/>
        <a:lstStyle/>
        <a:p>
          <a:endParaRPr lang="en-US"/>
        </a:p>
      </dgm:t>
    </dgm:pt>
    <dgm:pt modelId="{D978B630-87A5-4212-B624-82DA05391100}">
      <dgm:prSet custT="1"/>
      <dgm:spPr/>
      <dgm:t>
        <a:bodyPr/>
        <a:lstStyle/>
        <a:p>
          <a:r>
            <a:rPr lang="tr-TR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Toplamda veri sayısı 68718’dir.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47917B-2F7B-4DC2-8885-B74A46E6CC9F}" type="parTrans" cxnId="{54D439FF-F3C1-42E7-9033-EDB8B60A12AB}">
      <dgm:prSet/>
      <dgm:spPr/>
      <dgm:t>
        <a:bodyPr/>
        <a:lstStyle/>
        <a:p>
          <a:endParaRPr lang="en-US"/>
        </a:p>
      </dgm:t>
    </dgm:pt>
    <dgm:pt modelId="{B3BEAA0E-1B6A-491B-B6F1-4A4C3FFA3D69}" type="sibTrans" cxnId="{54D439FF-F3C1-42E7-9033-EDB8B60A12AB}">
      <dgm:prSet/>
      <dgm:spPr/>
      <dgm:t>
        <a:bodyPr/>
        <a:lstStyle/>
        <a:p>
          <a:endParaRPr lang="en-US"/>
        </a:p>
      </dgm:t>
    </dgm:pt>
    <dgm:pt modelId="{3B347860-91A5-4DBE-B5EE-B0184D96F0AD}" type="pres">
      <dgm:prSet presAssocID="{07430B55-FA18-43F7-85D7-6AE712E9B63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D21E1F-8A58-48A9-8AC0-E0B49B240805}" type="pres">
      <dgm:prSet presAssocID="{B97672A8-6235-4273-A931-E8B3DF80409C}" presName="hierRoot1" presStyleCnt="0"/>
      <dgm:spPr/>
    </dgm:pt>
    <dgm:pt modelId="{D85AE7D0-0EC7-4228-9AB8-44D677BE6303}" type="pres">
      <dgm:prSet presAssocID="{B97672A8-6235-4273-A931-E8B3DF80409C}" presName="composite" presStyleCnt="0"/>
      <dgm:spPr/>
    </dgm:pt>
    <dgm:pt modelId="{2437AECB-E24C-403D-A0AE-9B4F362A5015}" type="pres">
      <dgm:prSet presAssocID="{B97672A8-6235-4273-A931-E8B3DF80409C}" presName="background" presStyleLbl="node0" presStyleIdx="0" presStyleCnt="2"/>
      <dgm:spPr/>
    </dgm:pt>
    <dgm:pt modelId="{24446EE9-21F9-42AE-A99D-EF4074317B86}" type="pres">
      <dgm:prSet presAssocID="{B97672A8-6235-4273-A931-E8B3DF80409C}" presName="text" presStyleLbl="fgAcc0" presStyleIdx="0" presStyleCnt="2">
        <dgm:presLayoutVars>
          <dgm:chPref val="3"/>
        </dgm:presLayoutVars>
      </dgm:prSet>
      <dgm:spPr/>
    </dgm:pt>
    <dgm:pt modelId="{E3FEB193-4CF4-4532-A401-DE3F2E144BD1}" type="pres">
      <dgm:prSet presAssocID="{B97672A8-6235-4273-A931-E8B3DF80409C}" presName="hierChild2" presStyleCnt="0"/>
      <dgm:spPr/>
    </dgm:pt>
    <dgm:pt modelId="{F0FAC095-5AC5-4FE3-951F-2474F7B776C5}" type="pres">
      <dgm:prSet presAssocID="{D978B630-87A5-4212-B624-82DA05391100}" presName="hierRoot1" presStyleCnt="0"/>
      <dgm:spPr/>
    </dgm:pt>
    <dgm:pt modelId="{512E3648-4733-40AE-81F7-CB842E6306C1}" type="pres">
      <dgm:prSet presAssocID="{D978B630-87A5-4212-B624-82DA05391100}" presName="composite" presStyleCnt="0"/>
      <dgm:spPr/>
    </dgm:pt>
    <dgm:pt modelId="{C4A7CD9B-BD7B-4D5E-BC8E-834AEA88CDC3}" type="pres">
      <dgm:prSet presAssocID="{D978B630-87A5-4212-B624-82DA05391100}" presName="background" presStyleLbl="node0" presStyleIdx="1" presStyleCnt="2"/>
      <dgm:spPr/>
    </dgm:pt>
    <dgm:pt modelId="{CC87458C-F1F1-4604-BB33-EC1DFCB8B042}" type="pres">
      <dgm:prSet presAssocID="{D978B630-87A5-4212-B624-82DA05391100}" presName="text" presStyleLbl="fgAcc0" presStyleIdx="1" presStyleCnt="2">
        <dgm:presLayoutVars>
          <dgm:chPref val="3"/>
        </dgm:presLayoutVars>
      </dgm:prSet>
      <dgm:spPr/>
    </dgm:pt>
    <dgm:pt modelId="{2CB8D6F5-454E-4C32-AB82-BAE62178A412}" type="pres">
      <dgm:prSet presAssocID="{D978B630-87A5-4212-B624-82DA05391100}" presName="hierChild2" presStyleCnt="0"/>
      <dgm:spPr/>
    </dgm:pt>
  </dgm:ptLst>
  <dgm:cxnLst>
    <dgm:cxn modelId="{B2815B0A-7667-4649-BC93-B5453A7A08E8}" type="presOf" srcId="{07430B55-FA18-43F7-85D7-6AE712E9B63A}" destId="{3B347860-91A5-4DBE-B5EE-B0184D96F0AD}" srcOrd="0" destOrd="0" presId="urn:microsoft.com/office/officeart/2005/8/layout/hierarchy1"/>
    <dgm:cxn modelId="{226C5861-D780-4ADD-8F86-45838EA80E35}" srcId="{07430B55-FA18-43F7-85D7-6AE712E9B63A}" destId="{B97672A8-6235-4273-A931-E8B3DF80409C}" srcOrd="0" destOrd="0" parTransId="{43364969-3F13-48C1-A75B-0A94F64DB25D}" sibTransId="{EB388E15-4DDB-4275-AB19-6503E2A24074}"/>
    <dgm:cxn modelId="{81672D70-6DF4-4587-A979-B2DCD2867E5E}" type="presOf" srcId="{B97672A8-6235-4273-A931-E8B3DF80409C}" destId="{24446EE9-21F9-42AE-A99D-EF4074317B86}" srcOrd="0" destOrd="0" presId="urn:microsoft.com/office/officeart/2005/8/layout/hierarchy1"/>
    <dgm:cxn modelId="{23841D89-FDEB-4AF9-A754-177ED7571AC9}" type="presOf" srcId="{D978B630-87A5-4212-B624-82DA05391100}" destId="{CC87458C-F1F1-4604-BB33-EC1DFCB8B042}" srcOrd="0" destOrd="0" presId="urn:microsoft.com/office/officeart/2005/8/layout/hierarchy1"/>
    <dgm:cxn modelId="{54D439FF-F3C1-42E7-9033-EDB8B60A12AB}" srcId="{07430B55-FA18-43F7-85D7-6AE712E9B63A}" destId="{D978B630-87A5-4212-B624-82DA05391100}" srcOrd="1" destOrd="0" parTransId="{4447917B-2F7B-4DC2-8885-B74A46E6CC9F}" sibTransId="{B3BEAA0E-1B6A-491B-B6F1-4A4C3FFA3D69}"/>
    <dgm:cxn modelId="{5C405DF9-F850-4930-92DE-C2713A220B58}" type="presParOf" srcId="{3B347860-91A5-4DBE-B5EE-B0184D96F0AD}" destId="{78D21E1F-8A58-48A9-8AC0-E0B49B240805}" srcOrd="0" destOrd="0" presId="urn:microsoft.com/office/officeart/2005/8/layout/hierarchy1"/>
    <dgm:cxn modelId="{D1D72E73-42D1-4809-83FD-8499DD860687}" type="presParOf" srcId="{78D21E1F-8A58-48A9-8AC0-E0B49B240805}" destId="{D85AE7D0-0EC7-4228-9AB8-44D677BE6303}" srcOrd="0" destOrd="0" presId="urn:microsoft.com/office/officeart/2005/8/layout/hierarchy1"/>
    <dgm:cxn modelId="{0B703D11-442A-4DD8-AAE8-3BEAE9A295DD}" type="presParOf" srcId="{D85AE7D0-0EC7-4228-9AB8-44D677BE6303}" destId="{2437AECB-E24C-403D-A0AE-9B4F362A5015}" srcOrd="0" destOrd="0" presId="urn:microsoft.com/office/officeart/2005/8/layout/hierarchy1"/>
    <dgm:cxn modelId="{5FE7279B-1BE6-4013-978F-B02D274A75E6}" type="presParOf" srcId="{D85AE7D0-0EC7-4228-9AB8-44D677BE6303}" destId="{24446EE9-21F9-42AE-A99D-EF4074317B86}" srcOrd="1" destOrd="0" presId="urn:microsoft.com/office/officeart/2005/8/layout/hierarchy1"/>
    <dgm:cxn modelId="{FC1F0F76-C71B-4F1A-8BC2-F7DB542528A6}" type="presParOf" srcId="{78D21E1F-8A58-48A9-8AC0-E0B49B240805}" destId="{E3FEB193-4CF4-4532-A401-DE3F2E144BD1}" srcOrd="1" destOrd="0" presId="urn:microsoft.com/office/officeart/2005/8/layout/hierarchy1"/>
    <dgm:cxn modelId="{1A3B871C-9A37-4472-8DC8-DD8F44748C77}" type="presParOf" srcId="{3B347860-91A5-4DBE-B5EE-B0184D96F0AD}" destId="{F0FAC095-5AC5-4FE3-951F-2474F7B776C5}" srcOrd="1" destOrd="0" presId="urn:microsoft.com/office/officeart/2005/8/layout/hierarchy1"/>
    <dgm:cxn modelId="{95529138-7BFA-489F-AD14-42019769E5D3}" type="presParOf" srcId="{F0FAC095-5AC5-4FE3-951F-2474F7B776C5}" destId="{512E3648-4733-40AE-81F7-CB842E6306C1}" srcOrd="0" destOrd="0" presId="urn:microsoft.com/office/officeart/2005/8/layout/hierarchy1"/>
    <dgm:cxn modelId="{5DC6FBD6-8FB7-4CD8-B9E5-415E551E8021}" type="presParOf" srcId="{512E3648-4733-40AE-81F7-CB842E6306C1}" destId="{C4A7CD9B-BD7B-4D5E-BC8E-834AEA88CDC3}" srcOrd="0" destOrd="0" presId="urn:microsoft.com/office/officeart/2005/8/layout/hierarchy1"/>
    <dgm:cxn modelId="{C9420F3F-4EDE-46CA-BABE-95B3B4F553EE}" type="presParOf" srcId="{512E3648-4733-40AE-81F7-CB842E6306C1}" destId="{CC87458C-F1F1-4604-BB33-EC1DFCB8B042}" srcOrd="1" destOrd="0" presId="urn:microsoft.com/office/officeart/2005/8/layout/hierarchy1"/>
    <dgm:cxn modelId="{275C3623-BB18-4AE0-897D-83A478221D7C}" type="presParOf" srcId="{F0FAC095-5AC5-4FE3-951F-2474F7B776C5}" destId="{2CB8D6F5-454E-4C32-AB82-BAE62178A4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9201C3-BEA8-478A-B1EF-E1F5E46560A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EB9F8C-873D-4680-9A41-3895DE843A95}">
      <dgm:prSet/>
      <dgm:spPr/>
      <dgm:t>
        <a:bodyPr/>
        <a:lstStyle/>
        <a:p>
          <a:r>
            <a:rPr lang="tr-TR"/>
            <a:t>AutoEncoder modelleri etiketsiz veriler için anomali tespitinde oldukça yararlıdır. </a:t>
          </a:r>
          <a:endParaRPr lang="en-US"/>
        </a:p>
      </dgm:t>
    </dgm:pt>
    <dgm:pt modelId="{D5991FF0-E59B-4866-A0A3-C8C93132A6C9}" type="parTrans" cxnId="{3D64981F-BD9A-4ED9-B6C5-9FD4087A842C}">
      <dgm:prSet/>
      <dgm:spPr/>
      <dgm:t>
        <a:bodyPr/>
        <a:lstStyle/>
        <a:p>
          <a:endParaRPr lang="en-US"/>
        </a:p>
      </dgm:t>
    </dgm:pt>
    <dgm:pt modelId="{8E32AFE6-819C-4F73-8E13-EFAE3CD376F1}" type="sibTrans" cxnId="{3D64981F-BD9A-4ED9-B6C5-9FD4087A842C}">
      <dgm:prSet/>
      <dgm:spPr/>
      <dgm:t>
        <a:bodyPr/>
        <a:lstStyle/>
        <a:p>
          <a:endParaRPr lang="en-US"/>
        </a:p>
      </dgm:t>
    </dgm:pt>
    <dgm:pt modelId="{0D0DF217-4B9D-4B0F-A86F-96A8E6020A02}">
      <dgm:prSet/>
      <dgm:spPr/>
      <dgm:t>
        <a:bodyPr/>
        <a:lstStyle/>
        <a:p>
          <a:r>
            <a:rPr lang="tr-TR"/>
            <a:t>Bu çalışma Havalandırma parametreleri, Çatı parametreleri çıkarılarak, AutoEncoder mimarisi geliştirilerek ve Dış Sıcaklık parametresindeki sensörden yanlış okunan veriler eğitimden çıkarılarak geliştirilebilir.</a:t>
          </a:r>
          <a:endParaRPr lang="en-US"/>
        </a:p>
      </dgm:t>
    </dgm:pt>
    <dgm:pt modelId="{913BED73-78FC-40C2-89FB-6DB81B55A8B6}" type="parTrans" cxnId="{AD32F915-A46E-4186-A477-AABF32914A2B}">
      <dgm:prSet/>
      <dgm:spPr/>
      <dgm:t>
        <a:bodyPr/>
        <a:lstStyle/>
        <a:p>
          <a:endParaRPr lang="en-US"/>
        </a:p>
      </dgm:t>
    </dgm:pt>
    <dgm:pt modelId="{92E61C4E-C773-4489-8B34-E1850CDECA89}" type="sibTrans" cxnId="{AD32F915-A46E-4186-A477-AABF32914A2B}">
      <dgm:prSet/>
      <dgm:spPr/>
      <dgm:t>
        <a:bodyPr/>
        <a:lstStyle/>
        <a:p>
          <a:endParaRPr lang="en-US"/>
        </a:p>
      </dgm:t>
    </dgm:pt>
    <dgm:pt modelId="{8F75E875-C0CD-4939-A8DF-3DA16E5D163B}" type="pres">
      <dgm:prSet presAssocID="{609201C3-BEA8-478A-B1EF-E1F5E46560A0}" presName="vert0" presStyleCnt="0">
        <dgm:presLayoutVars>
          <dgm:dir/>
          <dgm:animOne val="branch"/>
          <dgm:animLvl val="lvl"/>
        </dgm:presLayoutVars>
      </dgm:prSet>
      <dgm:spPr/>
    </dgm:pt>
    <dgm:pt modelId="{0AD0D49F-A4AD-4E25-8A71-1D44A941CA97}" type="pres">
      <dgm:prSet presAssocID="{5EEB9F8C-873D-4680-9A41-3895DE843A95}" presName="thickLine" presStyleLbl="alignNode1" presStyleIdx="0" presStyleCnt="2"/>
      <dgm:spPr/>
    </dgm:pt>
    <dgm:pt modelId="{8C251C14-A043-459E-BDF1-2AB1EF0239B9}" type="pres">
      <dgm:prSet presAssocID="{5EEB9F8C-873D-4680-9A41-3895DE843A95}" presName="horz1" presStyleCnt="0"/>
      <dgm:spPr/>
    </dgm:pt>
    <dgm:pt modelId="{1F45F51F-9D91-445E-BD37-39AD34E50DBE}" type="pres">
      <dgm:prSet presAssocID="{5EEB9F8C-873D-4680-9A41-3895DE843A95}" presName="tx1" presStyleLbl="revTx" presStyleIdx="0" presStyleCnt="2"/>
      <dgm:spPr/>
    </dgm:pt>
    <dgm:pt modelId="{D065A4FA-6819-4FFA-B51F-D504F4F2E467}" type="pres">
      <dgm:prSet presAssocID="{5EEB9F8C-873D-4680-9A41-3895DE843A95}" presName="vert1" presStyleCnt="0"/>
      <dgm:spPr/>
    </dgm:pt>
    <dgm:pt modelId="{0770221B-A9A2-4260-AC21-C4AD97DAB255}" type="pres">
      <dgm:prSet presAssocID="{0D0DF217-4B9D-4B0F-A86F-96A8E6020A02}" presName="thickLine" presStyleLbl="alignNode1" presStyleIdx="1" presStyleCnt="2"/>
      <dgm:spPr/>
    </dgm:pt>
    <dgm:pt modelId="{ECD5BBB0-E13F-44F9-8E17-221B5BD4374F}" type="pres">
      <dgm:prSet presAssocID="{0D0DF217-4B9D-4B0F-A86F-96A8E6020A02}" presName="horz1" presStyleCnt="0"/>
      <dgm:spPr/>
    </dgm:pt>
    <dgm:pt modelId="{8A636882-710B-4E88-A5F1-23532AE26DD7}" type="pres">
      <dgm:prSet presAssocID="{0D0DF217-4B9D-4B0F-A86F-96A8E6020A02}" presName="tx1" presStyleLbl="revTx" presStyleIdx="1" presStyleCnt="2"/>
      <dgm:spPr/>
    </dgm:pt>
    <dgm:pt modelId="{FC0DB263-F5DE-4F50-B22A-79F127F9A4CD}" type="pres">
      <dgm:prSet presAssocID="{0D0DF217-4B9D-4B0F-A86F-96A8E6020A02}" presName="vert1" presStyleCnt="0"/>
      <dgm:spPr/>
    </dgm:pt>
  </dgm:ptLst>
  <dgm:cxnLst>
    <dgm:cxn modelId="{AD32F915-A46E-4186-A477-AABF32914A2B}" srcId="{609201C3-BEA8-478A-B1EF-E1F5E46560A0}" destId="{0D0DF217-4B9D-4B0F-A86F-96A8E6020A02}" srcOrd="1" destOrd="0" parTransId="{913BED73-78FC-40C2-89FB-6DB81B55A8B6}" sibTransId="{92E61C4E-C773-4489-8B34-E1850CDECA89}"/>
    <dgm:cxn modelId="{3D64981F-BD9A-4ED9-B6C5-9FD4087A842C}" srcId="{609201C3-BEA8-478A-B1EF-E1F5E46560A0}" destId="{5EEB9F8C-873D-4680-9A41-3895DE843A95}" srcOrd="0" destOrd="0" parTransId="{D5991FF0-E59B-4866-A0A3-C8C93132A6C9}" sibTransId="{8E32AFE6-819C-4F73-8E13-EFAE3CD376F1}"/>
    <dgm:cxn modelId="{C3036445-2C4B-4CB6-B93E-F2744EADC290}" type="presOf" srcId="{609201C3-BEA8-478A-B1EF-E1F5E46560A0}" destId="{8F75E875-C0CD-4939-A8DF-3DA16E5D163B}" srcOrd="0" destOrd="0" presId="urn:microsoft.com/office/officeart/2008/layout/LinedList"/>
    <dgm:cxn modelId="{3FB85FC0-B5F7-431D-A2AD-C092F3B6618B}" type="presOf" srcId="{0D0DF217-4B9D-4B0F-A86F-96A8E6020A02}" destId="{8A636882-710B-4E88-A5F1-23532AE26DD7}" srcOrd="0" destOrd="0" presId="urn:microsoft.com/office/officeart/2008/layout/LinedList"/>
    <dgm:cxn modelId="{3BFC6BF7-CC1F-4020-9879-C9713B463626}" type="presOf" srcId="{5EEB9F8C-873D-4680-9A41-3895DE843A95}" destId="{1F45F51F-9D91-445E-BD37-39AD34E50DBE}" srcOrd="0" destOrd="0" presId="urn:microsoft.com/office/officeart/2008/layout/LinedList"/>
    <dgm:cxn modelId="{FE691283-0762-4B4B-BECF-CD337314F4CA}" type="presParOf" srcId="{8F75E875-C0CD-4939-A8DF-3DA16E5D163B}" destId="{0AD0D49F-A4AD-4E25-8A71-1D44A941CA97}" srcOrd="0" destOrd="0" presId="urn:microsoft.com/office/officeart/2008/layout/LinedList"/>
    <dgm:cxn modelId="{3AEDA972-4621-47BA-8545-3FE4131653DE}" type="presParOf" srcId="{8F75E875-C0CD-4939-A8DF-3DA16E5D163B}" destId="{8C251C14-A043-459E-BDF1-2AB1EF0239B9}" srcOrd="1" destOrd="0" presId="urn:microsoft.com/office/officeart/2008/layout/LinedList"/>
    <dgm:cxn modelId="{D54E9CE2-F7EA-4C96-9AEE-D4FF04D4310B}" type="presParOf" srcId="{8C251C14-A043-459E-BDF1-2AB1EF0239B9}" destId="{1F45F51F-9D91-445E-BD37-39AD34E50DBE}" srcOrd="0" destOrd="0" presId="urn:microsoft.com/office/officeart/2008/layout/LinedList"/>
    <dgm:cxn modelId="{BF6DA894-51AF-45DB-B914-2EE16F0BAE3C}" type="presParOf" srcId="{8C251C14-A043-459E-BDF1-2AB1EF0239B9}" destId="{D065A4FA-6819-4FFA-B51F-D504F4F2E467}" srcOrd="1" destOrd="0" presId="urn:microsoft.com/office/officeart/2008/layout/LinedList"/>
    <dgm:cxn modelId="{693E8871-F371-4EA9-82A9-F0FE26ED7B1F}" type="presParOf" srcId="{8F75E875-C0CD-4939-A8DF-3DA16E5D163B}" destId="{0770221B-A9A2-4260-AC21-C4AD97DAB255}" srcOrd="2" destOrd="0" presId="urn:microsoft.com/office/officeart/2008/layout/LinedList"/>
    <dgm:cxn modelId="{DF6789A2-36C1-4E97-9726-EFA6D4B934DA}" type="presParOf" srcId="{8F75E875-C0CD-4939-A8DF-3DA16E5D163B}" destId="{ECD5BBB0-E13F-44F9-8E17-221B5BD4374F}" srcOrd="3" destOrd="0" presId="urn:microsoft.com/office/officeart/2008/layout/LinedList"/>
    <dgm:cxn modelId="{CC003637-4489-4072-983F-071A32B6FA0C}" type="presParOf" srcId="{ECD5BBB0-E13F-44F9-8E17-221B5BD4374F}" destId="{8A636882-710B-4E88-A5F1-23532AE26DD7}" srcOrd="0" destOrd="0" presId="urn:microsoft.com/office/officeart/2008/layout/LinedList"/>
    <dgm:cxn modelId="{200E98E2-F4F3-446C-8A98-35DACC3EDC5D}" type="presParOf" srcId="{ECD5BBB0-E13F-44F9-8E17-221B5BD4374F}" destId="{FC0DB263-F5DE-4F50-B22A-79F127F9A4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7AECB-E24C-403D-A0AE-9B4F362A5015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46EE9-21F9-42AE-A99D-EF4074317B86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Veriler seradan birer dakikalık aralıklar ile toplanmaktadır. Mevcut durumda elimizde 2022-03-05 ila 2022-05-22 tarihleri arasında toplanan veriler bulunmaktadır.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5701" y="1066737"/>
        <a:ext cx="4337991" cy="2693452"/>
      </dsp:txXfrm>
    </dsp:sp>
    <dsp:sp modelId="{C4A7CD9B-BD7B-4D5E-BC8E-834AEA88CDC3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7458C-F1F1-4604-BB33-EC1DFCB8B042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Toplamda veri sayısı 68718’dir.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92527" y="1066737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0D49F-A4AD-4E25-8A71-1D44A941CA97}">
      <dsp:nvSpPr>
        <dsp:cNvPr id="0" name=""/>
        <dsp:cNvSpPr/>
      </dsp:nvSpPr>
      <dsp:spPr>
        <a:xfrm>
          <a:off x="0" y="0"/>
          <a:ext cx="62452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5F51F-9D91-445E-BD37-39AD34E50DBE}">
      <dsp:nvSpPr>
        <dsp:cNvPr id="0" name=""/>
        <dsp:cNvSpPr/>
      </dsp:nvSpPr>
      <dsp:spPr>
        <a:xfrm>
          <a:off x="0" y="0"/>
          <a:ext cx="6245265" cy="279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AutoEncoder modelleri etiketsiz veriler için anomali tespitinde oldukça yararlıdır. </a:t>
          </a:r>
          <a:endParaRPr lang="en-US" sz="2800" kern="1200"/>
        </a:p>
      </dsp:txBody>
      <dsp:txXfrm>
        <a:off x="0" y="0"/>
        <a:ext cx="6245265" cy="2794673"/>
      </dsp:txXfrm>
    </dsp:sp>
    <dsp:sp modelId="{0770221B-A9A2-4260-AC21-C4AD97DAB255}">
      <dsp:nvSpPr>
        <dsp:cNvPr id="0" name=""/>
        <dsp:cNvSpPr/>
      </dsp:nvSpPr>
      <dsp:spPr>
        <a:xfrm>
          <a:off x="0" y="2794673"/>
          <a:ext cx="6245265" cy="0"/>
        </a:xfrm>
        <a:prstGeom prst="line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accent2">
              <a:hueOff val="-882696"/>
              <a:satOff val="4218"/>
              <a:lumOff val="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36882-710B-4E88-A5F1-23532AE26DD7}">
      <dsp:nvSpPr>
        <dsp:cNvPr id="0" name=""/>
        <dsp:cNvSpPr/>
      </dsp:nvSpPr>
      <dsp:spPr>
        <a:xfrm>
          <a:off x="0" y="2794673"/>
          <a:ext cx="6245265" cy="279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Bu çalışma Havalandırma parametreleri, Çatı parametreleri çıkarılarak, AutoEncoder mimarisi geliştirilerek ve Dış Sıcaklık parametresindeki sensörden yanlış okunan veriler eğitimden çıkarılarak geliştirilebilir.</a:t>
          </a:r>
          <a:endParaRPr lang="en-US" sz="2800" kern="1200"/>
        </a:p>
      </dsp:txBody>
      <dsp:txXfrm>
        <a:off x="0" y="2794673"/>
        <a:ext cx="6245265" cy="2794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54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9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79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77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8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05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0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67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1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09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8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291B9-76F8-9CA8-4598-8B57E8508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3670" r="7441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47E114F4-173C-036C-EA3E-D14B82D6D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tr-TR" sz="6700">
                <a:solidFill>
                  <a:srgbClr val="FFFFFF"/>
                </a:solidFill>
                <a:latin typeface="+mn-lt"/>
              </a:rPr>
              <a:t>AutoEncoder ile Seralarda Anomali Tespiti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CB7C96B-7A88-C253-FA28-F07CE296E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FFFFFF"/>
                </a:solidFill>
              </a:rPr>
              <a:t>Şevket AY</a:t>
            </a:r>
          </a:p>
        </p:txBody>
      </p:sp>
      <p:sp>
        <p:nvSpPr>
          <p:cNvPr id="1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0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804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14A2513-637A-1FD2-DE76-16FBE124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336390"/>
            <a:ext cx="6190412" cy="1182927"/>
          </a:xfrm>
        </p:spPr>
        <p:txBody>
          <a:bodyPr anchor="b">
            <a:normAutofit/>
          </a:bodyPr>
          <a:lstStyle/>
          <a:p>
            <a:r>
              <a:rPr lang="tr-TR" sz="5400">
                <a:latin typeface="Times New Roman" panose="02020603050405020304" pitchFamily="18" charset="0"/>
                <a:cs typeface="Times New Roman" panose="02020603050405020304" pitchFamily="18" charset="0"/>
              </a:rPr>
              <a:t>Uygulama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DDF74A-0357-08B9-CC69-3DB437A56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İlk etapta elimizde bulunan 9 adet parametre için LSTM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yapısı eğitilmiştir.</a:t>
            </a:r>
          </a:p>
          <a:p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Yandaki grafikler tüm parametreler ile eğitilen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AutoEncoder’ın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eğitim grafiği, normal dağılım grafiği ve eşik değer üzerinde kalan anomali verilerinin gösterimidir.</a:t>
            </a:r>
          </a:p>
          <a:p>
            <a:pPr marL="0" indent="0"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99DFEB11-FB65-1F4C-B41F-42EE8C888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37" y="4853148"/>
            <a:ext cx="3043942" cy="1661973"/>
          </a:xfrm>
          <a:prstGeom prst="rect">
            <a:avLst/>
          </a:prstGeom>
        </p:spPr>
      </p:pic>
      <p:sp>
        <p:nvSpPr>
          <p:cNvPr id="1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53F9E3B-7714-9DC1-764F-6FE9DCE9C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004" y="3077467"/>
            <a:ext cx="3392954" cy="160317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332E7CA-D022-75EC-E668-ADBEC2807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546" y="1129911"/>
            <a:ext cx="3217333" cy="18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1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DE80C3-1E7E-786D-0F38-A072BF38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Anomali Tespit Edilen Noktalar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35B021-DF11-780E-F9AD-C512090B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Aşağıda İç Sıcaklık, Dış Sıcaklık ve İç Nem için anomali olan noktalar gösterilmiştir.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 descr="metin, anten içeren bir resim&#10;&#10;Açıklama otomatik olarak oluşturuldu">
            <a:extLst>
              <a:ext uri="{FF2B5EF4-FFF2-40B4-BE49-F238E27FC236}">
                <a16:creationId xmlns:a16="http://schemas.microsoft.com/office/drawing/2014/main" id="{623D8C72-A1D7-07A7-D8A9-6E368AC51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23" y="2077485"/>
            <a:ext cx="4965079" cy="236771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34C42FF-B24E-E0DC-2F3C-3F117A99F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77484"/>
            <a:ext cx="4965079" cy="2367717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D83D01A1-8A12-74EC-5F2B-4CE974DE5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31" y="4225219"/>
            <a:ext cx="4623737" cy="263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60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14A2513-637A-1FD2-DE76-16FBE124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336390"/>
            <a:ext cx="6190412" cy="1182927"/>
          </a:xfrm>
        </p:spPr>
        <p:txBody>
          <a:bodyPr anchor="b">
            <a:normAutofit/>
          </a:bodyPr>
          <a:lstStyle/>
          <a:p>
            <a:r>
              <a:rPr lang="tr-TR" sz="5400">
                <a:latin typeface="Times New Roman" panose="02020603050405020304" pitchFamily="18" charset="0"/>
                <a:cs typeface="Times New Roman" panose="02020603050405020304" pitchFamily="18" charset="0"/>
              </a:rPr>
              <a:t>Uygulama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DDF74A-0357-08B9-CC69-3DB437A56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Elimizde bulunan 9 adet parametre için CNN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yapısı eğitilmiştir.</a:t>
            </a:r>
          </a:p>
          <a:p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Yandaki grafikler tüm parametreler ile eğitilen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AutoEncoder’ın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eğitim grafiği, normal dağılım grafiği ve eşik değer üzerinde kalan anomali verilerinin gösterimidir.</a:t>
            </a:r>
          </a:p>
          <a:p>
            <a:pPr marL="0" indent="0"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838983E-7477-E773-3522-DAE5014F1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924" y="857132"/>
            <a:ext cx="3519626" cy="1983402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D69F331B-15EE-D0EC-C4C0-A5922135E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879" y="2829331"/>
            <a:ext cx="3434254" cy="1789804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3A4FCD33-865C-9B06-2B29-95B8AF03E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610" y="4728613"/>
            <a:ext cx="3434253" cy="212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6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DE80C3-1E7E-786D-0F38-A072BF38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Anomali Tespit Edilen Noktalar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35B021-DF11-780E-F9AD-C512090B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Aşağıda İç Sıcaklık, Dış Sıcaklık ve İç Nem için anomali olan noktalar gösterilmiştir.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6" name="Resim 5" descr="metin, anten, iğne, mandal içeren bir resim&#10;&#10;Açıklama otomatik olarak oluşturuldu">
            <a:extLst>
              <a:ext uri="{FF2B5EF4-FFF2-40B4-BE49-F238E27FC236}">
                <a16:creationId xmlns:a16="http://schemas.microsoft.com/office/drawing/2014/main" id="{71EAD8F5-DE6F-2FA4-BA2D-C38B2EEA9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20" y="2161923"/>
            <a:ext cx="4054814" cy="2186342"/>
          </a:xfrm>
          <a:prstGeom prst="rect">
            <a:avLst/>
          </a:prstGeom>
        </p:spPr>
      </p:pic>
      <p:pic>
        <p:nvPicPr>
          <p:cNvPr id="9" name="Resim 8" descr="metin, iğne içeren bir resim&#10;&#10;Açıklama otomatik olarak oluşturuldu">
            <a:extLst>
              <a:ext uri="{FF2B5EF4-FFF2-40B4-BE49-F238E27FC236}">
                <a16:creationId xmlns:a16="http://schemas.microsoft.com/office/drawing/2014/main" id="{27F4C011-CFE0-E9A4-50CB-DFE5CBCAD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894" y="2161923"/>
            <a:ext cx="4310327" cy="218634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759C2AAF-6BE5-B020-E636-AAB36F357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517" y="4124486"/>
            <a:ext cx="3754218" cy="273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60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8B5229-69A4-F02A-4CD6-1645844E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Ekstra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374ABD-6EF6-846E-5881-AF84BEF8E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CAE, sadece İç Sıcaklık parametresi için tekrardan eğitilmiştir.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031A4A9-4A16-4D5F-48E5-A79C7F113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685" y="2380547"/>
            <a:ext cx="4171545" cy="218758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C18BEEC-81D9-DABB-A5D8-2F93B193F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974" y="2226017"/>
            <a:ext cx="4046707" cy="2342115"/>
          </a:xfrm>
          <a:prstGeom prst="rect">
            <a:avLst/>
          </a:prstGeom>
        </p:spPr>
      </p:pic>
      <p:pic>
        <p:nvPicPr>
          <p:cNvPr id="9" name="Resim 8" descr="metin, anten içeren bir resim&#10;&#10;Açıklama otomatik olarak oluşturuldu">
            <a:extLst>
              <a:ext uri="{FF2B5EF4-FFF2-40B4-BE49-F238E27FC236}">
                <a16:creationId xmlns:a16="http://schemas.microsoft.com/office/drawing/2014/main" id="{4EDDF52F-1508-8C3F-4557-940AC6701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91" y="4703069"/>
            <a:ext cx="4046707" cy="215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8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0FCF4B-5627-A71D-34B0-E368C936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Anomali Tespit Edilen Noktalar</a:t>
            </a:r>
          </a:p>
        </p:txBody>
      </p:sp>
      <p:pic>
        <p:nvPicPr>
          <p:cNvPr id="7" name="İçerik Yer Tutucusu 6" descr="metin, anten, iğne içeren bir resim&#10;&#10;Açıklama otomatik olarak oluşturuldu">
            <a:extLst>
              <a:ext uri="{FF2B5EF4-FFF2-40B4-BE49-F238E27FC236}">
                <a16:creationId xmlns:a16="http://schemas.microsoft.com/office/drawing/2014/main" id="{6CEFB8C2-0CD5-1384-AE27-B59F78CAC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099" y="2077484"/>
            <a:ext cx="5909802" cy="3847619"/>
          </a:xfrm>
        </p:spPr>
      </p:pic>
    </p:spTree>
    <p:extLst>
      <p:ext uri="{BB962C8B-B14F-4D97-AF65-F5344CB8AC3E}">
        <p14:creationId xmlns:p14="http://schemas.microsoft.com/office/powerpoint/2010/main" val="2269977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7F75BED-E4D8-BB77-A3A5-16036C72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tr-TR" sz="7200"/>
              <a:t>Sonuç</a:t>
            </a:r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İçerik Yer Tutucusu 2">
            <a:extLst>
              <a:ext uri="{FF2B5EF4-FFF2-40B4-BE49-F238E27FC236}">
                <a16:creationId xmlns:a16="http://schemas.microsoft.com/office/drawing/2014/main" id="{266EAA22-6853-D645-50D2-B8C094222F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26315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218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2A97EA-7D77-C938-09F4-DFE2F34A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Giriş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AD5FC9-3FD1-86CB-4F57-53805D7D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Çeşitli meyve ve sebze yetiştirilen seralarda akıllı otomasyon sistemleri oldukça önemlidir.</a:t>
            </a:r>
          </a:p>
          <a:p>
            <a:pPr marL="0" indent="0"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Yetiştirilen ürün için takip sistemleri mevcuttur ve bu ürünlerin sağlıklı bir şekilde yetişmesi için parametreler hassas bir şekilde takip edilmelidir. Olası bir anormal durumda çok fazla vakit geçmeden müdahale edilmelidir.</a:t>
            </a:r>
          </a:p>
          <a:p>
            <a:pPr marL="0" indent="0"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Peki bu parametreler nelerdir?</a:t>
            </a:r>
          </a:p>
          <a:p>
            <a:pPr marL="0" indent="0"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spcBef>
                <a:spcPts val="0"/>
              </a:spcBef>
            </a:pPr>
            <a:r>
              <a:rPr lang="tr-TR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İç Sıcaklık</a:t>
            </a:r>
          </a:p>
          <a:p>
            <a:pPr lvl="1" fontAlgn="base">
              <a:spcBef>
                <a:spcPts val="0"/>
              </a:spcBef>
            </a:pPr>
            <a:r>
              <a:rPr lang="tr-TR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Dış Sıcaklık</a:t>
            </a:r>
          </a:p>
          <a:p>
            <a:pPr lvl="1" fontAlgn="base">
              <a:spcBef>
                <a:spcPts val="0"/>
              </a:spcBef>
            </a:pPr>
            <a:r>
              <a:rPr lang="tr-TR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İç Nem</a:t>
            </a:r>
          </a:p>
          <a:p>
            <a:pPr lvl="1" fontAlgn="base">
              <a:spcBef>
                <a:spcPts val="0"/>
              </a:spcBef>
            </a:pPr>
            <a:r>
              <a:rPr lang="tr-TR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Dış Nem</a:t>
            </a:r>
          </a:p>
          <a:p>
            <a:pPr lvl="1" fontAlgn="base">
              <a:spcBef>
                <a:spcPts val="0"/>
              </a:spcBef>
            </a:pPr>
            <a:r>
              <a:rPr lang="tr-TR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Rüzgar Hızı</a:t>
            </a:r>
          </a:p>
          <a:p>
            <a:pPr lvl="1" fontAlgn="base">
              <a:spcBef>
                <a:spcPts val="0"/>
              </a:spcBef>
            </a:pPr>
            <a:r>
              <a:rPr lang="tr-TR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Çatı Güney</a:t>
            </a:r>
          </a:p>
          <a:p>
            <a:pPr lvl="1" fontAlgn="base">
              <a:spcBef>
                <a:spcPts val="0"/>
              </a:spcBef>
            </a:pPr>
            <a:r>
              <a:rPr lang="tr-TR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Çatı Kuzey</a:t>
            </a:r>
          </a:p>
          <a:p>
            <a:pPr lvl="1" fontAlgn="base">
              <a:spcBef>
                <a:spcPts val="0"/>
              </a:spcBef>
            </a:pPr>
            <a:r>
              <a:rPr lang="tr-TR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Kuzey Havalandırma</a:t>
            </a:r>
          </a:p>
          <a:p>
            <a:pPr lvl="1" fontAlgn="base">
              <a:spcBef>
                <a:spcPts val="0"/>
              </a:spcBef>
            </a:pPr>
            <a:r>
              <a:rPr lang="tr-TR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Güney Havalandırma</a:t>
            </a:r>
          </a:p>
          <a:p>
            <a:pPr marL="0" indent="0"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15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52A97EA-7D77-C938-09F4-DFE2F34A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15383619-853C-C526-4B85-BCB2DE609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8106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005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5BE971-3110-B976-9040-622F2043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İşleme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852026-3DB5-C418-8A60-873842069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Verilerimiz bir zaman serisi verileri olduğu için veri üzerinde pek fazla değişiklik yapılmaması tavsiye edilir. 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çalışmada kullanılan verilerde herhangi bir eksik değer olmamak ile birlikte veriler düzenli bir şekilde birer dakika ile toplanmıştır.</a:t>
            </a:r>
          </a:p>
        </p:txBody>
      </p:sp>
    </p:spTree>
    <p:extLst>
      <p:ext uri="{BB962C8B-B14F-4D97-AF65-F5344CB8AC3E}">
        <p14:creationId xmlns:p14="http://schemas.microsoft.com/office/powerpoint/2010/main" val="268375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898E8E-CF33-2295-C59C-2C1A3A9F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tr-T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Grafikleri</a:t>
            </a:r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ACB4BEC7-5455-9788-5883-1EA867AE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5465"/>
            <a:ext cx="5157787" cy="823912"/>
          </a:xfrm>
        </p:spPr>
        <p:txBody>
          <a:bodyPr/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İç Sıcaklık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888FFB-03BE-C064-3F61-DF989C4E8F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/>
          </a:p>
        </p:txBody>
      </p:sp>
      <p:sp>
        <p:nvSpPr>
          <p:cNvPr id="13" name="Metin Yer Tutucusu 12">
            <a:extLst>
              <a:ext uri="{FF2B5EF4-FFF2-40B4-BE49-F238E27FC236}">
                <a16:creationId xmlns:a16="http://schemas.microsoft.com/office/drawing/2014/main" id="{3C8E8DE8-E160-E8A7-D702-47B2C6934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9928" y="1918541"/>
            <a:ext cx="5183188" cy="823912"/>
          </a:xfrm>
        </p:spPr>
        <p:txBody>
          <a:bodyPr/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Dış Sıcaklık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0FF82BC1-93B5-A288-465F-8D6E33F1A59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23" y="2970307"/>
            <a:ext cx="5473799" cy="2805212"/>
          </a:xfr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C33C36E-D3FE-631F-8B87-BFF388279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84" y="2970308"/>
            <a:ext cx="5243391" cy="28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6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E3D8F4-CFB6-2FFB-34F1-CBF8DED5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8F66CD-EC75-A969-53A2-F64E4231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2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Oto Kodlayıcı (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 öğrenme yöntemidir. </a:t>
            </a:r>
            <a:r>
              <a:rPr lang="tr-TR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tr-T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 çok boyutlu datayı önce </a:t>
            </a:r>
            <a:r>
              <a:rPr lang="tr-TR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latent</a:t>
            </a:r>
            <a:r>
              <a:rPr lang="tr-T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space’de</a:t>
            </a:r>
            <a:r>
              <a:rPr lang="tr-T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sıkıştıran sonra da sıkıştırılmış </a:t>
            </a:r>
            <a:r>
              <a:rPr lang="tr-TR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latent</a:t>
            </a:r>
            <a:r>
              <a:rPr lang="tr-T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space’den</a:t>
            </a:r>
            <a:r>
              <a:rPr lang="tr-T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datayı </a:t>
            </a:r>
            <a:r>
              <a:rPr lang="tr-TR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reconstruct</a:t>
            </a:r>
            <a:r>
              <a:rPr lang="tr-T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etmek (yeniden inşa etmek) için kullanılır. Çalışma boyunca LSTM ve CNN yapısında </a:t>
            </a:r>
            <a:r>
              <a:rPr lang="tr-TR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tr-T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denenmiştir.</a:t>
            </a:r>
          </a:p>
          <a:p>
            <a:pPr marL="0" indent="0"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65041C6-0830-2881-7327-17B271DA7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37" y="2415894"/>
            <a:ext cx="7652551" cy="38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7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81D9957-F560-9A37-5AA3-07F7F2BDB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tr-TR" sz="5000">
                <a:latin typeface="Times New Roman" panose="02020603050405020304" pitchFamily="18" charset="0"/>
                <a:cs typeface="Times New Roman" panose="02020603050405020304" pitchFamily="18" charset="0"/>
              </a:rPr>
              <a:t>Model Değerlendirme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19904C-A30F-DC58-228B-04D96A703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yapısı gereği girişi ve çıkışı aynı özelliklerden oluşmaktadır.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mantığı aldığı girişi aynı şekilde çıkışta yapılandırmaktır. </a:t>
            </a:r>
          </a:p>
          <a:p>
            <a:pPr marL="0" indent="0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yüzden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anomali tespiti yaparken normal dağılım ile eşik değer belirlenmiştir. Açıklamak gerekirse ; model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ettiği zaman tahmin ettiği özelliklerin giriş için aldığı özelliklere çok yakın olması gerekir. Normal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dağılım’da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3*standart sapma dışında kalan veriler anomali olarak belirlenmektedir.</a:t>
            </a:r>
          </a:p>
          <a:p>
            <a:pPr marL="0" indent="0"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800" dirty="0"/>
          </a:p>
          <a:p>
            <a:endParaRPr lang="tr-TR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21D054-F1FB-73EF-1A0E-4471B8D1F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2184" y="3004295"/>
            <a:ext cx="4334005" cy="217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3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136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D8D503E-DCC5-E568-BBAF-904EA982B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tr-T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</a:t>
            </a:r>
            <a:r>
              <a:rPr lang="tr-TR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endParaRPr lang="tr-T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09" name="Straight Connector 138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F7BBB4-A000-ED7C-33E5-57A12B411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pPr fontAlgn="base"/>
            <a:r>
              <a:rPr lang="tr-TR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 LSTM </a:t>
            </a:r>
            <a:r>
              <a:rPr lang="tr-TR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tr-TR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bir Encoder – </a:t>
            </a:r>
            <a:r>
              <a:rPr lang="tr-TR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r>
              <a:rPr lang="tr-TR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LSTM mimarisi kullanan dizi verileri için bir </a:t>
            </a:r>
            <a:r>
              <a:rPr lang="tr-TR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tr-TR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uygulanmasıdır.</a:t>
            </a:r>
          </a:p>
          <a:p>
            <a:pPr fontAlgn="base"/>
            <a:r>
              <a:rPr lang="tr-TR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Belirli bir dizi veri kümesi için, bir Encoder – </a:t>
            </a:r>
            <a:r>
              <a:rPr lang="tr-TR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r>
              <a:rPr lang="tr-TR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LSTM, giriş dizisini okumak, kodlamak, kodunu çözmek ve yeniden oluşturmak üzere yapılandırılır. Modelin performansı, modelin girdi sırasını yeniden oluşturma yeteneğine göre değerlendirilir.</a:t>
            </a:r>
          </a:p>
          <a:p>
            <a:pPr marL="0" indent="0" fontAlgn="base">
              <a:buNone/>
            </a:pPr>
            <a:endParaRPr lang="tr-TR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18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EC08881-32CC-964B-6BFF-CD0786D62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653" y="1523386"/>
            <a:ext cx="3548404" cy="44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1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1C860BB-F229-1051-E246-F7A1A598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tr-T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</a:t>
            </a:r>
            <a:r>
              <a:rPr lang="tr-TR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endParaRPr lang="tr-T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F8D130-A3C5-51B7-E6B3-052D59C9F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tr-TR" sz="18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Evrişimli Otomatik Kodlayıcı, evrişim filtrelerinin denetimsiz öğrenimi için araçlar olarak kullanılan Evrişimli Sinir Ağlarının bir çeşididir . Genellikle, optimal filtreleri öğrenerek yeniden yapılandırma hatalarını en aza indirmek için veriyi yeniden oluşturma görevinde uygulanırlar. Bu görevde eğitildiklerinde, özellikleri çıkarmak için herhangi bir girdiye uygulanabilirler.</a:t>
            </a:r>
          </a:p>
          <a:p>
            <a:pPr marL="0" indent="0">
              <a:buNone/>
            </a:pPr>
            <a:endParaRPr lang="tr-T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970F2D-A640-6D65-2B1B-E7B70B58E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5403" y="1336390"/>
            <a:ext cx="2962904" cy="483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2499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524</Words>
  <Application>Microsoft Office PowerPoint</Application>
  <PresentationFormat>Geniş ekran</PresentationFormat>
  <Paragraphs>64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Gill Sans Nova</vt:lpstr>
      <vt:lpstr>Times New Roman</vt:lpstr>
      <vt:lpstr>Univers</vt:lpstr>
      <vt:lpstr>GradientVTI</vt:lpstr>
      <vt:lpstr>AutoEncoder ile Seralarda Anomali Tespiti</vt:lpstr>
      <vt:lpstr>Giriş</vt:lpstr>
      <vt:lpstr>Veri</vt:lpstr>
      <vt:lpstr>Veri İşleme</vt:lpstr>
      <vt:lpstr>Veri Grafikleri</vt:lpstr>
      <vt:lpstr>Model</vt:lpstr>
      <vt:lpstr>Model Değerlendirme</vt:lpstr>
      <vt:lpstr>LSTM AutoEncoder</vt:lpstr>
      <vt:lpstr>CNN AutoEncoder</vt:lpstr>
      <vt:lpstr>Uygulama</vt:lpstr>
      <vt:lpstr>Anomali Tespit Edilen Noktalar</vt:lpstr>
      <vt:lpstr>Uygulama</vt:lpstr>
      <vt:lpstr>Anomali Tespit Edilen Noktalar</vt:lpstr>
      <vt:lpstr>Ekstra</vt:lpstr>
      <vt:lpstr>Anomali Tespit Edilen Noktalar</vt:lpstr>
      <vt:lpstr>Sonuç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 ile Seralarda Anomali Tespiti</dc:title>
  <dc:creator>Ökkeş Çetinkaya</dc:creator>
  <cp:lastModifiedBy>Ökkeş Çetinkaya</cp:lastModifiedBy>
  <cp:revision>4</cp:revision>
  <dcterms:created xsi:type="dcterms:W3CDTF">2022-05-24T21:03:39Z</dcterms:created>
  <dcterms:modified xsi:type="dcterms:W3CDTF">2022-10-10T07:06:02Z</dcterms:modified>
</cp:coreProperties>
</file>