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5407" autoAdjust="0"/>
  </p:normalViewPr>
  <p:slideViewPr>
    <p:cSldViewPr snapToGrid="0">
      <p:cViewPr varScale="1">
        <p:scale>
          <a:sx n="86" d="100"/>
          <a:sy n="86" d="100"/>
        </p:scale>
        <p:origin x="738" y="90"/>
      </p:cViewPr>
      <p:guideLst/>
    </p:cSldViewPr>
  </p:slideViewPr>
  <p:outlineViewPr>
    <p:cViewPr>
      <p:scale>
        <a:sx n="33" d="100"/>
        <a:sy n="33" d="100"/>
      </p:scale>
      <p:origin x="0" y="-131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tr-TR"/>
              <a:t>Asıl başlık stilini düzenlemek için tıklayın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D6BFFC23-4B5C-4A30-8142-30A29E0A788B}" type="datetimeFigureOut">
              <a:rPr lang="tr-TR" smtClean="0"/>
              <a:t>21.10.2020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7EF6755-8F79-4E7F-8399-1F2C4E203E5D}" type="slidenum">
              <a:rPr lang="tr-TR" smtClean="0"/>
              <a:t>‹#›</a:t>
            </a:fld>
            <a:endParaRPr lang="tr-TR"/>
          </a:p>
        </p:txBody>
      </p:sp>
    </p:spTree>
    <p:extLst>
      <p:ext uri="{BB962C8B-B14F-4D97-AF65-F5344CB8AC3E}">
        <p14:creationId xmlns:p14="http://schemas.microsoft.com/office/powerpoint/2010/main" val="3895588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6BFFC23-4B5C-4A30-8142-30A29E0A788B}" type="datetimeFigureOut">
              <a:rPr lang="tr-TR" smtClean="0"/>
              <a:t>21.10.2020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7EF6755-8F79-4E7F-8399-1F2C4E203E5D}" type="slidenum">
              <a:rPr lang="tr-TR" smtClean="0"/>
              <a:t>‹#›</a:t>
            </a:fld>
            <a:endParaRPr lang="tr-TR"/>
          </a:p>
        </p:txBody>
      </p:sp>
    </p:spTree>
    <p:extLst>
      <p:ext uri="{BB962C8B-B14F-4D97-AF65-F5344CB8AC3E}">
        <p14:creationId xmlns:p14="http://schemas.microsoft.com/office/powerpoint/2010/main" val="3142781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6BFFC23-4B5C-4A30-8142-30A29E0A788B}" type="datetimeFigureOut">
              <a:rPr lang="tr-TR" smtClean="0"/>
              <a:t>21.10.2020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7EF6755-8F79-4E7F-8399-1F2C4E203E5D}" type="slidenum">
              <a:rPr lang="tr-TR" smtClean="0"/>
              <a:t>‹#›</a:t>
            </a:fld>
            <a:endParaRPr lang="tr-TR"/>
          </a:p>
        </p:txBody>
      </p:sp>
    </p:spTree>
    <p:extLst>
      <p:ext uri="{BB962C8B-B14F-4D97-AF65-F5344CB8AC3E}">
        <p14:creationId xmlns:p14="http://schemas.microsoft.com/office/powerpoint/2010/main" val="324364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6BFFC23-4B5C-4A30-8142-30A29E0A788B}" type="datetimeFigureOut">
              <a:rPr lang="tr-TR" smtClean="0"/>
              <a:t>21.10.2020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7EF6755-8F79-4E7F-8399-1F2C4E203E5D}" type="slidenum">
              <a:rPr lang="tr-TR" smtClean="0"/>
              <a:t>‹#›</a:t>
            </a:fld>
            <a:endParaRPr lang="tr-TR"/>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89101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6BFFC23-4B5C-4A30-8142-30A29E0A788B}" type="datetimeFigureOut">
              <a:rPr lang="tr-TR" smtClean="0"/>
              <a:t>21.10.2020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7EF6755-8F79-4E7F-8399-1F2C4E203E5D}" type="slidenum">
              <a:rPr lang="tr-TR" smtClean="0"/>
              <a:t>‹#›</a:t>
            </a:fld>
            <a:endParaRPr lang="tr-TR"/>
          </a:p>
        </p:txBody>
      </p:sp>
    </p:spTree>
    <p:extLst>
      <p:ext uri="{BB962C8B-B14F-4D97-AF65-F5344CB8AC3E}">
        <p14:creationId xmlns:p14="http://schemas.microsoft.com/office/powerpoint/2010/main" val="2460805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D6BFFC23-4B5C-4A30-8142-30A29E0A788B}" type="datetimeFigureOut">
              <a:rPr lang="tr-TR" smtClean="0"/>
              <a:t>21.10.2020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A7EF6755-8F79-4E7F-8399-1F2C4E203E5D}" type="slidenum">
              <a:rPr lang="tr-TR" smtClean="0"/>
              <a:t>‹#›</a:t>
            </a:fld>
            <a:endParaRPr lang="tr-TR"/>
          </a:p>
        </p:txBody>
      </p:sp>
    </p:spTree>
    <p:extLst>
      <p:ext uri="{BB962C8B-B14F-4D97-AF65-F5344CB8AC3E}">
        <p14:creationId xmlns:p14="http://schemas.microsoft.com/office/powerpoint/2010/main" val="18274949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D6BFFC23-4B5C-4A30-8142-30A29E0A788B}" type="datetimeFigureOut">
              <a:rPr lang="tr-TR" smtClean="0"/>
              <a:t>21.10.2020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A7EF6755-8F79-4E7F-8399-1F2C4E203E5D}" type="slidenum">
              <a:rPr lang="tr-TR" smtClean="0"/>
              <a:t>‹#›</a:t>
            </a:fld>
            <a:endParaRPr lang="tr-TR"/>
          </a:p>
        </p:txBody>
      </p:sp>
    </p:spTree>
    <p:extLst>
      <p:ext uri="{BB962C8B-B14F-4D97-AF65-F5344CB8AC3E}">
        <p14:creationId xmlns:p14="http://schemas.microsoft.com/office/powerpoint/2010/main" val="28203754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6BFFC23-4B5C-4A30-8142-30A29E0A788B}" type="datetimeFigureOut">
              <a:rPr lang="tr-TR" smtClean="0"/>
              <a:t>21.10.2020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7EF6755-8F79-4E7F-8399-1F2C4E203E5D}" type="slidenum">
              <a:rPr lang="tr-TR" smtClean="0"/>
              <a:t>‹#›</a:t>
            </a:fld>
            <a:endParaRPr lang="tr-TR"/>
          </a:p>
        </p:txBody>
      </p:sp>
    </p:spTree>
    <p:extLst>
      <p:ext uri="{BB962C8B-B14F-4D97-AF65-F5344CB8AC3E}">
        <p14:creationId xmlns:p14="http://schemas.microsoft.com/office/powerpoint/2010/main" val="8934620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6BFFC23-4B5C-4A30-8142-30A29E0A788B}" type="datetimeFigureOut">
              <a:rPr lang="tr-TR" smtClean="0"/>
              <a:t>21.10.2020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7EF6755-8F79-4E7F-8399-1F2C4E203E5D}" type="slidenum">
              <a:rPr lang="tr-TR" smtClean="0"/>
              <a:t>‹#›</a:t>
            </a:fld>
            <a:endParaRPr lang="tr-TR"/>
          </a:p>
        </p:txBody>
      </p:sp>
    </p:spTree>
    <p:extLst>
      <p:ext uri="{BB962C8B-B14F-4D97-AF65-F5344CB8AC3E}">
        <p14:creationId xmlns:p14="http://schemas.microsoft.com/office/powerpoint/2010/main" val="2259271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6BFFC23-4B5C-4A30-8142-30A29E0A788B}" type="datetimeFigureOut">
              <a:rPr lang="tr-TR" smtClean="0"/>
              <a:t>21.10.2020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7EF6755-8F79-4E7F-8399-1F2C4E203E5D}" type="slidenum">
              <a:rPr lang="tr-TR" smtClean="0"/>
              <a:t>‹#›</a:t>
            </a:fld>
            <a:endParaRPr lang="tr-TR"/>
          </a:p>
        </p:txBody>
      </p:sp>
    </p:spTree>
    <p:extLst>
      <p:ext uri="{BB962C8B-B14F-4D97-AF65-F5344CB8AC3E}">
        <p14:creationId xmlns:p14="http://schemas.microsoft.com/office/powerpoint/2010/main" val="3408248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6BFFC23-4B5C-4A30-8142-30A29E0A788B}" type="datetimeFigureOut">
              <a:rPr lang="tr-TR" smtClean="0"/>
              <a:t>21.10.2020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7EF6755-8F79-4E7F-8399-1F2C4E203E5D}" type="slidenum">
              <a:rPr lang="tr-TR" smtClean="0"/>
              <a:t>‹#›</a:t>
            </a:fld>
            <a:endParaRPr lang="tr-TR"/>
          </a:p>
        </p:txBody>
      </p:sp>
    </p:spTree>
    <p:extLst>
      <p:ext uri="{BB962C8B-B14F-4D97-AF65-F5344CB8AC3E}">
        <p14:creationId xmlns:p14="http://schemas.microsoft.com/office/powerpoint/2010/main" val="918841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D6BFFC23-4B5C-4A30-8142-30A29E0A788B}" type="datetimeFigureOut">
              <a:rPr lang="tr-TR" smtClean="0"/>
              <a:t>21.10.2020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7EF6755-8F79-4E7F-8399-1F2C4E203E5D}" type="slidenum">
              <a:rPr lang="tr-TR" smtClean="0"/>
              <a:t>‹#›</a:t>
            </a:fld>
            <a:endParaRPr lang="tr-TR"/>
          </a:p>
        </p:txBody>
      </p:sp>
    </p:spTree>
    <p:extLst>
      <p:ext uri="{BB962C8B-B14F-4D97-AF65-F5344CB8AC3E}">
        <p14:creationId xmlns:p14="http://schemas.microsoft.com/office/powerpoint/2010/main" val="4261500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913795" y="2912232"/>
            <a:ext cx="5107208" cy="287896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912232"/>
            <a:ext cx="5095357" cy="287896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D6BFFC23-4B5C-4A30-8142-30A29E0A788B}" type="datetimeFigureOut">
              <a:rPr lang="tr-TR" smtClean="0"/>
              <a:t>21.10.2020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A7EF6755-8F79-4E7F-8399-1F2C4E203E5D}" type="slidenum">
              <a:rPr lang="tr-TR" smtClean="0"/>
              <a:t>‹#›</a:t>
            </a:fld>
            <a:endParaRPr lang="tr-TR"/>
          </a:p>
        </p:txBody>
      </p:sp>
    </p:spTree>
    <p:extLst>
      <p:ext uri="{BB962C8B-B14F-4D97-AF65-F5344CB8AC3E}">
        <p14:creationId xmlns:p14="http://schemas.microsoft.com/office/powerpoint/2010/main" val="1089079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D6BFFC23-4B5C-4A30-8142-30A29E0A788B}" type="datetimeFigureOut">
              <a:rPr lang="tr-TR" smtClean="0"/>
              <a:t>21.10.2020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A7EF6755-8F79-4E7F-8399-1F2C4E203E5D}" type="slidenum">
              <a:rPr lang="tr-TR" smtClean="0"/>
              <a:t>‹#›</a:t>
            </a:fld>
            <a:endParaRPr lang="tr-TR"/>
          </a:p>
        </p:txBody>
      </p:sp>
    </p:spTree>
    <p:extLst>
      <p:ext uri="{BB962C8B-B14F-4D97-AF65-F5344CB8AC3E}">
        <p14:creationId xmlns:p14="http://schemas.microsoft.com/office/powerpoint/2010/main" val="3319038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BFFC23-4B5C-4A30-8142-30A29E0A788B}" type="datetimeFigureOut">
              <a:rPr lang="tr-TR" smtClean="0"/>
              <a:t>21.10.2020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A7EF6755-8F79-4E7F-8399-1F2C4E203E5D}" type="slidenum">
              <a:rPr lang="tr-TR" smtClean="0"/>
              <a:t>‹#›</a:t>
            </a:fld>
            <a:endParaRPr lang="tr-TR"/>
          </a:p>
        </p:txBody>
      </p:sp>
    </p:spTree>
    <p:extLst>
      <p:ext uri="{BB962C8B-B14F-4D97-AF65-F5344CB8AC3E}">
        <p14:creationId xmlns:p14="http://schemas.microsoft.com/office/powerpoint/2010/main" val="2592137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tr-TR"/>
              <a:t>Asıl başlık stilini düzenlemek için tıklayın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6BFFC23-4B5C-4A30-8142-30A29E0A788B}" type="datetimeFigureOut">
              <a:rPr lang="tr-TR" smtClean="0"/>
              <a:t>21.10.2020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7EF6755-8F79-4E7F-8399-1F2C4E203E5D}" type="slidenum">
              <a:rPr lang="tr-TR" smtClean="0"/>
              <a:t>‹#›</a:t>
            </a:fld>
            <a:endParaRPr lang="tr-TR"/>
          </a:p>
        </p:txBody>
      </p:sp>
    </p:spTree>
    <p:extLst>
      <p:ext uri="{BB962C8B-B14F-4D97-AF65-F5344CB8AC3E}">
        <p14:creationId xmlns:p14="http://schemas.microsoft.com/office/powerpoint/2010/main" val="2690147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6BFFC23-4B5C-4A30-8142-30A29E0A788B}" type="datetimeFigureOut">
              <a:rPr lang="tr-TR" smtClean="0"/>
              <a:t>21.10.2020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7EF6755-8F79-4E7F-8399-1F2C4E203E5D}" type="slidenum">
              <a:rPr lang="tr-TR" smtClean="0"/>
              <a:t>‹#›</a:t>
            </a:fld>
            <a:endParaRPr lang="tr-TR"/>
          </a:p>
        </p:txBody>
      </p:sp>
    </p:spTree>
    <p:extLst>
      <p:ext uri="{BB962C8B-B14F-4D97-AF65-F5344CB8AC3E}">
        <p14:creationId xmlns:p14="http://schemas.microsoft.com/office/powerpoint/2010/main" val="374639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6BFFC23-4B5C-4A30-8142-30A29E0A788B}" type="datetimeFigureOut">
              <a:rPr lang="tr-TR" smtClean="0"/>
              <a:t>21.10.2020</a:t>
            </a:fld>
            <a:endParaRPr lang="tr-TR"/>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7EF6755-8F79-4E7F-8399-1F2C4E203E5D}" type="slidenum">
              <a:rPr lang="tr-TR" smtClean="0"/>
              <a:t>‹#›</a:t>
            </a:fld>
            <a:endParaRPr lang="tr-TR"/>
          </a:p>
        </p:txBody>
      </p:sp>
    </p:spTree>
    <p:extLst>
      <p:ext uri="{BB962C8B-B14F-4D97-AF65-F5344CB8AC3E}">
        <p14:creationId xmlns:p14="http://schemas.microsoft.com/office/powerpoint/2010/main" val="1608079377"/>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2FB9691-1B32-4C61-B185-F197B1E3CCC8}"/>
              </a:ext>
            </a:extLst>
          </p:cNvPr>
          <p:cNvSpPr>
            <a:spLocks noGrp="1"/>
          </p:cNvSpPr>
          <p:nvPr>
            <p:ph type="ctrTitle"/>
          </p:nvPr>
        </p:nvSpPr>
        <p:spPr>
          <a:xfrm>
            <a:off x="1595269" y="1122362"/>
            <a:ext cx="9001462" cy="2986341"/>
          </a:xfrm>
        </p:spPr>
        <p:txBody>
          <a:bodyPr>
            <a:normAutofit fontScale="90000"/>
          </a:bodyPr>
          <a:lstStyle/>
          <a:p>
            <a:r>
              <a:rPr lang="tr-TR" sz="3100" dirty="0">
                <a:effectLst/>
                <a:latin typeface="Times New Roman" panose="02020603050405020304" pitchFamily="18" charset="0"/>
                <a:cs typeface="Times New Roman" panose="02020603050405020304" pitchFamily="18" charset="0"/>
              </a:rPr>
              <a:t>T.C.</a:t>
            </a:r>
            <a:br>
              <a:rPr lang="tr-TR" sz="3100" dirty="0">
                <a:effectLst/>
                <a:latin typeface="Times New Roman" panose="02020603050405020304" pitchFamily="18" charset="0"/>
                <a:cs typeface="Times New Roman" panose="02020603050405020304" pitchFamily="18" charset="0"/>
              </a:rPr>
            </a:br>
            <a:r>
              <a:rPr lang="tr-TR" sz="3100" dirty="0">
                <a:effectLst/>
                <a:latin typeface="Times New Roman" panose="02020603050405020304" pitchFamily="18" charset="0"/>
                <a:cs typeface="Times New Roman" panose="02020603050405020304" pitchFamily="18" charset="0"/>
              </a:rPr>
              <a:t>SAKARYA ÜNİVERSİTESİ</a:t>
            </a:r>
            <a:br>
              <a:rPr lang="tr-TR" sz="3100" dirty="0">
                <a:effectLst/>
                <a:latin typeface="Times New Roman" panose="02020603050405020304" pitchFamily="18" charset="0"/>
                <a:cs typeface="Times New Roman" panose="02020603050405020304" pitchFamily="18" charset="0"/>
              </a:rPr>
            </a:br>
            <a:r>
              <a:rPr lang="tr-TR" sz="3100" dirty="0">
                <a:effectLst/>
                <a:latin typeface="Times New Roman" panose="02020603050405020304" pitchFamily="18" charset="0"/>
                <a:cs typeface="Times New Roman" panose="02020603050405020304" pitchFamily="18" charset="0"/>
              </a:rPr>
              <a:t>MÜHENDİSLİK FAKÜLTESİ</a:t>
            </a:r>
            <a:br>
              <a:rPr lang="tr-TR" sz="3100" dirty="0">
                <a:effectLst/>
                <a:latin typeface="Times New Roman" panose="02020603050405020304" pitchFamily="18" charset="0"/>
                <a:cs typeface="Times New Roman" panose="02020603050405020304" pitchFamily="18" charset="0"/>
              </a:rPr>
            </a:br>
            <a:br>
              <a:rPr lang="tr-TR" sz="3100" dirty="0">
                <a:effectLst/>
                <a:latin typeface="Times New Roman" panose="02020603050405020304" pitchFamily="18" charset="0"/>
                <a:cs typeface="Times New Roman" panose="02020603050405020304" pitchFamily="18" charset="0"/>
              </a:rPr>
            </a:br>
            <a:r>
              <a:rPr lang="tr-TR" sz="2200" dirty="0">
                <a:effectLst/>
                <a:latin typeface="Times New Roman" panose="02020603050405020304" pitchFamily="18" charset="0"/>
                <a:cs typeface="Times New Roman" panose="02020603050405020304" pitchFamily="18" charset="0"/>
              </a:rPr>
              <a:t>Makine Öğrenmesi Tabanlı Kalp Hastalığı Tahmin Sistemi</a:t>
            </a:r>
            <a:br>
              <a:rPr lang="tr-TR" sz="2200" dirty="0">
                <a:effectLst/>
                <a:latin typeface="Times New Roman" panose="02020603050405020304" pitchFamily="18" charset="0"/>
                <a:cs typeface="Times New Roman" panose="02020603050405020304" pitchFamily="18" charset="0"/>
              </a:rPr>
            </a:br>
            <a:br>
              <a:rPr lang="tr-TR" sz="2200" dirty="0">
                <a:effectLst/>
              </a:rPr>
            </a:br>
            <a:endParaRPr lang="tr-TR" sz="2200" dirty="0">
              <a:solidFill>
                <a:srgbClr val="FF0000"/>
              </a:solidFill>
            </a:endParaRPr>
          </a:p>
        </p:txBody>
      </p:sp>
      <p:sp>
        <p:nvSpPr>
          <p:cNvPr id="3" name="Alt Başlık 2">
            <a:extLst>
              <a:ext uri="{FF2B5EF4-FFF2-40B4-BE49-F238E27FC236}">
                <a16:creationId xmlns:a16="http://schemas.microsoft.com/office/drawing/2014/main" id="{C6BEDA33-6F5F-4C9A-8A11-EB82109FD742}"/>
              </a:ext>
            </a:extLst>
          </p:cNvPr>
          <p:cNvSpPr>
            <a:spLocks noGrp="1"/>
          </p:cNvSpPr>
          <p:nvPr>
            <p:ph type="subTitle" idx="1"/>
          </p:nvPr>
        </p:nvSpPr>
        <p:spPr>
          <a:xfrm>
            <a:off x="1595269" y="4108703"/>
            <a:ext cx="9001462" cy="1149096"/>
          </a:xfrm>
        </p:spPr>
        <p:txBody>
          <a:bodyPr>
            <a:noAutofit/>
          </a:bodyPr>
          <a:lstStyle/>
          <a:p>
            <a:r>
              <a:rPr lang="tr-TR" sz="2000" dirty="0">
                <a:latin typeface="Times New Roman" panose="02020603050405020304" pitchFamily="18" charset="0"/>
                <a:cs typeface="Times New Roman" panose="02020603050405020304" pitchFamily="18" charset="0"/>
              </a:rPr>
              <a:t>Danışman : </a:t>
            </a:r>
            <a:r>
              <a:rPr lang="tr-TR" sz="2000" dirty="0" err="1">
                <a:latin typeface="Times New Roman" panose="02020603050405020304" pitchFamily="18" charset="0"/>
                <a:cs typeface="Times New Roman" panose="02020603050405020304" pitchFamily="18" charset="0"/>
              </a:rPr>
              <a:t>Dr.Öğr.Üyesi</a:t>
            </a:r>
            <a:r>
              <a:rPr lang="tr-TR" sz="2000" dirty="0">
                <a:latin typeface="Times New Roman" panose="02020603050405020304" pitchFamily="18" charset="0"/>
                <a:cs typeface="Times New Roman" panose="02020603050405020304" pitchFamily="18" charset="0"/>
              </a:rPr>
              <a:t> Ahmet KÜÇÜKER</a:t>
            </a:r>
          </a:p>
          <a:p>
            <a:r>
              <a:rPr lang="tr-TR" sz="2000" dirty="0">
                <a:latin typeface="Times New Roman" panose="02020603050405020304" pitchFamily="18" charset="0"/>
                <a:cs typeface="Times New Roman" panose="02020603050405020304" pitchFamily="18" charset="0"/>
              </a:rPr>
              <a:t>Hazırlayan : Şevket AY</a:t>
            </a:r>
          </a:p>
          <a:p>
            <a:r>
              <a:rPr lang="tr-TR" sz="2000" dirty="0">
                <a:latin typeface="Times New Roman" panose="02020603050405020304" pitchFamily="18" charset="0"/>
                <a:cs typeface="Times New Roman" panose="02020603050405020304" pitchFamily="18" charset="0"/>
              </a:rPr>
              <a:t>OCAK 2020</a:t>
            </a:r>
          </a:p>
        </p:txBody>
      </p:sp>
      <p:pic>
        <p:nvPicPr>
          <p:cNvPr id="5" name="Resim 4">
            <a:extLst>
              <a:ext uri="{FF2B5EF4-FFF2-40B4-BE49-F238E27FC236}">
                <a16:creationId xmlns:a16="http://schemas.microsoft.com/office/drawing/2014/main" id="{1843F4D4-D81D-4A7C-A45C-D225759951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0" y="4767072"/>
            <a:ext cx="1828800" cy="2090926"/>
          </a:xfrm>
          <a:prstGeom prst="rect">
            <a:avLst/>
          </a:prstGeom>
        </p:spPr>
      </p:pic>
    </p:spTree>
    <p:extLst>
      <p:ext uri="{BB962C8B-B14F-4D97-AF65-F5344CB8AC3E}">
        <p14:creationId xmlns:p14="http://schemas.microsoft.com/office/powerpoint/2010/main" val="1480013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83118C-CD98-4395-8097-B60CEFB82983}"/>
              </a:ext>
            </a:extLst>
          </p:cNvPr>
          <p:cNvSpPr>
            <a:spLocks noGrp="1"/>
          </p:cNvSpPr>
          <p:nvPr>
            <p:ph type="title"/>
          </p:nvPr>
        </p:nvSpPr>
        <p:spPr/>
        <p:txBody>
          <a:bodyPr>
            <a:normAutofit/>
          </a:bodyPr>
          <a:lstStyle/>
          <a:p>
            <a:r>
              <a:rPr lang="tr-TR" sz="2400" dirty="0">
                <a:latin typeface="Times New Roman" panose="02020603050405020304" pitchFamily="18" charset="0"/>
                <a:cs typeface="Times New Roman" panose="02020603050405020304" pitchFamily="18" charset="0"/>
              </a:rPr>
              <a:t>Makine Öğrenmesi Tabanlı Kalp Hastalığı Tahmin Sistemi</a:t>
            </a:r>
          </a:p>
        </p:txBody>
      </p:sp>
      <p:sp>
        <p:nvSpPr>
          <p:cNvPr id="8" name="Metin Yer Tutucusu 7">
            <a:extLst>
              <a:ext uri="{FF2B5EF4-FFF2-40B4-BE49-F238E27FC236}">
                <a16:creationId xmlns:a16="http://schemas.microsoft.com/office/drawing/2014/main" id="{315D2FCA-77CD-4BDA-894F-E1BB61FC8E7B}"/>
              </a:ext>
            </a:extLst>
          </p:cNvPr>
          <p:cNvSpPr>
            <a:spLocks noGrp="1"/>
          </p:cNvSpPr>
          <p:nvPr>
            <p:ph type="body" idx="1"/>
          </p:nvPr>
        </p:nvSpPr>
        <p:spPr/>
        <p:txBody>
          <a:bodyPr>
            <a:normAutofit fontScale="25000" lnSpcReduction="20000"/>
          </a:bodyPr>
          <a:lstStyle/>
          <a:p>
            <a:endParaRPr lang="tr-TR" dirty="0"/>
          </a:p>
          <a:p>
            <a:endParaRPr lang="tr-TR" sz="2900" dirty="0">
              <a:latin typeface="Times New Roman" panose="02020603050405020304" pitchFamily="18" charset="0"/>
              <a:cs typeface="Times New Roman" panose="02020603050405020304" pitchFamily="18" charset="0"/>
            </a:endParaRPr>
          </a:p>
          <a:p>
            <a:r>
              <a:rPr lang="tr-TR" sz="7200" dirty="0">
                <a:latin typeface="Times New Roman" panose="02020603050405020304" pitchFamily="18" charset="0"/>
                <a:cs typeface="Times New Roman" panose="02020603050405020304" pitchFamily="18" charset="0"/>
              </a:rPr>
              <a:t>Geleneksel makine öğrenmesi yöntemlerinin sonuç tablosu</a:t>
            </a:r>
            <a:endParaRPr lang="tr-TR" dirty="0"/>
          </a:p>
        </p:txBody>
      </p:sp>
      <p:sp>
        <p:nvSpPr>
          <p:cNvPr id="4" name="İçerik Yer Tutucusu 3">
            <a:extLst>
              <a:ext uri="{FF2B5EF4-FFF2-40B4-BE49-F238E27FC236}">
                <a16:creationId xmlns:a16="http://schemas.microsoft.com/office/drawing/2014/main" id="{E5B5797D-88C1-493F-83C9-3F81D91CCB3F}"/>
              </a:ext>
            </a:extLst>
          </p:cNvPr>
          <p:cNvSpPr>
            <a:spLocks noGrp="1"/>
          </p:cNvSpPr>
          <p:nvPr>
            <p:ph sz="half" idx="2"/>
          </p:nvPr>
        </p:nvSpPr>
        <p:spPr/>
        <p:txBody>
          <a:bodyPr>
            <a:normAutofit fontScale="92500" lnSpcReduction="20000"/>
          </a:bodyPr>
          <a:lstStyle/>
          <a:p>
            <a:pPr marL="0" indent="0">
              <a:buNone/>
            </a:pPr>
            <a:endParaRPr lang="tr-TR" sz="1600" dirty="0">
              <a:latin typeface="Times New Roman" panose="02020603050405020304" pitchFamily="18" charset="0"/>
              <a:cs typeface="Times New Roman" panose="02020603050405020304" pitchFamily="18" charset="0"/>
            </a:endParaRPr>
          </a:p>
          <a:p>
            <a:pPr marL="0" indent="0">
              <a:buNone/>
            </a:pPr>
            <a:endParaRPr lang="tr-TR" sz="1600" dirty="0">
              <a:latin typeface="Times New Roman" panose="02020603050405020304" pitchFamily="18" charset="0"/>
              <a:cs typeface="Times New Roman" panose="02020603050405020304" pitchFamily="18" charset="0"/>
            </a:endParaRPr>
          </a:p>
          <a:p>
            <a:pPr marL="0" indent="0">
              <a:buNone/>
            </a:pPr>
            <a:endParaRPr lang="tr-TR" sz="1600" dirty="0">
              <a:latin typeface="Times New Roman" panose="02020603050405020304" pitchFamily="18" charset="0"/>
              <a:cs typeface="Times New Roman" panose="02020603050405020304" pitchFamily="18" charset="0"/>
            </a:endParaRPr>
          </a:p>
          <a:p>
            <a:pPr marL="0" indent="0">
              <a:buNone/>
            </a:pPr>
            <a:endParaRPr lang="tr-TR" sz="1600" dirty="0">
              <a:latin typeface="Times New Roman" panose="02020603050405020304" pitchFamily="18" charset="0"/>
              <a:cs typeface="Times New Roman" panose="02020603050405020304" pitchFamily="18" charset="0"/>
            </a:endParaRPr>
          </a:p>
          <a:p>
            <a:pPr marL="0" indent="0">
              <a:buNone/>
            </a:pPr>
            <a:endParaRPr lang="tr-TR" sz="1600" dirty="0">
              <a:latin typeface="Times New Roman" panose="02020603050405020304" pitchFamily="18" charset="0"/>
              <a:cs typeface="Times New Roman" panose="02020603050405020304" pitchFamily="18" charset="0"/>
            </a:endParaRPr>
          </a:p>
          <a:p>
            <a:pPr marL="0" indent="0">
              <a:buNone/>
            </a:pPr>
            <a:endParaRPr lang="tr-TR" sz="1600" dirty="0">
              <a:latin typeface="Times New Roman" panose="02020603050405020304" pitchFamily="18" charset="0"/>
              <a:cs typeface="Times New Roman" panose="02020603050405020304" pitchFamily="18" charset="0"/>
            </a:endParaRPr>
          </a:p>
          <a:p>
            <a:pPr marL="0" indent="0">
              <a:buNone/>
            </a:pPr>
            <a:endParaRPr lang="tr-TR" sz="1600" dirty="0">
              <a:latin typeface="Times New Roman" panose="02020603050405020304" pitchFamily="18" charset="0"/>
              <a:cs typeface="Times New Roman" panose="02020603050405020304" pitchFamily="18" charset="0"/>
            </a:endParaRPr>
          </a:p>
          <a:p>
            <a:pPr marL="0" indent="0">
              <a:buNone/>
            </a:pPr>
            <a:r>
              <a:rPr lang="tr-TR" sz="1600" dirty="0">
                <a:latin typeface="Times New Roman" panose="02020603050405020304" pitchFamily="18" charset="0"/>
                <a:cs typeface="Times New Roman" panose="02020603050405020304" pitchFamily="18" charset="0"/>
              </a:rPr>
              <a:t>                                </a:t>
            </a:r>
          </a:p>
        </p:txBody>
      </p:sp>
      <p:sp>
        <p:nvSpPr>
          <p:cNvPr id="9" name="Metin Yer Tutucusu 8">
            <a:extLst>
              <a:ext uri="{FF2B5EF4-FFF2-40B4-BE49-F238E27FC236}">
                <a16:creationId xmlns:a16="http://schemas.microsoft.com/office/drawing/2014/main" id="{B728A83B-8966-4234-808F-A0D4A6DA1F68}"/>
              </a:ext>
            </a:extLst>
          </p:cNvPr>
          <p:cNvSpPr>
            <a:spLocks noGrp="1"/>
          </p:cNvSpPr>
          <p:nvPr>
            <p:ph type="body" sz="quarter" idx="3"/>
          </p:nvPr>
        </p:nvSpPr>
        <p:spPr>
          <a:xfrm>
            <a:off x="6402002" y="2367101"/>
            <a:ext cx="4865554" cy="643729"/>
          </a:xfrm>
        </p:spPr>
        <p:txBody>
          <a:bodyPr>
            <a:noAutofit/>
          </a:bodyPr>
          <a:lstStyle/>
          <a:p>
            <a:endParaRPr lang="tr-TR" sz="1600" dirty="0">
              <a:latin typeface="Times New Roman" panose="02020603050405020304" pitchFamily="18" charset="0"/>
              <a:cs typeface="Times New Roman" panose="02020603050405020304" pitchFamily="18" charset="0"/>
            </a:endParaRPr>
          </a:p>
          <a:p>
            <a:endParaRPr lang="tr-TR" sz="1600" dirty="0">
              <a:latin typeface="Times New Roman" panose="02020603050405020304" pitchFamily="18" charset="0"/>
              <a:cs typeface="Times New Roman" panose="02020603050405020304" pitchFamily="18" charset="0"/>
            </a:endParaRPr>
          </a:p>
          <a:p>
            <a:endParaRPr lang="tr-TR" sz="1800" dirty="0">
              <a:latin typeface="Times New Roman" panose="02020603050405020304" pitchFamily="18" charset="0"/>
              <a:cs typeface="Times New Roman" panose="02020603050405020304" pitchFamily="18" charset="0"/>
            </a:endParaRPr>
          </a:p>
          <a:p>
            <a:endParaRPr lang="tr-TR" sz="1800" dirty="0">
              <a:latin typeface="Times New Roman" panose="02020603050405020304" pitchFamily="18" charset="0"/>
              <a:cs typeface="Times New Roman" panose="02020603050405020304" pitchFamily="18" charset="0"/>
            </a:endParaRPr>
          </a:p>
          <a:p>
            <a:endParaRPr lang="tr-TR" sz="1800" dirty="0">
              <a:latin typeface="Times New Roman" panose="02020603050405020304" pitchFamily="18" charset="0"/>
              <a:cs typeface="Times New Roman" panose="02020603050405020304" pitchFamily="18" charset="0"/>
            </a:endParaRPr>
          </a:p>
          <a:p>
            <a:endParaRPr lang="tr-TR" sz="1800" dirty="0">
              <a:latin typeface="Times New Roman" panose="02020603050405020304" pitchFamily="18" charset="0"/>
              <a:cs typeface="Times New Roman" panose="02020603050405020304" pitchFamily="18" charset="0"/>
            </a:endParaRPr>
          </a:p>
          <a:p>
            <a:endParaRPr lang="tr-TR" sz="1800" dirty="0">
              <a:latin typeface="Times New Roman" panose="02020603050405020304" pitchFamily="18" charset="0"/>
              <a:cs typeface="Times New Roman" panose="02020603050405020304" pitchFamily="18" charset="0"/>
            </a:endParaRPr>
          </a:p>
          <a:p>
            <a:r>
              <a:rPr lang="tr-TR" sz="1800" dirty="0">
                <a:latin typeface="Times New Roman" panose="02020603050405020304" pitchFamily="18" charset="0"/>
                <a:cs typeface="Times New Roman" panose="02020603050405020304" pitchFamily="18" charset="0"/>
              </a:rPr>
              <a:t>Derin öğrenme yöntemlerinin sonuç tablosu</a:t>
            </a:r>
          </a:p>
          <a:p>
            <a:endParaRPr lang="tr-TR" sz="1400" dirty="0">
              <a:latin typeface="Times New Roman" panose="02020603050405020304" pitchFamily="18" charset="0"/>
              <a:cs typeface="Times New Roman" panose="02020603050405020304" pitchFamily="18" charset="0"/>
            </a:endParaRPr>
          </a:p>
        </p:txBody>
      </p:sp>
      <p:pic>
        <p:nvPicPr>
          <p:cNvPr id="7" name="İçerik Yer Tutucusu 6">
            <a:extLst>
              <a:ext uri="{FF2B5EF4-FFF2-40B4-BE49-F238E27FC236}">
                <a16:creationId xmlns:a16="http://schemas.microsoft.com/office/drawing/2014/main" id="{2C0F6BF3-F26E-486F-B890-B8B3F272C2A2}"/>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1171553" y="3299056"/>
            <a:ext cx="4591691" cy="2105319"/>
          </a:xfrm>
        </p:spPr>
      </p:pic>
      <p:pic>
        <p:nvPicPr>
          <p:cNvPr id="11" name="Resim 10">
            <a:extLst>
              <a:ext uri="{FF2B5EF4-FFF2-40B4-BE49-F238E27FC236}">
                <a16:creationId xmlns:a16="http://schemas.microsoft.com/office/drawing/2014/main" id="{20579EEE-2700-47FE-8189-5065B44284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3072" y="3299055"/>
            <a:ext cx="4477375" cy="2105319"/>
          </a:xfrm>
          <a:prstGeom prst="rect">
            <a:avLst/>
          </a:prstGeom>
        </p:spPr>
      </p:pic>
    </p:spTree>
    <p:extLst>
      <p:ext uri="{BB962C8B-B14F-4D97-AF65-F5344CB8AC3E}">
        <p14:creationId xmlns:p14="http://schemas.microsoft.com/office/powerpoint/2010/main" val="3209421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83118C-CD98-4395-8097-B60CEFB82983}"/>
              </a:ext>
            </a:extLst>
          </p:cNvPr>
          <p:cNvSpPr>
            <a:spLocks noGrp="1"/>
          </p:cNvSpPr>
          <p:nvPr>
            <p:ph type="title"/>
          </p:nvPr>
        </p:nvSpPr>
        <p:spPr/>
        <p:txBody>
          <a:bodyPr>
            <a:normAutofit/>
          </a:bodyPr>
          <a:lstStyle/>
          <a:p>
            <a:r>
              <a:rPr lang="tr-TR" sz="2400" dirty="0">
                <a:latin typeface="Times New Roman" panose="02020603050405020304" pitchFamily="18" charset="0"/>
                <a:cs typeface="Times New Roman" panose="02020603050405020304" pitchFamily="18" charset="0"/>
              </a:rPr>
              <a:t>Makine Öğrenmesi Tabanlı Kalp Hastalığı Tahmin Sistemi</a:t>
            </a:r>
          </a:p>
        </p:txBody>
      </p:sp>
      <p:sp>
        <p:nvSpPr>
          <p:cNvPr id="4" name="İçerik Yer Tutucusu 3">
            <a:extLst>
              <a:ext uri="{FF2B5EF4-FFF2-40B4-BE49-F238E27FC236}">
                <a16:creationId xmlns:a16="http://schemas.microsoft.com/office/drawing/2014/main" id="{E5B5797D-88C1-493F-83C9-3F81D91CCB3F}"/>
              </a:ext>
            </a:extLst>
          </p:cNvPr>
          <p:cNvSpPr>
            <a:spLocks noGrp="1"/>
          </p:cNvSpPr>
          <p:nvPr>
            <p:ph idx="1"/>
          </p:nvPr>
        </p:nvSpPr>
        <p:spPr>
          <a:xfrm>
            <a:off x="1003609" y="1935921"/>
            <a:ext cx="10263947" cy="4291183"/>
          </a:xfrm>
        </p:spPr>
        <p:txBody>
          <a:bodyPr>
            <a:normAutofit/>
          </a:bodyPr>
          <a:lstStyle/>
          <a:p>
            <a:r>
              <a:rPr lang="tr-TR" sz="1600" dirty="0">
                <a:latin typeface="Times New Roman" panose="02020603050405020304" pitchFamily="18" charset="0"/>
                <a:cs typeface="Times New Roman" panose="02020603050405020304" pitchFamily="18" charset="0"/>
              </a:rPr>
              <a:t>Modellerin doğruluk sonuçları grafikte görülmektedir. En başarılı yöntem Yapay Sinir </a:t>
            </a:r>
            <a:r>
              <a:rPr lang="tr-TR" sz="1600" dirty="0" err="1">
                <a:latin typeface="Times New Roman" panose="02020603050405020304" pitchFamily="18" charset="0"/>
                <a:cs typeface="Times New Roman" panose="02020603050405020304" pitchFamily="18" charset="0"/>
              </a:rPr>
              <a:t>Ağları’dır</a:t>
            </a:r>
            <a:r>
              <a:rPr lang="tr-TR" sz="1600" dirty="0">
                <a:latin typeface="Times New Roman" panose="02020603050405020304" pitchFamily="18" charset="0"/>
                <a:cs typeface="Times New Roman" panose="02020603050405020304" pitchFamily="18" charset="0"/>
              </a:rPr>
              <a:t>.</a:t>
            </a:r>
          </a:p>
          <a:p>
            <a:endParaRPr lang="tr-TR" sz="1600" dirty="0">
              <a:latin typeface="Times New Roman" panose="02020603050405020304" pitchFamily="18" charset="0"/>
              <a:cs typeface="Times New Roman" panose="02020603050405020304" pitchFamily="18" charset="0"/>
            </a:endParaRPr>
          </a:p>
          <a:p>
            <a:pPr marL="0" indent="0">
              <a:buNone/>
            </a:pPr>
            <a:endParaRPr lang="tr-TR" sz="1600" dirty="0">
              <a:latin typeface="Times New Roman" panose="02020603050405020304" pitchFamily="18" charset="0"/>
              <a:cs typeface="Times New Roman" panose="02020603050405020304" pitchFamily="18" charset="0"/>
            </a:endParaRPr>
          </a:p>
          <a:p>
            <a:pPr marL="0" indent="0">
              <a:buNone/>
            </a:pPr>
            <a:endParaRPr lang="tr-TR" sz="1600" dirty="0">
              <a:latin typeface="Times New Roman" panose="02020603050405020304" pitchFamily="18" charset="0"/>
              <a:cs typeface="Times New Roman" panose="02020603050405020304" pitchFamily="18" charset="0"/>
            </a:endParaRPr>
          </a:p>
          <a:p>
            <a:pPr marL="0" indent="0">
              <a:buNone/>
            </a:pPr>
            <a:endParaRPr lang="tr-TR" sz="1600" dirty="0">
              <a:latin typeface="Times New Roman" panose="02020603050405020304" pitchFamily="18" charset="0"/>
              <a:cs typeface="Times New Roman" panose="02020603050405020304" pitchFamily="18" charset="0"/>
            </a:endParaRPr>
          </a:p>
          <a:p>
            <a:pPr marL="0" indent="0">
              <a:buNone/>
            </a:pPr>
            <a:endParaRPr lang="tr-TR" sz="1600" dirty="0">
              <a:latin typeface="Times New Roman" panose="02020603050405020304" pitchFamily="18" charset="0"/>
              <a:cs typeface="Times New Roman" panose="02020603050405020304" pitchFamily="18" charset="0"/>
            </a:endParaRPr>
          </a:p>
          <a:p>
            <a:pPr marL="0" indent="0">
              <a:buNone/>
            </a:pPr>
            <a:endParaRPr lang="tr-TR" sz="1600" dirty="0">
              <a:latin typeface="Times New Roman" panose="02020603050405020304" pitchFamily="18" charset="0"/>
              <a:cs typeface="Times New Roman" panose="02020603050405020304" pitchFamily="18" charset="0"/>
            </a:endParaRPr>
          </a:p>
          <a:p>
            <a:pPr marL="0" indent="0">
              <a:buNone/>
            </a:pPr>
            <a:endParaRPr lang="tr-TR" sz="1600" dirty="0">
              <a:latin typeface="Times New Roman" panose="02020603050405020304" pitchFamily="18" charset="0"/>
              <a:cs typeface="Times New Roman" panose="02020603050405020304" pitchFamily="18" charset="0"/>
            </a:endParaRPr>
          </a:p>
          <a:p>
            <a:pPr marL="0" indent="0">
              <a:buNone/>
            </a:pPr>
            <a:r>
              <a:rPr lang="tr-TR" sz="1600" dirty="0">
                <a:latin typeface="Times New Roman" panose="02020603050405020304" pitchFamily="18" charset="0"/>
                <a:cs typeface="Times New Roman" panose="02020603050405020304" pitchFamily="18" charset="0"/>
              </a:rPr>
              <a:t>                                </a:t>
            </a:r>
          </a:p>
        </p:txBody>
      </p:sp>
      <p:sp>
        <p:nvSpPr>
          <p:cNvPr id="8" name="Metin Yer Tutucusu 7">
            <a:extLst>
              <a:ext uri="{FF2B5EF4-FFF2-40B4-BE49-F238E27FC236}">
                <a16:creationId xmlns:a16="http://schemas.microsoft.com/office/drawing/2014/main" id="{315D2FCA-77CD-4BDA-894F-E1BB61FC8E7B}"/>
              </a:ext>
            </a:extLst>
          </p:cNvPr>
          <p:cNvSpPr>
            <a:spLocks noGrp="1"/>
          </p:cNvSpPr>
          <p:nvPr>
            <p:ph type="body" idx="4294967295"/>
          </p:nvPr>
        </p:nvSpPr>
        <p:spPr>
          <a:xfrm>
            <a:off x="-78059" y="2230885"/>
            <a:ext cx="4879975" cy="823912"/>
          </a:xfrm>
        </p:spPr>
        <p:txBody>
          <a:bodyPr>
            <a:normAutofit/>
          </a:bodyPr>
          <a:lstStyle/>
          <a:p>
            <a:endParaRPr lang="tr-TR" dirty="0"/>
          </a:p>
          <a:p>
            <a:endParaRPr lang="tr-TR" dirty="0"/>
          </a:p>
          <a:p>
            <a:endParaRPr lang="tr-TR" dirty="0"/>
          </a:p>
          <a:p>
            <a:endParaRPr lang="tr-TR" dirty="0"/>
          </a:p>
          <a:p>
            <a:endParaRPr lang="tr-TR" dirty="0"/>
          </a:p>
          <a:p>
            <a:endParaRPr lang="tr-TR" dirty="0"/>
          </a:p>
          <a:p>
            <a:endParaRPr lang="tr-TR" dirty="0"/>
          </a:p>
          <a:p>
            <a:pPr marL="0" indent="0">
              <a:buNone/>
            </a:pPr>
            <a:endParaRPr lang="tr-TR" dirty="0"/>
          </a:p>
          <a:p>
            <a:endParaRPr lang="tr-TR" sz="2900" dirty="0">
              <a:latin typeface="Times New Roman" panose="02020603050405020304" pitchFamily="18" charset="0"/>
              <a:cs typeface="Times New Roman" panose="02020603050405020304" pitchFamily="18" charset="0"/>
            </a:endParaRPr>
          </a:p>
        </p:txBody>
      </p:sp>
      <p:pic>
        <p:nvPicPr>
          <p:cNvPr id="13" name="Resim 12">
            <a:extLst>
              <a:ext uri="{FF2B5EF4-FFF2-40B4-BE49-F238E27FC236}">
                <a16:creationId xmlns:a16="http://schemas.microsoft.com/office/drawing/2014/main" id="{B95E2DEB-CA53-4A1A-86D9-384CD095A0BC}"/>
              </a:ext>
            </a:extLst>
          </p:cNvPr>
          <p:cNvPicPr>
            <a:picLocks noChangeAspect="1"/>
          </p:cNvPicPr>
          <p:nvPr/>
        </p:nvPicPr>
        <p:blipFill>
          <a:blip r:embed="rId2"/>
          <a:stretch>
            <a:fillRect/>
          </a:stretch>
        </p:blipFill>
        <p:spPr>
          <a:xfrm>
            <a:off x="2531326" y="2368421"/>
            <a:ext cx="6942188" cy="4047247"/>
          </a:xfrm>
          <a:prstGeom prst="rect">
            <a:avLst/>
          </a:prstGeom>
        </p:spPr>
      </p:pic>
    </p:spTree>
    <p:extLst>
      <p:ext uri="{BB962C8B-B14F-4D97-AF65-F5344CB8AC3E}">
        <p14:creationId xmlns:p14="http://schemas.microsoft.com/office/powerpoint/2010/main" val="716221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83118C-CD98-4395-8097-B60CEFB82983}"/>
              </a:ext>
            </a:extLst>
          </p:cNvPr>
          <p:cNvSpPr>
            <a:spLocks noGrp="1"/>
          </p:cNvSpPr>
          <p:nvPr>
            <p:ph type="title"/>
          </p:nvPr>
        </p:nvSpPr>
        <p:spPr/>
        <p:txBody>
          <a:bodyPr>
            <a:normAutofit/>
          </a:bodyPr>
          <a:lstStyle/>
          <a:p>
            <a:r>
              <a:rPr lang="tr-TR" sz="2400" dirty="0">
                <a:latin typeface="Times New Roman" panose="02020603050405020304" pitchFamily="18" charset="0"/>
                <a:cs typeface="Times New Roman" panose="02020603050405020304" pitchFamily="18" charset="0"/>
              </a:rPr>
              <a:t>Makine Öğrenmesi Tabanlı Kalp Hastalığı Tahmin Sistemi</a:t>
            </a:r>
          </a:p>
        </p:txBody>
      </p:sp>
      <p:sp>
        <p:nvSpPr>
          <p:cNvPr id="5" name="İçerik Yer Tutucusu 4">
            <a:extLst>
              <a:ext uri="{FF2B5EF4-FFF2-40B4-BE49-F238E27FC236}">
                <a16:creationId xmlns:a16="http://schemas.microsoft.com/office/drawing/2014/main" id="{E1C607BF-75B9-4720-9DF8-3174EDB91CBC}"/>
              </a:ext>
            </a:extLst>
          </p:cNvPr>
          <p:cNvSpPr>
            <a:spLocks noGrp="1"/>
          </p:cNvSpPr>
          <p:nvPr>
            <p:ph idx="1"/>
          </p:nvPr>
        </p:nvSpPr>
        <p:spPr/>
        <p:txBody>
          <a:bodyPr>
            <a:normAutofit/>
          </a:bodyPr>
          <a:lstStyle/>
          <a:p>
            <a:r>
              <a:rPr lang="tr-TR" sz="1800" dirty="0">
                <a:latin typeface="Times New Roman" panose="02020603050405020304" pitchFamily="18" charset="0"/>
                <a:cs typeface="Times New Roman" panose="02020603050405020304" pitchFamily="18" charset="0"/>
              </a:rPr>
              <a:t>Öneriler..</a:t>
            </a:r>
          </a:p>
          <a:p>
            <a:pPr marL="0" indent="0">
              <a:buNone/>
            </a:pPr>
            <a:r>
              <a:rPr lang="tr-TR" sz="1600" dirty="0">
                <a:latin typeface="Times New Roman" panose="02020603050405020304" pitchFamily="18" charset="0"/>
                <a:cs typeface="Times New Roman" panose="02020603050405020304" pitchFamily="18" charset="0"/>
              </a:rPr>
              <a:t>Bu sistem için </a:t>
            </a:r>
            <a:r>
              <a:rPr lang="tr-TR" sz="1600" dirty="0" err="1">
                <a:latin typeface="Times New Roman" panose="02020603050405020304" pitchFamily="18" charset="0"/>
                <a:cs typeface="Times New Roman" panose="02020603050405020304" pitchFamily="18" charset="0"/>
              </a:rPr>
              <a:t>Evrişimsel</a:t>
            </a:r>
            <a:r>
              <a:rPr lang="tr-TR" sz="1600" dirty="0">
                <a:latin typeface="Times New Roman" panose="02020603050405020304" pitchFamily="18" charset="0"/>
                <a:cs typeface="Times New Roman" panose="02020603050405020304" pitchFamily="18" charset="0"/>
              </a:rPr>
              <a:t> Sinir Ağları ve Uzun Kısa Süreli Bellek modellerinden daha iyi sonuçlar alınabilmektedir. </a:t>
            </a:r>
          </a:p>
          <a:p>
            <a:pPr marL="0" indent="0">
              <a:buNone/>
            </a:pPr>
            <a:r>
              <a:rPr lang="tr-TR" sz="1600" dirty="0">
                <a:latin typeface="Times New Roman" panose="02020603050405020304" pitchFamily="18" charset="0"/>
                <a:cs typeface="Times New Roman" panose="02020603050405020304" pitchFamily="18" charset="0"/>
              </a:rPr>
              <a:t>Yeni bir yaklaşım olarak </a:t>
            </a:r>
            <a:r>
              <a:rPr lang="tr-TR" sz="1600" dirty="0" err="1">
                <a:latin typeface="Times New Roman" panose="02020603050405020304" pitchFamily="18" charset="0"/>
                <a:cs typeface="Times New Roman" panose="02020603050405020304" pitchFamily="18" charset="0"/>
              </a:rPr>
              <a:t>Evrişimli</a:t>
            </a:r>
            <a:r>
              <a:rPr lang="tr-TR" sz="1600" dirty="0">
                <a:latin typeface="Times New Roman" panose="02020603050405020304" pitchFamily="18" charset="0"/>
                <a:cs typeface="Times New Roman" panose="02020603050405020304" pitchFamily="18" charset="0"/>
              </a:rPr>
              <a:t> Sinir Ağları ile Uzun Kısa Süreli Bellek modellerinin birlikte </a:t>
            </a:r>
            <a:r>
              <a:rPr lang="tr-TR" sz="1600" dirty="0" err="1">
                <a:latin typeface="Times New Roman" panose="02020603050405020304" pitchFamily="18" charset="0"/>
                <a:cs typeface="Times New Roman" panose="02020603050405020304" pitchFamily="18" charset="0"/>
              </a:rPr>
              <a:t>pararel</a:t>
            </a:r>
            <a:r>
              <a:rPr lang="tr-TR" sz="1600" dirty="0">
                <a:latin typeface="Times New Roman" panose="02020603050405020304" pitchFamily="18" charset="0"/>
                <a:cs typeface="Times New Roman" panose="02020603050405020304" pitchFamily="18" charset="0"/>
              </a:rPr>
              <a:t> bir şekilde kullanılması ile oluşturulacak yeni bir model sistem üzerinde denenebilir.</a:t>
            </a:r>
          </a:p>
          <a:p>
            <a:pPr marL="0" indent="0">
              <a:buNone/>
            </a:pPr>
            <a:r>
              <a:rPr lang="tr-TR" sz="1600" dirty="0">
                <a:effectLst/>
                <a:latin typeface="Times New Roman" panose="02020603050405020304" pitchFamily="18" charset="0"/>
                <a:cs typeface="Times New Roman" panose="02020603050405020304" pitchFamily="18" charset="0"/>
              </a:rPr>
              <a:t>Ayrıca veri setinin daha farklı bir şekilde </a:t>
            </a:r>
            <a:r>
              <a:rPr lang="tr-TR" sz="1600" dirty="0" err="1">
                <a:effectLst/>
                <a:latin typeface="Times New Roman" panose="02020603050405020304" pitchFamily="18" charset="0"/>
                <a:cs typeface="Times New Roman" panose="02020603050405020304" pitchFamily="18" charset="0"/>
              </a:rPr>
              <a:t>önişlemeye</a:t>
            </a:r>
            <a:r>
              <a:rPr lang="tr-TR" sz="1600" dirty="0">
                <a:effectLst/>
                <a:latin typeface="Times New Roman" panose="02020603050405020304" pitchFamily="18" charset="0"/>
                <a:cs typeface="Times New Roman" panose="02020603050405020304" pitchFamily="18" charset="0"/>
              </a:rPr>
              <a:t> tabii tutulması, </a:t>
            </a:r>
            <a:r>
              <a:rPr lang="en-US" sz="1600" dirty="0" err="1">
                <a:effectLst/>
                <a:latin typeface="Times New Roman" panose="02020603050405020304" pitchFamily="18" charset="0"/>
                <a:cs typeface="Times New Roman" panose="02020603050405020304" pitchFamily="18" charset="0"/>
              </a:rPr>
              <a:t>veri</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çeşitliliği</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ve</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veri</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sayısı</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artırımı</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yapılması</a:t>
            </a:r>
            <a:r>
              <a:rPr lang="en-US" sz="1600" dirty="0">
                <a:effectLst/>
                <a:latin typeface="Times New Roman" panose="02020603050405020304" pitchFamily="18" charset="0"/>
                <a:cs typeface="Times New Roman" panose="02020603050405020304" pitchFamily="18" charset="0"/>
              </a:rPr>
              <a:t> da </a:t>
            </a:r>
            <a:r>
              <a:rPr lang="en-US" sz="1600" dirty="0" err="1">
                <a:effectLst/>
                <a:latin typeface="Times New Roman" panose="02020603050405020304" pitchFamily="18" charset="0"/>
                <a:cs typeface="Times New Roman" panose="02020603050405020304" pitchFamily="18" charset="0"/>
              </a:rPr>
              <a:t>tüm</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algoritmalar</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için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doğruluk</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sonuçlarını</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arttırmaya</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yarayacak</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başka</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yollardır</a:t>
            </a:r>
            <a:r>
              <a:rPr lang="en-US" sz="1600" dirty="0">
                <a:effectLst/>
                <a:latin typeface="Times New Roman" panose="02020603050405020304" pitchFamily="18" charset="0"/>
                <a:cs typeface="Times New Roman" panose="02020603050405020304" pitchFamily="18" charset="0"/>
              </a:rPr>
              <a:t>.</a:t>
            </a:r>
            <a:endParaRPr lang="tr-TR" sz="1600" dirty="0">
              <a:effectLst/>
              <a:latin typeface="Times New Roman" panose="02020603050405020304" pitchFamily="18" charset="0"/>
              <a:cs typeface="Times New Roman" panose="02020603050405020304" pitchFamily="18" charset="0"/>
            </a:endParaRPr>
          </a:p>
          <a:p>
            <a:pPr marL="0" indent="0">
              <a:buNone/>
            </a:pPr>
            <a:endParaRPr lang="tr-T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433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83118C-CD98-4395-8097-B60CEFB82983}"/>
              </a:ext>
            </a:extLst>
          </p:cNvPr>
          <p:cNvSpPr>
            <a:spLocks noGrp="1"/>
          </p:cNvSpPr>
          <p:nvPr>
            <p:ph type="title"/>
          </p:nvPr>
        </p:nvSpPr>
        <p:spPr/>
        <p:txBody>
          <a:bodyPr>
            <a:normAutofit/>
          </a:bodyPr>
          <a:lstStyle/>
          <a:p>
            <a:r>
              <a:rPr lang="tr-TR" sz="2400" dirty="0">
                <a:latin typeface="Times New Roman" panose="02020603050405020304" pitchFamily="18" charset="0"/>
                <a:cs typeface="Times New Roman" panose="02020603050405020304" pitchFamily="18" charset="0"/>
              </a:rPr>
              <a:t>Makine Öğrenmesi Tabanlı Kalp Hastalığı Tahmin Sistemi</a:t>
            </a:r>
          </a:p>
        </p:txBody>
      </p:sp>
      <p:sp>
        <p:nvSpPr>
          <p:cNvPr id="3" name="İçerik Yer Tutucusu 2">
            <a:extLst>
              <a:ext uri="{FF2B5EF4-FFF2-40B4-BE49-F238E27FC236}">
                <a16:creationId xmlns:a16="http://schemas.microsoft.com/office/drawing/2014/main" id="{3C5072D4-FA42-4CCD-88B3-18F9E1DBFB9C}"/>
              </a:ext>
            </a:extLst>
          </p:cNvPr>
          <p:cNvSpPr>
            <a:spLocks noGrp="1"/>
          </p:cNvSpPr>
          <p:nvPr>
            <p:ph idx="1"/>
          </p:nvPr>
        </p:nvSpPr>
        <p:spPr/>
        <p:txBody>
          <a:bodyPr/>
          <a:lstStyle/>
          <a:p>
            <a:r>
              <a:rPr lang="tr-TR" sz="1600" dirty="0">
                <a:latin typeface="Times New Roman" panose="02020603050405020304" pitchFamily="18" charset="0"/>
                <a:cs typeface="Times New Roman" panose="02020603050405020304" pitchFamily="18" charset="0"/>
              </a:rPr>
              <a:t>  </a:t>
            </a:r>
            <a:r>
              <a:rPr lang="tr-TR" sz="1800" dirty="0">
                <a:latin typeface="Times New Roman" panose="02020603050405020304" pitchFamily="18" charset="0"/>
                <a:cs typeface="Times New Roman" panose="02020603050405020304" pitchFamily="18" charset="0"/>
              </a:rPr>
              <a:t>Kalp vücudun tüm kan ihtiyacını karşılayan, içi boş kaslı bir organdır. </a:t>
            </a:r>
            <a:endParaRPr lang="tr-TR" dirty="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a:p>
            <a:pPr marL="0" indent="0">
              <a:buNone/>
            </a:pPr>
            <a:endParaRPr lang="tr-TR" dirty="0"/>
          </a:p>
        </p:txBody>
      </p:sp>
      <p:pic>
        <p:nvPicPr>
          <p:cNvPr id="7" name="Resim 6">
            <a:extLst>
              <a:ext uri="{FF2B5EF4-FFF2-40B4-BE49-F238E27FC236}">
                <a16:creationId xmlns:a16="http://schemas.microsoft.com/office/drawing/2014/main" id="{EC9996F5-62C2-4F38-9CDA-5B52BAFA2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6979" y="2768736"/>
            <a:ext cx="7620270" cy="3479664"/>
          </a:xfrm>
          <a:prstGeom prst="rect">
            <a:avLst/>
          </a:prstGeom>
        </p:spPr>
      </p:pic>
    </p:spTree>
    <p:extLst>
      <p:ext uri="{BB962C8B-B14F-4D97-AF65-F5344CB8AC3E}">
        <p14:creationId xmlns:p14="http://schemas.microsoft.com/office/powerpoint/2010/main" val="3353925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83118C-CD98-4395-8097-B60CEFB82983}"/>
              </a:ext>
            </a:extLst>
          </p:cNvPr>
          <p:cNvSpPr>
            <a:spLocks noGrp="1"/>
          </p:cNvSpPr>
          <p:nvPr>
            <p:ph type="title"/>
          </p:nvPr>
        </p:nvSpPr>
        <p:spPr>
          <a:xfrm>
            <a:off x="913795" y="646176"/>
            <a:ext cx="10353761" cy="1326321"/>
          </a:xfrm>
        </p:spPr>
        <p:txBody>
          <a:bodyPr>
            <a:normAutofit/>
          </a:bodyPr>
          <a:lstStyle/>
          <a:p>
            <a:r>
              <a:rPr lang="tr-TR" sz="2400" dirty="0">
                <a:latin typeface="Times New Roman" panose="02020603050405020304" pitchFamily="18" charset="0"/>
                <a:cs typeface="Times New Roman" panose="02020603050405020304" pitchFamily="18" charset="0"/>
              </a:rPr>
              <a:t>Makine Öğrenmesi Tabanlı Kalp Hastalığı Tahmin Sistemi</a:t>
            </a:r>
          </a:p>
        </p:txBody>
      </p:sp>
      <p:sp>
        <p:nvSpPr>
          <p:cNvPr id="3" name="İçerik Yer Tutucusu 2">
            <a:extLst>
              <a:ext uri="{FF2B5EF4-FFF2-40B4-BE49-F238E27FC236}">
                <a16:creationId xmlns:a16="http://schemas.microsoft.com/office/drawing/2014/main" id="{3C5072D4-FA42-4CCD-88B3-18F9E1DBFB9C}"/>
              </a:ext>
            </a:extLst>
          </p:cNvPr>
          <p:cNvSpPr>
            <a:spLocks noGrp="1"/>
          </p:cNvSpPr>
          <p:nvPr>
            <p:ph idx="1"/>
          </p:nvPr>
        </p:nvSpPr>
        <p:spPr/>
        <p:txBody>
          <a:bodyPr/>
          <a:lstStyle/>
          <a:p>
            <a:pPr algn="just">
              <a:lnSpc>
                <a:spcPct val="100000"/>
              </a:lnSpc>
            </a:pPr>
            <a:r>
              <a:rPr lang="tr-TR" sz="1800" dirty="0">
                <a:latin typeface="Times New Roman" panose="02020603050405020304" pitchFamily="18" charset="0"/>
                <a:cs typeface="Times New Roman" panose="02020603050405020304" pitchFamily="18" charset="0"/>
              </a:rPr>
              <a:t>Problem nedir?</a:t>
            </a:r>
          </a:p>
          <a:p>
            <a:pPr marL="0" indent="0" algn="just">
              <a:lnSpc>
                <a:spcPct val="100000"/>
              </a:lnSpc>
              <a:buNone/>
            </a:pPr>
            <a:r>
              <a:rPr lang="tr-TR" sz="1800" dirty="0" err="1">
                <a:effectLst/>
                <a:latin typeface="Times New Roman" panose="02020603050405020304" pitchFamily="18" charset="0"/>
                <a:cs typeface="Times New Roman" panose="02020603050405020304" pitchFamily="18" charset="0"/>
              </a:rPr>
              <a:t>Kardiyovasküler</a:t>
            </a:r>
            <a:r>
              <a:rPr lang="tr-TR" sz="1800" dirty="0">
                <a:effectLst/>
                <a:latin typeface="Times New Roman" panose="02020603050405020304" pitchFamily="18" charset="0"/>
                <a:cs typeface="Times New Roman" panose="02020603050405020304" pitchFamily="18" charset="0"/>
              </a:rPr>
              <a:t> hastalıklar bir tür ciddi sağlık tehlikesi ve sık görülen bir hastalıktır. Dünya çapında milyarlarca insan kalp hastalığından </a:t>
            </a:r>
            <a:r>
              <a:rPr lang="tr-TR" sz="1800" dirty="0" err="1">
                <a:effectLst/>
                <a:latin typeface="Times New Roman" panose="02020603050405020304" pitchFamily="18" charset="0"/>
                <a:cs typeface="Times New Roman" panose="02020603050405020304" pitchFamily="18" charset="0"/>
              </a:rPr>
              <a:t>muzdarip</a:t>
            </a:r>
            <a:r>
              <a:rPr lang="tr-TR" sz="1800" dirty="0">
                <a:effectLst/>
                <a:latin typeface="Times New Roman" panose="02020603050405020304" pitchFamily="18" charset="0"/>
                <a:cs typeface="Times New Roman" panose="02020603050405020304" pitchFamily="18" charset="0"/>
              </a:rPr>
              <a:t> ve her yıl yaklaşık 12 milyon insan bu yüzden ölmektedir. Bu çok sayıda ölümün ana nedeni, sorunun erken bir aşamada tespit edilmemesidir.</a:t>
            </a:r>
            <a:endParaRPr lang="tr-TR" sz="1800" dirty="0">
              <a:latin typeface="Times New Roman" panose="02020603050405020304" pitchFamily="18" charset="0"/>
              <a:cs typeface="Times New Roman" panose="02020603050405020304" pitchFamily="18" charset="0"/>
            </a:endParaRPr>
          </a:p>
          <a:p>
            <a:pPr algn="just">
              <a:lnSpc>
                <a:spcPct val="100000"/>
              </a:lnSpc>
            </a:pPr>
            <a:r>
              <a:rPr lang="tr-TR" sz="1800" dirty="0">
                <a:latin typeface="Times New Roman" panose="02020603050405020304" pitchFamily="18" charset="0"/>
                <a:cs typeface="Times New Roman" panose="02020603050405020304" pitchFamily="18" charset="0"/>
              </a:rPr>
              <a:t>Çalışmanın amacı nedir?</a:t>
            </a:r>
          </a:p>
          <a:p>
            <a:pPr marL="0" indent="0" algn="just">
              <a:lnSpc>
                <a:spcPct val="100000"/>
              </a:lnSpc>
              <a:buNone/>
            </a:pPr>
            <a:r>
              <a:rPr lang="tr-TR" sz="1800" dirty="0">
                <a:latin typeface="Times New Roman" panose="02020603050405020304" pitchFamily="18" charset="0"/>
                <a:cs typeface="Times New Roman" panose="02020603050405020304" pitchFamily="18" charset="0"/>
              </a:rPr>
              <a:t>Amaç, kalp hastalığını erken tahmin ederek kontrol ve tanıda etkili olabilmektir. Bu amaç doğrultusunda hastaya daha doğru bir tedavi önerilebilir. </a:t>
            </a:r>
          </a:p>
          <a:p>
            <a:pPr marL="0" indent="0">
              <a:buNone/>
            </a:pPr>
            <a:endParaRPr lang="tr-TR" dirty="0"/>
          </a:p>
          <a:p>
            <a:pPr marL="0" indent="0">
              <a:buNone/>
            </a:pPr>
            <a:endParaRPr lang="tr-TR" dirty="0"/>
          </a:p>
        </p:txBody>
      </p:sp>
    </p:spTree>
    <p:extLst>
      <p:ext uri="{BB962C8B-B14F-4D97-AF65-F5344CB8AC3E}">
        <p14:creationId xmlns:p14="http://schemas.microsoft.com/office/powerpoint/2010/main" val="1369071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83118C-CD98-4395-8097-B60CEFB82983}"/>
              </a:ext>
            </a:extLst>
          </p:cNvPr>
          <p:cNvSpPr>
            <a:spLocks noGrp="1"/>
          </p:cNvSpPr>
          <p:nvPr>
            <p:ph type="title"/>
          </p:nvPr>
        </p:nvSpPr>
        <p:spPr>
          <a:xfrm>
            <a:off x="913795" y="646176"/>
            <a:ext cx="10353761" cy="1326321"/>
          </a:xfrm>
        </p:spPr>
        <p:txBody>
          <a:bodyPr>
            <a:normAutofit/>
          </a:bodyPr>
          <a:lstStyle/>
          <a:p>
            <a:r>
              <a:rPr lang="tr-TR" sz="2400" dirty="0">
                <a:latin typeface="Times New Roman" panose="02020603050405020304" pitchFamily="18" charset="0"/>
                <a:cs typeface="Times New Roman" panose="02020603050405020304" pitchFamily="18" charset="0"/>
              </a:rPr>
              <a:t>Makine Öğrenmesi Tabanlı Kalp Hastalığı Tahmin Sistemi</a:t>
            </a:r>
          </a:p>
        </p:txBody>
      </p:sp>
      <p:sp>
        <p:nvSpPr>
          <p:cNvPr id="3" name="İçerik Yer Tutucusu 2">
            <a:extLst>
              <a:ext uri="{FF2B5EF4-FFF2-40B4-BE49-F238E27FC236}">
                <a16:creationId xmlns:a16="http://schemas.microsoft.com/office/drawing/2014/main" id="{3C5072D4-FA42-4CCD-88B3-18F9E1DBFB9C}"/>
              </a:ext>
            </a:extLst>
          </p:cNvPr>
          <p:cNvSpPr>
            <a:spLocks noGrp="1"/>
          </p:cNvSpPr>
          <p:nvPr>
            <p:ph idx="1"/>
          </p:nvPr>
        </p:nvSpPr>
        <p:spPr/>
        <p:txBody>
          <a:bodyPr/>
          <a:lstStyle/>
          <a:p>
            <a:pPr marL="0" indent="0">
              <a:buNone/>
            </a:pPr>
            <a:endParaRPr lang="tr-TR" dirty="0"/>
          </a:p>
          <a:p>
            <a:pPr marL="0" indent="0">
              <a:buNone/>
            </a:pPr>
            <a:endParaRPr lang="tr-TR" dirty="0"/>
          </a:p>
        </p:txBody>
      </p:sp>
      <p:pic>
        <p:nvPicPr>
          <p:cNvPr id="6" name="Resim 5">
            <a:extLst>
              <a:ext uri="{FF2B5EF4-FFF2-40B4-BE49-F238E27FC236}">
                <a16:creationId xmlns:a16="http://schemas.microsoft.com/office/drawing/2014/main" id="{4E52CE89-E154-47C4-89DE-B7E9CFDCDA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632" y="1972496"/>
            <a:ext cx="7010846" cy="4239327"/>
          </a:xfrm>
          <a:prstGeom prst="rect">
            <a:avLst/>
          </a:prstGeom>
        </p:spPr>
      </p:pic>
    </p:spTree>
    <p:extLst>
      <p:ext uri="{BB962C8B-B14F-4D97-AF65-F5344CB8AC3E}">
        <p14:creationId xmlns:p14="http://schemas.microsoft.com/office/powerpoint/2010/main" val="461495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83118C-CD98-4395-8097-B60CEFB82983}"/>
              </a:ext>
            </a:extLst>
          </p:cNvPr>
          <p:cNvSpPr>
            <a:spLocks noGrp="1"/>
          </p:cNvSpPr>
          <p:nvPr>
            <p:ph type="title"/>
          </p:nvPr>
        </p:nvSpPr>
        <p:spPr/>
        <p:txBody>
          <a:bodyPr>
            <a:normAutofit/>
          </a:bodyPr>
          <a:lstStyle/>
          <a:p>
            <a:r>
              <a:rPr lang="tr-TR" sz="2400" dirty="0">
                <a:latin typeface="Times New Roman" panose="02020603050405020304" pitchFamily="18" charset="0"/>
                <a:cs typeface="Times New Roman" panose="02020603050405020304" pitchFamily="18" charset="0"/>
              </a:rPr>
              <a:t>Makine Öğrenmesi Tabanlı Kalp Hastalığı Tahmin Sistemi</a:t>
            </a:r>
          </a:p>
        </p:txBody>
      </p:sp>
      <p:sp>
        <p:nvSpPr>
          <p:cNvPr id="3" name="İçerik Yer Tutucusu 2">
            <a:extLst>
              <a:ext uri="{FF2B5EF4-FFF2-40B4-BE49-F238E27FC236}">
                <a16:creationId xmlns:a16="http://schemas.microsoft.com/office/drawing/2014/main" id="{3C5072D4-FA42-4CCD-88B3-18F9E1DBFB9C}"/>
              </a:ext>
            </a:extLst>
          </p:cNvPr>
          <p:cNvSpPr>
            <a:spLocks noGrp="1"/>
          </p:cNvSpPr>
          <p:nvPr>
            <p:ph sz="half" idx="1"/>
          </p:nvPr>
        </p:nvSpPr>
        <p:spPr/>
        <p:txBody>
          <a:bodyPr/>
          <a:lstStyle/>
          <a:p>
            <a:r>
              <a:rPr lang="tr-TR" sz="1800" dirty="0">
                <a:latin typeface="Times New Roman" panose="02020603050405020304" pitchFamily="18" charset="0"/>
                <a:cs typeface="Times New Roman" panose="02020603050405020304" pitchFamily="18" charset="0"/>
              </a:rPr>
              <a:t>Makine öğrenimi, analitik model oluşturmayı otomatikleştiren bir veri analizi yöntemidir. Sistemlerin verilerden öğrenebileceği, kalıpları belirleyebileceği ve minimum insan müdahalesi ile kararlar alabileceği fikrine dayanan yapay zekanın bir dalıdır .</a:t>
            </a:r>
          </a:p>
          <a:p>
            <a:pPr marL="0" indent="0">
              <a:buNone/>
            </a:pPr>
            <a:endParaRPr lang="tr-TR" dirty="0"/>
          </a:p>
        </p:txBody>
      </p:sp>
      <p:pic>
        <p:nvPicPr>
          <p:cNvPr id="10" name="İçerik Yer Tutucusu 9">
            <a:extLst>
              <a:ext uri="{FF2B5EF4-FFF2-40B4-BE49-F238E27FC236}">
                <a16:creationId xmlns:a16="http://schemas.microsoft.com/office/drawing/2014/main" id="{4C09F1CF-E574-46F5-B130-64AFC2A39F4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80986" y="2117347"/>
            <a:ext cx="4725268" cy="4131053"/>
          </a:xfrm>
        </p:spPr>
      </p:pic>
    </p:spTree>
    <p:extLst>
      <p:ext uri="{BB962C8B-B14F-4D97-AF65-F5344CB8AC3E}">
        <p14:creationId xmlns:p14="http://schemas.microsoft.com/office/powerpoint/2010/main" val="712222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83118C-CD98-4395-8097-B60CEFB82983}"/>
              </a:ext>
            </a:extLst>
          </p:cNvPr>
          <p:cNvSpPr>
            <a:spLocks noGrp="1"/>
          </p:cNvSpPr>
          <p:nvPr>
            <p:ph type="title"/>
          </p:nvPr>
        </p:nvSpPr>
        <p:spPr>
          <a:xfrm>
            <a:off x="913795" y="646176"/>
            <a:ext cx="10353761" cy="1326321"/>
          </a:xfrm>
        </p:spPr>
        <p:txBody>
          <a:bodyPr>
            <a:normAutofit/>
          </a:bodyPr>
          <a:lstStyle/>
          <a:p>
            <a:r>
              <a:rPr lang="tr-TR" sz="2400" dirty="0">
                <a:latin typeface="Times New Roman" panose="02020603050405020304" pitchFamily="18" charset="0"/>
                <a:cs typeface="Times New Roman" panose="02020603050405020304" pitchFamily="18" charset="0"/>
              </a:rPr>
              <a:t>Makine Öğrenmesi Tabanlı Kalp Hastalığı Tahmin Sistemi</a:t>
            </a:r>
          </a:p>
        </p:txBody>
      </p:sp>
      <p:sp>
        <p:nvSpPr>
          <p:cNvPr id="3" name="İçerik Yer Tutucusu 2">
            <a:extLst>
              <a:ext uri="{FF2B5EF4-FFF2-40B4-BE49-F238E27FC236}">
                <a16:creationId xmlns:a16="http://schemas.microsoft.com/office/drawing/2014/main" id="{3C5072D4-FA42-4CCD-88B3-18F9E1DBFB9C}"/>
              </a:ext>
            </a:extLst>
          </p:cNvPr>
          <p:cNvSpPr>
            <a:spLocks noGrp="1"/>
          </p:cNvSpPr>
          <p:nvPr>
            <p:ph idx="1"/>
          </p:nvPr>
        </p:nvSpPr>
        <p:spPr/>
        <p:txBody>
          <a:bodyPr>
            <a:normAutofit/>
          </a:bodyPr>
          <a:lstStyle/>
          <a:p>
            <a:r>
              <a:rPr lang="tr-TR" sz="1600" dirty="0">
                <a:latin typeface="Times New Roman" panose="02020603050405020304" pitchFamily="18" charset="0"/>
                <a:cs typeface="Times New Roman" panose="02020603050405020304" pitchFamily="18" charset="0"/>
              </a:rPr>
              <a:t>Bu çalışmada kullanılan makine öğrenmesi yöntemleri </a:t>
            </a:r>
          </a:p>
          <a:p>
            <a:pPr>
              <a:buFont typeface="Wingdings" panose="05000000000000000000" pitchFamily="2" charset="2"/>
              <a:buChar char="ü"/>
            </a:pPr>
            <a:r>
              <a:rPr lang="tr-TR" sz="1600" dirty="0">
                <a:latin typeface="Times New Roman" panose="02020603050405020304" pitchFamily="18" charset="0"/>
                <a:cs typeface="Times New Roman" panose="02020603050405020304" pitchFamily="18" charset="0"/>
              </a:rPr>
              <a:t>Aşırı </a:t>
            </a:r>
            <a:r>
              <a:rPr lang="tr-TR" sz="1600" dirty="0" err="1">
                <a:latin typeface="Times New Roman" panose="02020603050405020304" pitchFamily="18" charset="0"/>
                <a:cs typeface="Times New Roman" panose="02020603050405020304" pitchFamily="18" charset="0"/>
              </a:rPr>
              <a:t>Gradyan</a:t>
            </a:r>
            <a:r>
              <a:rPr lang="tr-TR" sz="1600" dirty="0">
                <a:latin typeface="Times New Roman" panose="02020603050405020304" pitchFamily="18" charset="0"/>
                <a:cs typeface="Times New Roman" panose="02020603050405020304" pitchFamily="18" charset="0"/>
              </a:rPr>
              <a:t> Yükseltme</a:t>
            </a:r>
          </a:p>
          <a:p>
            <a:pPr>
              <a:buFont typeface="Wingdings" panose="05000000000000000000" pitchFamily="2" charset="2"/>
              <a:buChar char="ü"/>
            </a:pPr>
            <a:r>
              <a:rPr lang="tr-TR" sz="1600" dirty="0">
                <a:latin typeface="Times New Roman" panose="02020603050405020304" pitchFamily="18" charset="0"/>
                <a:cs typeface="Times New Roman" panose="02020603050405020304" pitchFamily="18" charset="0"/>
              </a:rPr>
              <a:t>Lojistik Regresyon</a:t>
            </a:r>
          </a:p>
          <a:p>
            <a:pPr>
              <a:buFont typeface="Wingdings" panose="05000000000000000000" pitchFamily="2" charset="2"/>
              <a:buChar char="ü"/>
            </a:pPr>
            <a:r>
              <a:rPr lang="tr-TR" sz="1600" dirty="0">
                <a:latin typeface="Times New Roman" panose="02020603050405020304" pitchFamily="18" charset="0"/>
                <a:cs typeface="Times New Roman" panose="02020603050405020304" pitchFamily="18" charset="0"/>
              </a:rPr>
              <a:t>En Yakın Komşu</a:t>
            </a:r>
          </a:p>
          <a:p>
            <a:pPr>
              <a:buFont typeface="Wingdings" panose="05000000000000000000" pitchFamily="2" charset="2"/>
              <a:buChar char="ü"/>
            </a:pPr>
            <a:r>
              <a:rPr lang="tr-TR" sz="1600" dirty="0">
                <a:latin typeface="Times New Roman" panose="02020603050405020304" pitchFamily="18" charset="0"/>
                <a:cs typeface="Times New Roman" panose="02020603050405020304" pitchFamily="18" charset="0"/>
              </a:rPr>
              <a:t>Destek Vektör Makineleri</a:t>
            </a:r>
          </a:p>
          <a:p>
            <a:pPr>
              <a:buFont typeface="Wingdings" panose="05000000000000000000" pitchFamily="2" charset="2"/>
              <a:buChar char="ü"/>
            </a:pPr>
            <a:r>
              <a:rPr lang="tr-TR" sz="1600" dirty="0">
                <a:latin typeface="Times New Roman" panose="02020603050405020304" pitchFamily="18" charset="0"/>
                <a:cs typeface="Times New Roman" panose="02020603050405020304" pitchFamily="18" charset="0"/>
              </a:rPr>
              <a:t>Kısmi En Küçük Kareler</a:t>
            </a:r>
          </a:p>
          <a:p>
            <a:pPr>
              <a:buFont typeface="Wingdings" panose="05000000000000000000" pitchFamily="2" charset="2"/>
              <a:buChar char="ü"/>
            </a:pPr>
            <a:r>
              <a:rPr lang="tr-TR" sz="1600" dirty="0" err="1">
                <a:latin typeface="Times New Roman" panose="02020603050405020304" pitchFamily="18" charset="0"/>
                <a:cs typeface="Times New Roman" panose="02020603050405020304" pitchFamily="18" charset="0"/>
              </a:rPr>
              <a:t>Naive</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Bayes</a:t>
            </a:r>
            <a:endParaRPr lang="tr-TR"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tr-TR" sz="1600" dirty="0">
                <a:latin typeface="Times New Roman" panose="02020603050405020304" pitchFamily="18" charset="0"/>
                <a:cs typeface="Times New Roman" panose="02020603050405020304" pitchFamily="18" charset="0"/>
              </a:rPr>
              <a:t>Rastgele Orman </a:t>
            </a:r>
          </a:p>
        </p:txBody>
      </p:sp>
    </p:spTree>
    <p:extLst>
      <p:ext uri="{BB962C8B-B14F-4D97-AF65-F5344CB8AC3E}">
        <p14:creationId xmlns:p14="http://schemas.microsoft.com/office/powerpoint/2010/main" val="1013290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83118C-CD98-4395-8097-B60CEFB82983}"/>
              </a:ext>
            </a:extLst>
          </p:cNvPr>
          <p:cNvSpPr>
            <a:spLocks noGrp="1"/>
          </p:cNvSpPr>
          <p:nvPr>
            <p:ph type="title"/>
          </p:nvPr>
        </p:nvSpPr>
        <p:spPr/>
        <p:txBody>
          <a:bodyPr>
            <a:normAutofit/>
          </a:bodyPr>
          <a:lstStyle/>
          <a:p>
            <a:r>
              <a:rPr lang="tr-TR" sz="2400" dirty="0">
                <a:latin typeface="Times New Roman" panose="02020603050405020304" pitchFamily="18" charset="0"/>
                <a:cs typeface="Times New Roman" panose="02020603050405020304" pitchFamily="18" charset="0"/>
              </a:rPr>
              <a:t>Makine Öğrenmesi Tabanlı Kalp Hastalığı Tahmin Sistemi</a:t>
            </a:r>
          </a:p>
        </p:txBody>
      </p:sp>
      <p:sp>
        <p:nvSpPr>
          <p:cNvPr id="4" name="İçerik Yer Tutucusu 3">
            <a:extLst>
              <a:ext uri="{FF2B5EF4-FFF2-40B4-BE49-F238E27FC236}">
                <a16:creationId xmlns:a16="http://schemas.microsoft.com/office/drawing/2014/main" id="{E5B5797D-88C1-493F-83C9-3F81D91CCB3F}"/>
              </a:ext>
            </a:extLst>
          </p:cNvPr>
          <p:cNvSpPr>
            <a:spLocks noGrp="1"/>
          </p:cNvSpPr>
          <p:nvPr>
            <p:ph sz="half" idx="1"/>
          </p:nvPr>
        </p:nvSpPr>
        <p:spPr>
          <a:xfrm>
            <a:off x="913795" y="2088319"/>
            <a:ext cx="5106004" cy="4513203"/>
          </a:xfrm>
        </p:spPr>
        <p:txBody>
          <a:bodyPr>
            <a:normAutofit/>
          </a:bodyPr>
          <a:lstStyle/>
          <a:p>
            <a:r>
              <a:rPr lang="tr-TR" sz="1600" dirty="0">
                <a:latin typeface="Times New Roman" panose="02020603050405020304" pitchFamily="18" charset="0"/>
                <a:cs typeface="Times New Roman" panose="02020603050405020304" pitchFamily="18" charset="0"/>
              </a:rPr>
              <a:t>Derin öğrenme, veri işlemede ve karar vermede kullanmak için kalıplar oluşturmada insan beyninin çalışmalarını taklit eden yapay bir zeka işlevidir. Derin öğrenme, yapılandırılmamış veya etiketlenmemiş verilerden denetimsiz öğrenebilen ağlara sahip yapay zekada (AI) makine öğreniminin bir alt kümesidir. </a:t>
            </a:r>
          </a:p>
          <a:p>
            <a:endParaRPr lang="tr-TR" sz="1600" dirty="0">
              <a:latin typeface="Times New Roman" panose="02020603050405020304" pitchFamily="18" charset="0"/>
              <a:cs typeface="Times New Roman" panose="02020603050405020304" pitchFamily="18" charset="0"/>
            </a:endParaRPr>
          </a:p>
          <a:p>
            <a:endParaRPr lang="tr-TR" sz="1600" dirty="0">
              <a:latin typeface="Times New Roman" panose="02020603050405020304" pitchFamily="18" charset="0"/>
              <a:cs typeface="Times New Roman" panose="02020603050405020304" pitchFamily="18" charset="0"/>
            </a:endParaRPr>
          </a:p>
          <a:p>
            <a:endParaRPr lang="tr-TR" sz="1600" dirty="0">
              <a:latin typeface="Times New Roman" panose="02020603050405020304" pitchFamily="18" charset="0"/>
              <a:cs typeface="Times New Roman" panose="02020603050405020304" pitchFamily="18" charset="0"/>
            </a:endParaRPr>
          </a:p>
          <a:p>
            <a:endParaRPr lang="tr-TR" sz="1600" dirty="0">
              <a:latin typeface="Times New Roman" panose="02020603050405020304" pitchFamily="18" charset="0"/>
              <a:cs typeface="Times New Roman" panose="02020603050405020304" pitchFamily="18" charset="0"/>
            </a:endParaRPr>
          </a:p>
          <a:p>
            <a:endParaRPr lang="tr-TR" sz="1600" dirty="0">
              <a:latin typeface="Times New Roman" panose="02020603050405020304" pitchFamily="18" charset="0"/>
              <a:cs typeface="Times New Roman" panose="02020603050405020304" pitchFamily="18" charset="0"/>
            </a:endParaRPr>
          </a:p>
          <a:p>
            <a:endParaRPr lang="tr-TR" sz="1600" dirty="0">
              <a:latin typeface="Times New Roman" panose="02020603050405020304" pitchFamily="18" charset="0"/>
              <a:cs typeface="Times New Roman" panose="02020603050405020304" pitchFamily="18" charset="0"/>
            </a:endParaRPr>
          </a:p>
          <a:p>
            <a:pPr marL="0" indent="0">
              <a:buNone/>
            </a:pPr>
            <a:endParaRPr lang="tr-TR" sz="1600" dirty="0">
              <a:latin typeface="Times New Roman" panose="02020603050405020304" pitchFamily="18" charset="0"/>
              <a:cs typeface="Times New Roman" panose="02020603050405020304" pitchFamily="18" charset="0"/>
            </a:endParaRPr>
          </a:p>
        </p:txBody>
      </p:sp>
      <p:pic>
        <p:nvPicPr>
          <p:cNvPr id="7" name="İçerik Yer Tutucusu 6">
            <a:extLst>
              <a:ext uri="{FF2B5EF4-FFF2-40B4-BE49-F238E27FC236}">
                <a16:creationId xmlns:a16="http://schemas.microsoft.com/office/drawing/2014/main" id="{96CB78CA-A992-48A5-B980-B159FBBFADF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34664" y="2088319"/>
            <a:ext cx="4483101" cy="3702881"/>
          </a:xfrm>
        </p:spPr>
      </p:pic>
    </p:spTree>
    <p:extLst>
      <p:ext uri="{BB962C8B-B14F-4D97-AF65-F5344CB8AC3E}">
        <p14:creationId xmlns:p14="http://schemas.microsoft.com/office/powerpoint/2010/main" val="352766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83118C-CD98-4395-8097-B60CEFB82983}"/>
              </a:ext>
            </a:extLst>
          </p:cNvPr>
          <p:cNvSpPr>
            <a:spLocks noGrp="1"/>
          </p:cNvSpPr>
          <p:nvPr>
            <p:ph type="title"/>
          </p:nvPr>
        </p:nvSpPr>
        <p:spPr/>
        <p:txBody>
          <a:bodyPr>
            <a:normAutofit/>
          </a:bodyPr>
          <a:lstStyle/>
          <a:p>
            <a:r>
              <a:rPr lang="tr-TR" sz="2400" dirty="0">
                <a:latin typeface="Times New Roman" panose="02020603050405020304" pitchFamily="18" charset="0"/>
                <a:cs typeface="Times New Roman" panose="02020603050405020304" pitchFamily="18" charset="0"/>
              </a:rPr>
              <a:t>Makine Öğrenmesi Tabanlı Kalp Hastalığı Tahmin Sistemi</a:t>
            </a:r>
          </a:p>
        </p:txBody>
      </p:sp>
      <p:sp>
        <p:nvSpPr>
          <p:cNvPr id="4" name="İçerik Yer Tutucusu 3">
            <a:extLst>
              <a:ext uri="{FF2B5EF4-FFF2-40B4-BE49-F238E27FC236}">
                <a16:creationId xmlns:a16="http://schemas.microsoft.com/office/drawing/2014/main" id="{E5B5797D-88C1-493F-83C9-3F81D91CCB3F}"/>
              </a:ext>
            </a:extLst>
          </p:cNvPr>
          <p:cNvSpPr>
            <a:spLocks noGrp="1"/>
          </p:cNvSpPr>
          <p:nvPr>
            <p:ph idx="1"/>
          </p:nvPr>
        </p:nvSpPr>
        <p:spPr/>
        <p:txBody>
          <a:bodyPr>
            <a:normAutofit/>
          </a:bodyPr>
          <a:lstStyle/>
          <a:p>
            <a:r>
              <a:rPr lang="tr-TR" sz="1600" dirty="0">
                <a:latin typeface="Times New Roman" panose="02020603050405020304" pitchFamily="18" charset="0"/>
                <a:cs typeface="Times New Roman" panose="02020603050405020304" pitchFamily="18" charset="0"/>
              </a:rPr>
              <a:t>Bu çalışmada kullanılan derin öğrenme yöntemleri </a:t>
            </a:r>
          </a:p>
          <a:p>
            <a:pPr>
              <a:buFont typeface="Wingdings" panose="05000000000000000000" pitchFamily="2" charset="2"/>
              <a:buChar char="ü"/>
            </a:pPr>
            <a:r>
              <a:rPr lang="en-US" sz="1600" dirty="0" err="1">
                <a:effectLst/>
                <a:latin typeface="Times New Roman" panose="02020603050405020304" pitchFamily="18" charset="0"/>
                <a:cs typeface="Times New Roman" panose="02020603050405020304" pitchFamily="18" charset="0"/>
              </a:rPr>
              <a:t>Yapay</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Sinir</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Ağları</a:t>
            </a:r>
            <a:endParaRPr lang="tr-TR" sz="160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1600" dirty="0" err="1">
                <a:effectLst/>
                <a:latin typeface="Times New Roman" panose="02020603050405020304" pitchFamily="18" charset="0"/>
                <a:cs typeface="Times New Roman" panose="02020603050405020304" pitchFamily="18" charset="0"/>
              </a:rPr>
              <a:t>Evrişimsel</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Sinir</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Ağları</a:t>
            </a:r>
            <a:endParaRPr lang="tr-TR" sz="160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1600" dirty="0" err="1">
                <a:effectLst/>
                <a:latin typeface="Times New Roman" panose="02020603050405020304" pitchFamily="18" charset="0"/>
                <a:cs typeface="Times New Roman" panose="02020603050405020304" pitchFamily="18" charset="0"/>
              </a:rPr>
              <a:t>Uzun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Kısa</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Süreli</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Bellek</a:t>
            </a:r>
            <a:endParaRPr lang="tr-TR" sz="160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1600" dirty="0" err="1">
                <a:effectLst/>
                <a:latin typeface="Times New Roman" panose="02020603050405020304" pitchFamily="18" charset="0"/>
                <a:cs typeface="Times New Roman" panose="02020603050405020304" pitchFamily="18" charset="0"/>
              </a:rPr>
              <a:t>Çok</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Katmanlı</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Algılayıcı</a:t>
            </a:r>
            <a:r>
              <a:rPr lang="en-US" sz="1600" dirty="0">
                <a:effectLst/>
                <a:latin typeface="Times New Roman" panose="02020603050405020304" pitchFamily="18" charset="0"/>
                <a:cs typeface="Times New Roman" panose="02020603050405020304" pitchFamily="18" charset="0"/>
              </a:rPr>
              <a:t> </a:t>
            </a:r>
            <a:endParaRPr lang="tr-TR"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5907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83118C-CD98-4395-8097-B60CEFB82983}"/>
              </a:ext>
            </a:extLst>
          </p:cNvPr>
          <p:cNvSpPr>
            <a:spLocks noGrp="1"/>
          </p:cNvSpPr>
          <p:nvPr>
            <p:ph type="title"/>
          </p:nvPr>
        </p:nvSpPr>
        <p:spPr/>
        <p:txBody>
          <a:bodyPr>
            <a:normAutofit/>
          </a:bodyPr>
          <a:lstStyle/>
          <a:p>
            <a:r>
              <a:rPr lang="tr-TR" sz="2400" dirty="0">
                <a:latin typeface="Times New Roman" panose="02020603050405020304" pitchFamily="18" charset="0"/>
                <a:cs typeface="Times New Roman" panose="02020603050405020304" pitchFamily="18" charset="0"/>
              </a:rPr>
              <a:t>Makine Öğrenmesi Tabanlı Kalp Hastalığı Tahmin Sistemi</a:t>
            </a:r>
          </a:p>
        </p:txBody>
      </p:sp>
      <p:sp>
        <p:nvSpPr>
          <p:cNvPr id="4" name="İçerik Yer Tutucusu 3">
            <a:extLst>
              <a:ext uri="{FF2B5EF4-FFF2-40B4-BE49-F238E27FC236}">
                <a16:creationId xmlns:a16="http://schemas.microsoft.com/office/drawing/2014/main" id="{E5B5797D-88C1-493F-83C9-3F81D91CCB3F}"/>
              </a:ext>
            </a:extLst>
          </p:cNvPr>
          <p:cNvSpPr>
            <a:spLocks noGrp="1"/>
          </p:cNvSpPr>
          <p:nvPr>
            <p:ph idx="1"/>
          </p:nvPr>
        </p:nvSpPr>
        <p:spPr>
          <a:xfrm>
            <a:off x="913795" y="2096064"/>
            <a:ext cx="10353762" cy="4282434"/>
          </a:xfrm>
        </p:spPr>
        <p:txBody>
          <a:bodyPr>
            <a:normAutofit/>
          </a:bodyPr>
          <a:lstStyle/>
          <a:p>
            <a:r>
              <a:rPr lang="tr-TR" sz="1800" b="1" dirty="0">
                <a:latin typeface="Times New Roman" panose="02020603050405020304" pitchFamily="18" charset="0"/>
                <a:cs typeface="Times New Roman" panose="02020603050405020304" pitchFamily="18" charset="0"/>
              </a:rPr>
              <a:t>Uygulama Çalışmaları</a:t>
            </a:r>
          </a:p>
          <a:p>
            <a:pPr marL="0" indent="0">
              <a:buNone/>
            </a:pPr>
            <a:r>
              <a:rPr lang="tr-TR" sz="1600" dirty="0">
                <a:effectLst/>
                <a:latin typeface="Times New Roman" panose="02020603050405020304" pitchFamily="18" charset="0"/>
                <a:cs typeface="Times New Roman" panose="02020603050405020304" pitchFamily="18" charset="0"/>
              </a:rPr>
              <a:t>Uygulama </a:t>
            </a:r>
            <a:r>
              <a:rPr lang="tr-TR" sz="1600" dirty="0" err="1">
                <a:effectLst/>
                <a:latin typeface="Times New Roman" panose="02020603050405020304" pitchFamily="18" charset="0"/>
                <a:cs typeface="Times New Roman" panose="02020603050405020304" pitchFamily="18" charset="0"/>
              </a:rPr>
              <a:t>Python</a:t>
            </a:r>
            <a:r>
              <a:rPr lang="tr-TR" sz="1600" dirty="0">
                <a:effectLst/>
                <a:latin typeface="Times New Roman" panose="02020603050405020304" pitchFamily="18" charset="0"/>
                <a:cs typeface="Times New Roman" panose="02020603050405020304" pitchFamily="18" charset="0"/>
              </a:rPr>
              <a:t> programlama dilinde Google </a:t>
            </a:r>
            <a:r>
              <a:rPr lang="tr-TR" sz="1600" dirty="0" err="1">
                <a:effectLst/>
                <a:latin typeface="Times New Roman" panose="02020603050405020304" pitchFamily="18" charset="0"/>
                <a:cs typeface="Times New Roman" panose="02020603050405020304" pitchFamily="18" charset="0"/>
              </a:rPr>
              <a:t>Colab</a:t>
            </a:r>
            <a:r>
              <a:rPr lang="tr-TR" sz="1600" dirty="0">
                <a:effectLst/>
                <a:latin typeface="Times New Roman" panose="02020603050405020304" pitchFamily="18" charset="0"/>
                <a:cs typeface="Times New Roman" panose="02020603050405020304" pitchFamily="18" charset="0"/>
              </a:rPr>
              <a:t> platformunda yazılmıştır. </a:t>
            </a:r>
          </a:p>
          <a:p>
            <a:pPr marL="0" indent="0">
              <a:buNone/>
            </a:pPr>
            <a:endParaRPr lang="tr-TR" sz="1600" dirty="0">
              <a:latin typeface="Times New Roman" panose="02020603050405020304" pitchFamily="18" charset="0"/>
              <a:cs typeface="Times New Roman" panose="02020603050405020304" pitchFamily="18" charset="0"/>
            </a:endParaRPr>
          </a:p>
          <a:p>
            <a:pPr marL="0" indent="0">
              <a:buNone/>
            </a:pPr>
            <a:endParaRPr lang="tr-TR" sz="1600" dirty="0">
              <a:latin typeface="Times New Roman" panose="02020603050405020304" pitchFamily="18" charset="0"/>
              <a:cs typeface="Times New Roman" panose="02020603050405020304" pitchFamily="18" charset="0"/>
            </a:endParaRPr>
          </a:p>
          <a:p>
            <a:pPr marL="0" indent="0">
              <a:buNone/>
            </a:pPr>
            <a:endParaRPr lang="tr-TR" sz="1600" dirty="0">
              <a:latin typeface="Times New Roman" panose="02020603050405020304" pitchFamily="18" charset="0"/>
              <a:cs typeface="Times New Roman" panose="02020603050405020304" pitchFamily="18" charset="0"/>
            </a:endParaRPr>
          </a:p>
          <a:p>
            <a:pPr marL="0" indent="0">
              <a:buNone/>
            </a:pPr>
            <a:endParaRPr lang="tr-TR" sz="1600" dirty="0">
              <a:latin typeface="Times New Roman" panose="02020603050405020304" pitchFamily="18" charset="0"/>
              <a:cs typeface="Times New Roman" panose="02020603050405020304" pitchFamily="18" charset="0"/>
            </a:endParaRPr>
          </a:p>
          <a:p>
            <a:pPr marL="0" indent="0">
              <a:buNone/>
            </a:pPr>
            <a:endParaRPr lang="tr-TR" sz="1600" dirty="0">
              <a:latin typeface="Times New Roman" panose="02020603050405020304" pitchFamily="18" charset="0"/>
              <a:cs typeface="Times New Roman" panose="02020603050405020304" pitchFamily="18" charset="0"/>
            </a:endParaRPr>
          </a:p>
          <a:p>
            <a:pPr marL="0" indent="0">
              <a:buNone/>
            </a:pPr>
            <a:endParaRPr lang="tr-TR" sz="1600" dirty="0">
              <a:latin typeface="Times New Roman" panose="02020603050405020304" pitchFamily="18" charset="0"/>
              <a:cs typeface="Times New Roman" panose="02020603050405020304" pitchFamily="18" charset="0"/>
            </a:endParaRPr>
          </a:p>
          <a:p>
            <a:pPr marL="0" indent="0">
              <a:buNone/>
            </a:pPr>
            <a:endParaRPr lang="tr-TR" sz="1600" dirty="0">
              <a:latin typeface="Times New Roman" panose="02020603050405020304" pitchFamily="18" charset="0"/>
              <a:cs typeface="Times New Roman" panose="02020603050405020304" pitchFamily="18" charset="0"/>
            </a:endParaRPr>
          </a:p>
          <a:p>
            <a:pPr marL="0" indent="0">
              <a:buNone/>
            </a:pPr>
            <a:r>
              <a:rPr lang="tr-TR" sz="1600" dirty="0">
                <a:latin typeface="Times New Roman" panose="02020603050405020304" pitchFamily="18" charset="0"/>
                <a:cs typeface="Times New Roman" panose="02020603050405020304" pitchFamily="18" charset="0"/>
              </a:rPr>
              <a:t>                                Uygulamanın gerçekleştirilme aşamaları</a:t>
            </a:r>
          </a:p>
        </p:txBody>
      </p:sp>
      <p:pic>
        <p:nvPicPr>
          <p:cNvPr id="5" name="Resim 4">
            <a:extLst>
              <a:ext uri="{FF2B5EF4-FFF2-40B4-BE49-F238E27FC236}">
                <a16:creationId xmlns:a16="http://schemas.microsoft.com/office/drawing/2014/main" id="{4330669B-9160-4AB0-B542-7064E257F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5932" y="3429000"/>
            <a:ext cx="6846847" cy="2325030"/>
          </a:xfrm>
          <a:prstGeom prst="rect">
            <a:avLst/>
          </a:prstGeom>
        </p:spPr>
      </p:pic>
    </p:spTree>
    <p:extLst>
      <p:ext uri="{BB962C8B-B14F-4D97-AF65-F5344CB8AC3E}">
        <p14:creationId xmlns:p14="http://schemas.microsoft.com/office/powerpoint/2010/main" val="30652129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211</TotalTime>
  <Words>438</Words>
  <Application>Microsoft Office PowerPoint</Application>
  <PresentationFormat>Geniş ekran</PresentationFormat>
  <Paragraphs>89</Paragraphs>
  <Slides>12</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12</vt:i4>
      </vt:variant>
    </vt:vector>
  </HeadingPairs>
  <TitlesOfParts>
    <vt:vector size="18" baseType="lpstr">
      <vt:lpstr>Arial</vt:lpstr>
      <vt:lpstr>Bookman Old Style</vt:lpstr>
      <vt:lpstr>Rockwell</vt:lpstr>
      <vt:lpstr>Times New Roman</vt:lpstr>
      <vt:lpstr>Wingdings</vt:lpstr>
      <vt:lpstr>Damask</vt:lpstr>
      <vt:lpstr>T.C. SAKARYA ÜNİVERSİTESİ MÜHENDİSLİK FAKÜLTESİ  Makine Öğrenmesi Tabanlı Kalp Hastalığı Tahmin Sistemi  </vt:lpstr>
      <vt:lpstr>Makine Öğrenmesi Tabanlı Kalp Hastalığı Tahmin Sistemi</vt:lpstr>
      <vt:lpstr>Makine Öğrenmesi Tabanlı Kalp Hastalığı Tahmin Sistemi</vt:lpstr>
      <vt:lpstr>Makine Öğrenmesi Tabanlı Kalp Hastalığı Tahmin Sistemi</vt:lpstr>
      <vt:lpstr>Makine Öğrenmesi Tabanlı Kalp Hastalığı Tahmin Sistemi</vt:lpstr>
      <vt:lpstr>Makine Öğrenmesi Tabanlı Kalp Hastalığı Tahmin Sistemi</vt:lpstr>
      <vt:lpstr>Makine Öğrenmesi Tabanlı Kalp Hastalığı Tahmin Sistemi</vt:lpstr>
      <vt:lpstr>Makine Öğrenmesi Tabanlı Kalp Hastalığı Tahmin Sistemi</vt:lpstr>
      <vt:lpstr>Makine Öğrenmesi Tabanlı Kalp Hastalığı Tahmin Sistemi</vt:lpstr>
      <vt:lpstr>Makine Öğrenmesi Tabanlı Kalp Hastalığı Tahmin Sistemi</vt:lpstr>
      <vt:lpstr>Makine Öğrenmesi Tabanlı Kalp Hastalığı Tahmin Sistemi</vt:lpstr>
      <vt:lpstr>Makine Öğrenmesi Tabanlı Kalp Hastalığı Tahmin Sistemi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 SAKARYA ÜNİVERSİTESİ MÜHENDİSLİK FAKÜLTESİ  Makine Öğrenmesi Tabanlı Kalp Hastalığı Tahmin Sistemi</dc:title>
  <dc:creator>LENOVO</dc:creator>
  <cp:lastModifiedBy>LENOVO</cp:lastModifiedBy>
  <cp:revision>16</cp:revision>
  <dcterms:created xsi:type="dcterms:W3CDTF">2020-01-13T16:29:00Z</dcterms:created>
  <dcterms:modified xsi:type="dcterms:W3CDTF">2020-10-21T11:54:36Z</dcterms:modified>
</cp:coreProperties>
</file>