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85" r:id="rId4"/>
    <p:sldId id="259" r:id="rId5"/>
    <p:sldId id="262" r:id="rId6"/>
    <p:sldId id="289" r:id="rId7"/>
    <p:sldId id="264" r:id="rId8"/>
    <p:sldId id="261" r:id="rId9"/>
    <p:sldId id="263" r:id="rId10"/>
    <p:sldId id="280" r:id="rId11"/>
    <p:sldId id="265" r:id="rId12"/>
    <p:sldId id="260" r:id="rId13"/>
    <p:sldId id="266" r:id="rId14"/>
    <p:sldId id="271" r:id="rId15"/>
    <p:sldId id="272" r:id="rId16"/>
    <p:sldId id="274" r:id="rId17"/>
    <p:sldId id="273" r:id="rId18"/>
    <p:sldId id="286" r:id="rId19"/>
    <p:sldId id="275" r:id="rId20"/>
    <p:sldId id="276" r:id="rId21"/>
    <p:sldId id="277" r:id="rId22"/>
    <p:sldId id="287" r:id="rId23"/>
    <p:sldId id="279" r:id="rId24"/>
    <p:sldId id="270" r:id="rId2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Dohoda na predmete: </a:t>
            </a:r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7886700" cy="3757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r>
              <a:rPr lang="sk-SK" dirty="0" smtClean="0"/>
              <a:t> </a:t>
            </a:r>
            <a:r>
              <a:rPr lang="sk-SK" sz="1700" dirty="0" smtClean="0"/>
              <a:t>(nastavte si editor na preklad </a:t>
            </a:r>
            <a:r>
              <a:rPr lang="sk-SK" sz="1700" dirty="0" err="1" smtClean="0"/>
              <a:t>tab</a:t>
            </a:r>
            <a:r>
              <a:rPr lang="sk-SK" sz="1700" dirty="0" smtClean="0"/>
              <a:t> =&gt; _ _ _ _)</a:t>
            </a:r>
            <a:endParaRPr lang="sk-SK" sz="1700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funkcii</a:t>
            </a:r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</a:t>
            </a:r>
            <a:r>
              <a:rPr lang="sk-SK" dirty="0" smtClean="0"/>
              <a:t>pomenovávanie ničoho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</a:t>
            </a:r>
            <a:r>
              <a:rPr lang="sk-SK" sz="2400" dirty="0"/>
              <a:t>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17600"/>
            <a:ext cx="10515600" cy="5059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 smtClean="0"/>
              <a:t>ážka</a:t>
            </a:r>
            <a:endParaRPr lang="sk-SK" sz="6600" dirty="0" smtClean="0"/>
          </a:p>
          <a:p>
            <a:pPr marL="0" indent="0" algn="ctr">
              <a:buNone/>
            </a:pPr>
            <a:r>
              <a:rPr lang="sk-SK" sz="3600" dirty="0" err="1" smtClean="0"/>
              <a:t>GoTo</a:t>
            </a:r>
            <a:r>
              <a:rPr lang="sk-SK" sz="3600" dirty="0" smtClean="0"/>
              <a:t> </a:t>
            </a:r>
            <a:r>
              <a:rPr lang="sk-SK" sz="3600" dirty="0" err="1"/>
              <a:t>J</a:t>
            </a:r>
            <a:r>
              <a:rPr lang="sk-SK" sz="3600" dirty="0" err="1" smtClean="0"/>
              <a:t>upyter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  <a:r>
              <a:rPr lang="sk-SK" dirty="0" smtClean="0"/>
              <a:t> (</a:t>
            </a:r>
            <a:r>
              <a:rPr lang="en-US" dirty="0" err="1" smtClean="0"/>
              <a:t>oper</a:t>
            </a:r>
            <a:r>
              <a:rPr lang="sk-SK" dirty="0" smtClean="0"/>
              <a:t>á</a:t>
            </a:r>
            <a:r>
              <a:rPr lang="en-US" dirty="0" smtClean="0"/>
              <a:t>tory a </a:t>
            </a:r>
            <a:r>
              <a:rPr lang="en-US" dirty="0" err="1" smtClean="0"/>
              <a:t>selektory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sk-SK" dirty="0" smtClean="0"/>
              <a:t>p</a:t>
            </a:r>
            <a:r>
              <a:rPr lang="en-US" dirty="0" err="1" smtClean="0"/>
              <a:t>rint</a:t>
            </a:r>
            <a:r>
              <a:rPr lang="sk-SK" dirty="0" smtClean="0"/>
              <a:t> a </a:t>
            </a:r>
            <a:r>
              <a:rPr lang="sk-SK" dirty="0" err="1" smtClean="0"/>
              <a:t>print</a:t>
            </a:r>
            <a:r>
              <a:rPr lang="sk-SK" dirty="0" smtClean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</a:t>
            </a:r>
            <a:r>
              <a:rPr lang="en-US" dirty="0" smtClean="0"/>
              <a:t>s</a:t>
            </a:r>
            <a:r>
              <a:rPr lang="sk-SK" dirty="0" err="1" smtClean="0"/>
              <a:t>prava</a:t>
            </a:r>
            <a:r>
              <a:rPr lang="sk-SK" dirty="0" smtClean="0"/>
              <a:t> </a:t>
            </a:r>
            <a:r>
              <a:rPr lang="en-US" dirty="0" smtClean="0"/>
              <a:t>- </a:t>
            </a:r>
            <a:r>
              <a:rPr lang="sk-SK" dirty="0" smtClean="0"/>
              <a:t>doľava</a:t>
            </a:r>
            <a:endParaRPr lang="sk-SK" dirty="0" smtClean="0"/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sz="2400" dirty="0" smtClean="0"/>
              <a:t>(</a:t>
            </a:r>
            <a:r>
              <a:rPr lang="en-US" sz="2400" dirty="0" err="1" smtClean="0"/>
              <a:t>funguje</a:t>
            </a:r>
            <a:r>
              <a:rPr lang="en-US" sz="2400" dirty="0" smtClean="0"/>
              <a:t> </a:t>
            </a:r>
            <a:r>
              <a:rPr lang="en-US" sz="2400" dirty="0" err="1" smtClean="0"/>
              <a:t>inak</a:t>
            </a:r>
            <a:r>
              <a:rPr lang="en-US" sz="2400" dirty="0" smtClean="0"/>
              <a:t> </a:t>
            </a:r>
            <a:r>
              <a:rPr lang="en-US" sz="2400" dirty="0" err="1" smtClean="0"/>
              <a:t>ako</a:t>
            </a:r>
            <a:r>
              <a:rPr lang="en-US" sz="2400" dirty="0" smtClean="0"/>
              <a:t> v C </a:t>
            </a:r>
            <a:r>
              <a:rPr lang="en-US" sz="2400" dirty="0" err="1" smtClean="0"/>
              <a:t>alebo</a:t>
            </a:r>
            <a:r>
              <a:rPr lang="en-US" sz="2400" dirty="0" smtClean="0"/>
              <a:t> v </a:t>
            </a:r>
            <a:r>
              <a:rPr lang="en-US" sz="2400" dirty="0" err="1" smtClean="0"/>
              <a:t>Jave</a:t>
            </a:r>
            <a:r>
              <a:rPr lang="en-US" sz="2400" dirty="0" smtClean="0"/>
              <a:t>)</a:t>
            </a:r>
            <a:endParaRPr lang="sk-SK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iste 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mat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k-SK" dirty="0" smtClean="0"/>
              <a:t>á</a:t>
            </a:r>
            <a:r>
              <a:rPr lang="en-US" dirty="0" err="1" smtClean="0"/>
              <a:t>pl</a:t>
            </a:r>
            <a:r>
              <a:rPr lang="sk-SK" dirty="0" smtClean="0"/>
              <a:t>ň</a:t>
            </a:r>
            <a:r>
              <a:rPr lang="en-US" dirty="0" smtClean="0"/>
              <a:t> </a:t>
            </a:r>
            <a:r>
              <a:rPr lang="en-US" dirty="0" err="1" smtClean="0"/>
              <a:t>predn</a:t>
            </a:r>
            <a:r>
              <a:rPr lang="sk-SK" dirty="0" err="1" smtClean="0"/>
              <a:t>ášo</a:t>
            </a:r>
            <a:r>
              <a:rPr lang="en-US" dirty="0" smtClean="0"/>
              <a:t>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sk-SK" dirty="0" smtClean="0"/>
              <a:t>á</a:t>
            </a:r>
            <a:r>
              <a:rPr lang="en-US" dirty="0" err="1" smtClean="0"/>
              <a:t>lokto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programova</a:t>
            </a:r>
            <a:r>
              <a:rPr lang="sk-SK" dirty="0" smtClean="0"/>
              <a:t>ť</a:t>
            </a:r>
            <a:r>
              <a:rPr lang="en-US" dirty="0" smtClean="0"/>
              <a:t> </a:t>
            </a:r>
            <a:r>
              <a:rPr lang="sk-SK" dirty="0" err="1"/>
              <a:t>č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funkcion</a:t>
            </a:r>
            <a:r>
              <a:rPr lang="sk-SK" dirty="0" smtClean="0"/>
              <a:t>á</a:t>
            </a:r>
            <a:r>
              <a:rPr lang="en-US" dirty="0" err="1" smtClean="0"/>
              <a:t>lne</a:t>
            </a:r>
            <a:endParaRPr lang="en-US" dirty="0" smtClean="0"/>
          </a:p>
          <a:p>
            <a:r>
              <a:rPr lang="en-US" dirty="0" err="1" smtClean="0"/>
              <a:t>Ve</a:t>
            </a:r>
            <a:r>
              <a:rPr lang="sk-SK" dirty="0" smtClean="0"/>
              <a:t>ľ</a:t>
            </a:r>
            <a:r>
              <a:rPr lang="en-US" dirty="0" smtClean="0"/>
              <a:t>a </a:t>
            </a:r>
            <a:r>
              <a:rPr lang="en-US" dirty="0" err="1" smtClean="0"/>
              <a:t>jazykov</a:t>
            </a:r>
            <a:r>
              <a:rPr lang="en-US" dirty="0" smtClean="0"/>
              <a:t> </a:t>
            </a:r>
            <a:r>
              <a:rPr lang="sk-SK" dirty="0" smtClean="0"/>
              <a:t>ale </a:t>
            </a:r>
            <a:r>
              <a:rPr lang="en-US" dirty="0" smtClean="0"/>
              <a:t>m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funkcion</a:t>
            </a:r>
            <a:r>
              <a:rPr lang="sk-SK" dirty="0" smtClean="0"/>
              <a:t>á</a:t>
            </a:r>
            <a:r>
              <a:rPr lang="en-US" dirty="0" err="1" smtClean="0"/>
              <a:t>lne</a:t>
            </a:r>
            <a:r>
              <a:rPr lang="en-US" dirty="0" smtClean="0"/>
              <a:t> </a:t>
            </a:r>
            <a:r>
              <a:rPr lang="en-US" dirty="0" err="1" smtClean="0"/>
              <a:t>prvky</a:t>
            </a:r>
            <a:endParaRPr lang="sk-SK" dirty="0" smtClean="0"/>
          </a:p>
          <a:p>
            <a:r>
              <a:rPr lang="sk-SK" dirty="0" smtClean="0"/>
              <a:t>Prečo nevyužiť výhody FP</a:t>
            </a:r>
            <a:endParaRPr lang="en-US" dirty="0" smtClean="0"/>
          </a:p>
          <a:p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eme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tie </a:t>
            </a:r>
            <a:r>
              <a:rPr lang="en-US" dirty="0" err="1" smtClean="0"/>
              <a:t>naj</a:t>
            </a:r>
            <a:r>
              <a:rPr lang="sk-SK" dirty="0" smtClean="0"/>
              <a:t>č</a:t>
            </a:r>
            <a:r>
              <a:rPr lang="en-US" dirty="0" err="1" smtClean="0"/>
              <a:t>astejsie</a:t>
            </a:r>
            <a:r>
              <a:rPr lang="en-US" dirty="0" smtClean="0"/>
              <a:t> / </a:t>
            </a:r>
            <a:r>
              <a:rPr lang="en-US" dirty="0" err="1" smtClean="0"/>
              <a:t>najjednoduch</a:t>
            </a:r>
            <a:r>
              <a:rPr lang="sk-SK" dirty="0" smtClean="0"/>
              <a:t>š</a:t>
            </a:r>
            <a:r>
              <a:rPr lang="en-US" dirty="0" err="1" smtClean="0"/>
              <a:t>ie</a:t>
            </a:r>
            <a:r>
              <a:rPr lang="en-US" dirty="0" smtClean="0"/>
              <a:t> / </a:t>
            </a:r>
            <a:r>
              <a:rPr lang="en-US" dirty="0" err="1" smtClean="0"/>
              <a:t>najzauj</a:t>
            </a:r>
            <a:r>
              <a:rPr lang="sk-SK" dirty="0" smtClean="0"/>
              <a:t>í</a:t>
            </a:r>
            <a:r>
              <a:rPr lang="en-US" dirty="0" err="1" smtClean="0"/>
              <a:t>mavej</a:t>
            </a:r>
            <a:r>
              <a:rPr lang="sk-SK" dirty="0" smtClean="0"/>
              <a:t>š</a:t>
            </a:r>
            <a:r>
              <a:rPr lang="en-US" dirty="0" err="1" smtClean="0"/>
              <a:t>ie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Pr</a:t>
            </a:r>
            <a:r>
              <a:rPr lang="sk-SK" dirty="0" smtClean="0"/>
              <a:t>í</a:t>
            </a:r>
            <a:r>
              <a:rPr lang="en-US" dirty="0" err="1" smtClean="0"/>
              <a:t>klady</a:t>
            </a:r>
            <a:r>
              <a:rPr lang="en-US" dirty="0" smtClean="0"/>
              <a:t> </a:t>
            </a:r>
            <a:r>
              <a:rPr lang="en-US" dirty="0" err="1" smtClean="0"/>
              <a:t>hlavne</a:t>
            </a:r>
            <a:r>
              <a:rPr lang="en-US" dirty="0" smtClean="0"/>
              <a:t> v </a:t>
            </a:r>
            <a:r>
              <a:rPr lang="en-US" dirty="0" err="1" smtClean="0"/>
              <a:t>Pythone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Prednastvená</a:t>
            </a:r>
            <a:r>
              <a:rPr lang="sk-SK" dirty="0" smtClean="0"/>
              <a:t> </a:t>
            </a:r>
            <a:r>
              <a:rPr lang="sk-SK" dirty="0" smtClean="0"/>
              <a:t>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sk-SK" dirty="0" smtClean="0"/>
              <a:t>primitívny</a:t>
            </a:r>
            <a:r>
              <a:rPr lang="en-US" dirty="0" smtClean="0"/>
              <a:t> </a:t>
            </a:r>
            <a:r>
              <a:rPr lang="sk-SK" dirty="0" smtClean="0"/>
              <a:t>/</a:t>
            </a:r>
            <a:r>
              <a:rPr lang="en-US" dirty="0" smtClean="0"/>
              <a:t> </a:t>
            </a:r>
            <a:r>
              <a:rPr lang="sk-SK" dirty="0" err="1" smtClean="0"/>
              <a:t>immutable</a:t>
            </a:r>
            <a:r>
              <a:rPr lang="sk-SK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</a:t>
            </a:r>
            <a:r>
              <a:rPr lang="sk-SK" dirty="0" smtClean="0"/>
              <a:t>objekt</a:t>
            </a:r>
            <a:endParaRPr lang="en-US" dirty="0" smtClean="0"/>
          </a:p>
          <a:p>
            <a:pPr lvl="1"/>
            <a:r>
              <a:rPr lang="en-US" dirty="0" smtClean="0"/>
              <a:t>Pole </a:t>
            </a:r>
            <a:r>
              <a:rPr lang="sk-SK" dirty="0" smtClean="0"/>
              <a:t>ani</a:t>
            </a:r>
            <a:r>
              <a:rPr lang="en-US" dirty="0" smtClean="0"/>
              <a:t> </a:t>
            </a:r>
            <a:r>
              <a:rPr lang="sk-SK" dirty="0" smtClean="0"/>
              <a:t>asociatívne pole nie je primitívny typ tzn. ak inicializujete poľom, tak funkcia nebude pracovať nad jeho kópiou ale každé volanie bude pracovať s tým istým objektom.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smtClean="0"/>
              <a:t>asociatívne </a:t>
            </a:r>
            <a:r>
              <a:rPr lang="sk-SK" dirty="0" smtClean="0"/>
              <a:t>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 smtClean="0"/>
              <a:t>Ve</a:t>
            </a:r>
            <a:r>
              <a:rPr lang="sk-SK" sz="2000" dirty="0"/>
              <a:t>ľ</a:t>
            </a:r>
            <a:r>
              <a:rPr lang="en-US" sz="2000" dirty="0" smtClean="0"/>
              <a:t>mi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Funkcion</a:t>
            </a:r>
            <a:r>
              <a:rPr lang="sk-SK" dirty="0" smtClean="0"/>
              <a:t>á</a:t>
            </a:r>
            <a:r>
              <a:rPr lang="en-US" dirty="0" err="1" smtClean="0"/>
              <a:t>lny</a:t>
            </a:r>
            <a:r>
              <a:rPr lang="en-US" dirty="0" smtClean="0"/>
              <a:t> 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mus</a:t>
            </a:r>
            <a:r>
              <a:rPr lang="sk-SK" dirty="0" smtClean="0"/>
              <a:t>í mať aspoň niektoré z týchto </a:t>
            </a:r>
            <a:r>
              <a:rPr lang="sk-SK" dirty="0" smtClean="0"/>
              <a:t>vlastností</a:t>
            </a:r>
            <a:br>
              <a:rPr lang="sk-SK" dirty="0" smtClean="0"/>
            </a:br>
            <a:r>
              <a:rPr lang="sk-SK" sz="2000" dirty="0" err="1" smtClean="0"/>
              <a:t>Python</a:t>
            </a:r>
            <a:r>
              <a:rPr lang="sk-SK" sz="2000" dirty="0" smtClean="0"/>
              <a:t> podporuje </a:t>
            </a:r>
            <a:r>
              <a:rPr lang="en-US" sz="2000" b="1" dirty="0" smtClean="0"/>
              <a:t>+</a:t>
            </a:r>
            <a:r>
              <a:rPr lang="sk-SK" sz="2000" dirty="0" smtClean="0"/>
              <a:t>,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nepodporuje</a:t>
            </a:r>
            <a:r>
              <a:rPr lang="en-US" sz="2000" dirty="0" smtClean="0"/>
              <a:t> </a:t>
            </a:r>
            <a:r>
              <a:rPr lang="en-US" sz="2000" b="1" dirty="0" smtClean="0"/>
              <a:t>-</a:t>
            </a:r>
            <a:endParaRPr lang="sk-S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Segoe UI" panose="020B0502040204020203" pitchFamily="34" charset="0"/>
              <a:buChar char="+"/>
            </a:pPr>
            <a:r>
              <a:rPr lang="sk-SK" sz="2000" b="1" dirty="0"/>
              <a:t>Funkcie sú objekty</a:t>
            </a:r>
            <a:r>
              <a:rPr lang="sk-SK" sz="2000" dirty="0"/>
              <a:t> (</a:t>
            </a:r>
            <a:r>
              <a:rPr lang="sk-SK" sz="2000" dirty="0" err="1"/>
              <a:t>first</a:t>
            </a:r>
            <a:r>
              <a:rPr lang="sk-SK" sz="2000" dirty="0"/>
              <a:t> </a:t>
            </a:r>
            <a:r>
              <a:rPr lang="sk-SK" sz="2000" dirty="0" err="1"/>
              <a:t>class</a:t>
            </a:r>
            <a:r>
              <a:rPr lang="sk-SK" sz="2000" dirty="0"/>
              <a:t> </a:t>
            </a:r>
            <a:r>
              <a:rPr lang="sk-SK" sz="2000" dirty="0" err="1"/>
              <a:t>objects</a:t>
            </a:r>
            <a:r>
              <a:rPr lang="sk-SK" sz="2000" dirty="0"/>
              <a:t>): všetko, čo viete spraviť s údajmi, viete spraviť aj s </a:t>
            </a:r>
            <a:r>
              <a:rPr lang="sk-SK" sz="2000" dirty="0" smtClean="0"/>
              <a:t>funkciami</a:t>
            </a:r>
            <a:r>
              <a:rPr lang="en-US" sz="20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napr</a:t>
            </a:r>
            <a:r>
              <a:rPr lang="sk-SK" sz="1400" dirty="0" smtClean="0"/>
              <a:t>. poslať funkciu ako parameter inej funkcii</a:t>
            </a:r>
            <a:r>
              <a:rPr lang="en-US" sz="1400" dirty="0" smtClean="0"/>
              <a:t>)</a:t>
            </a:r>
            <a:endParaRPr lang="sk-SK" sz="1400" dirty="0"/>
          </a:p>
          <a:p>
            <a:pPr>
              <a:buFont typeface="Segoe UI" panose="020B0502040204020203" pitchFamily="34" charset="0"/>
              <a:buChar char="+"/>
            </a:pPr>
            <a:r>
              <a:rPr lang="sk-SK" sz="2000" b="1" dirty="0" err="1"/>
              <a:t>Rekurzia</a:t>
            </a:r>
            <a:r>
              <a:rPr lang="sk-SK" sz="2000" dirty="0"/>
              <a:t> sa používa ako </a:t>
            </a:r>
            <a:r>
              <a:rPr lang="sk-SK" sz="2000" dirty="0" smtClean="0"/>
              <a:t>riadiaca </a:t>
            </a:r>
            <a:r>
              <a:rPr lang="sk-SK" sz="2000" dirty="0"/>
              <a:t>štruktúra</a:t>
            </a:r>
          </a:p>
          <a:p>
            <a:pPr>
              <a:buFont typeface="Segoe UI" panose="020B0502040204020203" pitchFamily="34" charset="0"/>
              <a:buChar char="+"/>
            </a:pPr>
            <a:r>
              <a:rPr lang="sk-SK" sz="2000" dirty="0"/>
              <a:t>Zameranie na </a:t>
            </a:r>
            <a:r>
              <a:rPr lang="sk-SK" sz="2000" b="1" dirty="0"/>
              <a:t>spracovanie zoznamov</a:t>
            </a:r>
          </a:p>
          <a:p>
            <a:pPr>
              <a:buFontTx/>
              <a:buChar char="-"/>
            </a:pPr>
            <a:r>
              <a:rPr lang="sk-SK" sz="2000" dirty="0"/>
              <a:t>Čisto </a:t>
            </a:r>
            <a:r>
              <a:rPr lang="sk-SK" sz="2000" dirty="0" err="1"/>
              <a:t>funkcionálne</a:t>
            </a:r>
            <a:r>
              <a:rPr lang="sk-SK" sz="2000" dirty="0"/>
              <a:t> jazyky sa </a:t>
            </a:r>
            <a:r>
              <a:rPr lang="sk-SK" sz="2000" b="1" dirty="0"/>
              <a:t>vyhýbajú vedľajším účinkom</a:t>
            </a:r>
          </a:p>
          <a:p>
            <a:pPr>
              <a:buFontTx/>
              <a:buChar char="-"/>
            </a:pPr>
            <a:r>
              <a:rPr lang="sk-SK" sz="2000" dirty="0"/>
              <a:t>Čisto </a:t>
            </a:r>
            <a:r>
              <a:rPr lang="sk-SK" sz="2000" dirty="0" err="1"/>
              <a:t>funkcionálne</a:t>
            </a:r>
            <a:r>
              <a:rPr lang="sk-SK" sz="2000" dirty="0"/>
              <a:t> jazyky </a:t>
            </a:r>
            <a:r>
              <a:rPr lang="sk-SK" sz="2000" b="1" dirty="0"/>
              <a:t>odrádzajú od používania príkazov</a:t>
            </a:r>
            <a:r>
              <a:rPr lang="sk-SK" sz="2000" dirty="0"/>
              <a:t> </a:t>
            </a:r>
            <a:r>
              <a:rPr lang="sk-SK" sz="1400" dirty="0" smtClean="0"/>
              <a:t>(napr. </a:t>
            </a:r>
            <a:r>
              <a:rPr lang="sk-SK" sz="1400" dirty="0" err="1" smtClean="0"/>
              <a:t>for</a:t>
            </a:r>
            <a:r>
              <a:rPr lang="sk-SK" sz="1400" dirty="0" smtClean="0"/>
              <a:t> a </a:t>
            </a:r>
            <a:r>
              <a:rPr lang="sk-SK" sz="1400" dirty="0" err="1" smtClean="0"/>
              <a:t>while</a:t>
            </a:r>
            <a:r>
              <a:rPr lang="sk-SK" sz="1400" dirty="0" smtClean="0"/>
              <a:t> cykly. Na riadenie toku sa používajú iné mechanizmy napríklad </a:t>
            </a:r>
            <a:r>
              <a:rPr lang="sk-SK" sz="1400" dirty="0" err="1" smtClean="0"/>
              <a:t>rekurzia</a:t>
            </a:r>
            <a:r>
              <a:rPr lang="sk-SK" sz="1400" dirty="0" smtClean="0"/>
              <a:t> alebo funkcie vyššej úrovne)</a:t>
            </a:r>
            <a:endParaRPr lang="sk-SK" sz="1050" dirty="0"/>
          </a:p>
          <a:p>
            <a:pPr>
              <a:buFont typeface="Segoe UI" panose="020B0502040204020203" pitchFamily="34" charset="0"/>
              <a:buChar char="+"/>
            </a:pPr>
            <a:r>
              <a:rPr lang="sk-SK" sz="2000" dirty="0"/>
              <a:t>Používajú sa </a:t>
            </a:r>
            <a:r>
              <a:rPr lang="sk-SK" sz="2000" b="1" dirty="0"/>
              <a:t>vyššie funkcie </a:t>
            </a:r>
            <a:r>
              <a:rPr lang="sk-SK" sz="2000" dirty="0"/>
              <a:t>(</a:t>
            </a:r>
            <a:r>
              <a:rPr lang="sk-SK" sz="2000" dirty="0" err="1"/>
              <a:t>higher</a:t>
            </a:r>
            <a:r>
              <a:rPr lang="sk-SK" sz="2000" dirty="0"/>
              <a:t> </a:t>
            </a:r>
            <a:r>
              <a:rPr lang="sk-SK" sz="2000" dirty="0" err="1"/>
              <a:t>order</a:t>
            </a:r>
            <a:r>
              <a:rPr lang="sk-SK" sz="2000" dirty="0"/>
              <a:t> </a:t>
            </a:r>
            <a:r>
              <a:rPr lang="sk-SK" sz="2000" dirty="0" err="1"/>
              <a:t>functions</a:t>
            </a:r>
            <a:r>
              <a:rPr lang="sk-SK" sz="2000" dirty="0"/>
              <a:t>)</a:t>
            </a:r>
          </a:p>
          <a:p>
            <a:r>
              <a:rPr lang="sk-SK" sz="2000" dirty="0"/>
              <a:t>Zaujímame sa o to, </a:t>
            </a:r>
            <a:r>
              <a:rPr lang="sk-SK" sz="2000" b="1" dirty="0"/>
              <a:t>čo</a:t>
            </a:r>
            <a:r>
              <a:rPr lang="sk-SK" sz="2000" dirty="0"/>
              <a:t> počítame a nie </a:t>
            </a:r>
            <a:r>
              <a:rPr lang="en-US" sz="2000" dirty="0"/>
              <a:t>o to </a:t>
            </a:r>
            <a:r>
              <a:rPr lang="sk-SK" sz="2000" b="1" dirty="0" smtClean="0"/>
              <a:t>ako. </a:t>
            </a:r>
            <a:r>
              <a:rPr lang="sk-SK" sz="1400" dirty="0" smtClean="0"/>
              <a:t>Funkcia ako primárny nástroj abstrakcie</a:t>
            </a:r>
            <a:endParaRPr lang="en-US" sz="2000" dirty="0"/>
          </a:p>
          <a:p>
            <a:endParaRPr lang="en-US" sz="2000" b="1" dirty="0"/>
          </a:p>
          <a:p>
            <a:pPr>
              <a:buFont typeface="Segoe UI" panose="020B0502040204020203" pitchFamily="34" charset="0"/>
              <a:buChar char="–"/>
            </a:pPr>
            <a:r>
              <a:rPr lang="en-US" sz="2000" dirty="0" err="1"/>
              <a:t>Ak</a:t>
            </a:r>
            <a:r>
              <a:rPr lang="en-US" sz="2000" dirty="0"/>
              <a:t> u</a:t>
            </a:r>
            <a:r>
              <a:rPr lang="sk-SK" sz="2000" dirty="0"/>
              <a:t>ž</a:t>
            </a:r>
            <a:r>
              <a:rPr lang="en-US" sz="2000" dirty="0"/>
              <a:t> </a:t>
            </a:r>
            <a:r>
              <a:rPr lang="en-US" sz="2000" dirty="0" err="1"/>
              <a:t>pou</a:t>
            </a:r>
            <a:r>
              <a:rPr lang="sk-SK" sz="2000" dirty="0" err="1"/>
              <a:t>ží</a:t>
            </a:r>
            <a:r>
              <a:rPr lang="en-US" sz="2000" dirty="0" err="1"/>
              <a:t>vame</a:t>
            </a:r>
            <a:r>
              <a:rPr lang="en-US" sz="2000" dirty="0"/>
              <a:t> </a:t>
            </a:r>
            <a:r>
              <a:rPr lang="en-US" sz="2000" dirty="0" err="1"/>
              <a:t>nejak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b="1" dirty="0" err="1"/>
              <a:t>premenn</a:t>
            </a:r>
            <a:r>
              <a:rPr lang="sk-SK" sz="2000" b="1" dirty="0"/>
              <a:t>é</a:t>
            </a:r>
            <a:r>
              <a:rPr lang="en-US" sz="2000" dirty="0"/>
              <a:t>,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hodnota</a:t>
            </a:r>
            <a:r>
              <a:rPr lang="en-US" sz="2000" dirty="0"/>
              <a:t> by mala by</a:t>
            </a:r>
            <a:r>
              <a:rPr lang="sk-SK" sz="2000" dirty="0"/>
              <a:t>ť</a:t>
            </a:r>
            <a:r>
              <a:rPr lang="en-US" sz="2000" dirty="0"/>
              <a:t> </a:t>
            </a:r>
            <a:r>
              <a:rPr lang="en-US" sz="2000" b="1" dirty="0"/>
              <a:t>fin</a:t>
            </a:r>
            <a:r>
              <a:rPr lang="sk-SK" sz="2000" b="1" dirty="0"/>
              <a:t>á</a:t>
            </a:r>
            <a:r>
              <a:rPr lang="en-US" sz="2000" b="1" dirty="0" err="1"/>
              <a:t>lna</a:t>
            </a:r>
            <a:endParaRPr lang="sk-SK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6463190"/>
            <a:ext cx="831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Charming Python: Functional programming in Python</a:t>
            </a:r>
            <a:r>
              <a:rPr lang="sk-SK" sz="1200" dirty="0"/>
              <a:t>: http://www.ibm.com/developerworks/library/l-prog/</a:t>
            </a:r>
          </a:p>
        </p:txBody>
      </p:sp>
    </p:spTree>
    <p:extLst>
      <p:ext uri="{BB962C8B-B14F-4D97-AF65-F5344CB8AC3E}">
        <p14:creationId xmlns:p14="http://schemas.microsoft.com/office/powerpoint/2010/main" val="121839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</a:t>
            </a:r>
            <a:r>
              <a:rPr lang="sk-SK" dirty="0" smtClean="0"/>
              <a:t>všetko</a:t>
            </a:r>
            <a:r>
              <a:rPr lang="en-US" dirty="0" smtClean="0"/>
              <a:t> </a:t>
            </a:r>
            <a:r>
              <a:rPr lang="sk-SK" dirty="0" smtClean="0"/>
              <a:t>čo Vám napadne</a:t>
            </a:r>
            <a:endParaRPr lang="sk-SK" dirty="0" smtClean="0"/>
          </a:p>
          <a:p>
            <a:r>
              <a:rPr lang="sk-SK" dirty="0" smtClean="0"/>
              <a:t>Funkcie sú 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</a:t>
            </a:r>
            <a:r>
              <a:rPr lang="en-US" dirty="0" err="1" smtClean="0"/>
              <a:t>pr</a:t>
            </a:r>
            <a:r>
              <a:rPr lang="sk-SK" dirty="0" smtClean="0"/>
              <a:t>á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pyth</a:t>
            </a:r>
            <a:r>
              <a:rPr lang="sk-SK" dirty="0" smtClean="0"/>
              <a:t>o</a:t>
            </a:r>
            <a:r>
              <a:rPr lang="en-US" dirty="0" smtClean="0"/>
              <a:t>n a </a:t>
            </a:r>
            <a:r>
              <a:rPr lang="en-US" dirty="0" err="1" smtClean="0"/>
              <a:t>ciele</a:t>
            </a:r>
            <a:r>
              <a:rPr lang="en-US" dirty="0" smtClean="0"/>
              <a:t> </a:t>
            </a:r>
            <a:r>
              <a:rPr lang="sk-SK" dirty="0" smtClean="0"/>
              <a:t>tejto časti predmetu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Funkcionálne</a:t>
            </a:r>
            <a:r>
              <a:rPr lang="sk-SK" dirty="0" smtClean="0"/>
              <a:t> </a:t>
            </a:r>
            <a:r>
              <a:rPr lang="sk-SK" dirty="0" err="1" smtClean="0"/>
              <a:t>čtry</a:t>
            </a:r>
            <a:r>
              <a:rPr lang="sk-SK" dirty="0" smtClean="0"/>
              <a:t> </a:t>
            </a:r>
            <a:r>
              <a:rPr lang="en-US" dirty="0" err="1" smtClean="0"/>
              <a:t>existuj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sk-SK" dirty="0" smtClean="0"/>
              <a:t>v rôznych vyšších jazykoch (JavaScript, Java, C, ...)</a:t>
            </a:r>
          </a:p>
          <a:p>
            <a:r>
              <a:rPr lang="sk-SK" dirty="0" smtClean="0"/>
              <a:t>FČ umožňujú </a:t>
            </a:r>
            <a:r>
              <a:rPr lang="sk-SK" dirty="0" smtClean="0"/>
              <a:t>elegantný zápis </a:t>
            </a:r>
            <a:r>
              <a:rPr lang="sk-SK" dirty="0" smtClean="0"/>
              <a:t>(pri „matematickom“ spôsobe rozmýšľania)</a:t>
            </a:r>
            <a:r>
              <a:rPr lang="sk-SK" dirty="0" smtClean="0"/>
              <a:t> a </a:t>
            </a:r>
            <a:r>
              <a:rPr lang="sk-SK" dirty="0" smtClean="0"/>
              <a:t>efektívne </a:t>
            </a:r>
            <a:r>
              <a:rPr lang="sk-SK" dirty="0" smtClean="0"/>
              <a:t>vykonávanie (ak je pre to podpora)</a:t>
            </a:r>
            <a:endParaRPr lang="sk-SK" dirty="0" smtClean="0"/>
          </a:p>
          <a:p>
            <a:r>
              <a:rPr lang="sk-SK" dirty="0" smtClean="0"/>
              <a:t>Ukázať ako sa dá k problémom pristupovať inak a aké to prináša výhody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jazyku </a:t>
            </a:r>
            <a:r>
              <a:rPr lang="sk-SK" dirty="0" err="1" smtClean="0"/>
              <a:t>Python</a:t>
            </a:r>
            <a:r>
              <a:rPr lang="sk-SK" dirty="0" smtClean="0"/>
              <a:t> je programovať správne a elegantne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 smtClean="0"/>
              <a:t>(</a:t>
            </a:r>
            <a:r>
              <a:rPr lang="en-GB" sz="2000" dirty="0">
                <a:hlinkClick r:id="rId2"/>
              </a:rPr>
              <a:t>https://github.com/jupyter/jupyter/wiki/A-gallery-of-interesting-Jupyter-Notebooks</a:t>
            </a:r>
            <a:r>
              <a:rPr lang="sk-SK" sz="2000" dirty="0" smtClean="0"/>
              <a:t>)</a:t>
            </a:r>
            <a:endParaRPr lang="sk-SK" sz="2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(pre tento predmet)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134"/>
            <a:ext cx="10515600" cy="4305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Toto nie je úplný </a:t>
            </a:r>
            <a:r>
              <a:rPr lang="sk-SK" dirty="0" smtClean="0"/>
              <a:t>zoznam:</a:t>
            </a:r>
          </a:p>
          <a:p>
            <a:pPr lvl="1"/>
            <a:r>
              <a:rPr lang="sk-SK" dirty="0" smtClean="0"/>
              <a:t>Nie je to </a:t>
            </a:r>
            <a:r>
              <a:rPr lang="sk-SK" dirty="0" err="1" smtClean="0"/>
              <a:t>funkcionálny</a:t>
            </a:r>
            <a:r>
              <a:rPr lang="sk-SK" dirty="0" smtClean="0"/>
              <a:t> jazyk</a:t>
            </a:r>
          </a:p>
          <a:p>
            <a:pPr lvl="2"/>
            <a:r>
              <a:rPr lang="sk-SK" dirty="0" smtClean="0"/>
              <a:t>Veľmi ľahko sa dá skĺznuť k nečistým výrazom</a:t>
            </a:r>
          </a:p>
          <a:p>
            <a:pPr lvl="2"/>
            <a:r>
              <a:rPr lang="sk-SK" dirty="0"/>
              <a:t>Otvorené triedy </a:t>
            </a:r>
          </a:p>
          <a:p>
            <a:pPr lvl="2"/>
            <a:r>
              <a:rPr lang="sk-SK" dirty="0"/>
              <a:t>Chýbajú </a:t>
            </a:r>
            <a:r>
              <a:rPr lang="sk-SK" dirty="0" err="1"/>
              <a:t>immutable</a:t>
            </a:r>
            <a:r>
              <a:rPr lang="sk-SK" dirty="0"/>
              <a:t> </a:t>
            </a:r>
            <a:r>
              <a:rPr lang="sk-SK" dirty="0" smtClean="0"/>
              <a:t>objekty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(dajú sa pridať)</a:t>
            </a:r>
          </a:p>
          <a:p>
            <a:pPr lvl="2"/>
            <a:r>
              <a:rPr lang="sk-SK" dirty="0" smtClean="0"/>
              <a:t>Obmedzená veľkosť zásobníka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nemá)</a:t>
            </a:r>
          </a:p>
          <a:p>
            <a:pPr lvl="2"/>
            <a:r>
              <a:rPr lang="sk-SK" dirty="0" smtClean="0"/>
              <a:t>Chýba optimalizácia chvostovej </a:t>
            </a:r>
            <a:r>
              <a:rPr lang="sk-SK" dirty="0" err="1" smtClean="0"/>
              <a:t>rekurzie</a:t>
            </a:r>
            <a:endParaRPr lang="sk-SK" dirty="0" smtClean="0"/>
          </a:p>
          <a:p>
            <a:pPr lvl="2"/>
            <a:r>
              <a:rPr lang="sk-SK" dirty="0" smtClean="0"/>
              <a:t>Pre veľa </a:t>
            </a:r>
            <a:r>
              <a:rPr lang="sk-SK" dirty="0" err="1" smtClean="0"/>
              <a:t>funkcionálnych</a:t>
            </a:r>
            <a:r>
              <a:rPr lang="sk-SK" dirty="0" smtClean="0"/>
              <a:t> čŕt chýba priama podpora </a:t>
            </a:r>
          </a:p>
          <a:p>
            <a:pPr lvl="3"/>
            <a:r>
              <a:rPr lang="sk-SK" dirty="0" err="1" smtClean="0"/>
              <a:t>Vačšinou</a:t>
            </a:r>
            <a:r>
              <a:rPr lang="sk-SK" dirty="0" smtClean="0"/>
              <a:t> sa ale dajú </a:t>
            </a:r>
            <a:r>
              <a:rPr lang="sk-SK" dirty="0" err="1" smtClean="0"/>
              <a:t>ohackovať</a:t>
            </a:r>
            <a:endParaRPr lang="sk-SK" dirty="0" smtClean="0"/>
          </a:p>
          <a:p>
            <a:pPr lvl="2"/>
            <a:r>
              <a:rPr lang="sk-SK" dirty="0" smtClean="0"/>
              <a:t>Kvôli dynamickému typovaniu nemáme </a:t>
            </a:r>
            <a:r>
              <a:rPr lang="sk-SK" u="sng" dirty="0" smtClean="0"/>
              <a:t>priamu</a:t>
            </a:r>
            <a:r>
              <a:rPr lang="sk-SK" dirty="0" smtClean="0"/>
              <a:t> podporu pre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sk-SK" dirty="0" smtClean="0"/>
              <a:t>Trochu iný objektový model ako ten, na ktorý ste zvyknutý </a:t>
            </a:r>
            <a:r>
              <a:rPr lang="sk-SK" sz="1900" dirty="0">
                <a:solidFill>
                  <a:schemeClr val="bg1">
                    <a:lumMod val="50000"/>
                  </a:schemeClr>
                </a:solidFill>
              </a:rPr>
              <a:t>(Keďže riešime FP a nie OOP, tak nám to môže </a:t>
            </a:r>
            <a:r>
              <a:rPr lang="sk-SK" sz="1900" dirty="0" smtClean="0">
                <a:solidFill>
                  <a:schemeClr val="bg1">
                    <a:lumMod val="50000"/>
                  </a:schemeClr>
                </a:solidFill>
              </a:rPr>
              <a:t>byť skoro </a:t>
            </a:r>
            <a:r>
              <a:rPr lang="sk-SK" sz="1900" dirty="0">
                <a:solidFill>
                  <a:schemeClr val="bg1">
                    <a:lumMod val="50000"/>
                  </a:schemeClr>
                </a:solidFill>
              </a:rPr>
              <a:t>jedno)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sk-SK" dirty="0" smtClean="0"/>
              <a:t>Metódy sa nedajú priamo preťažovať</a:t>
            </a:r>
          </a:p>
          <a:p>
            <a:pPr lvl="2"/>
            <a:r>
              <a:rPr lang="sk-SK" dirty="0" smtClean="0"/>
              <a:t>Nemáme kľúčové slová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smtClean="0"/>
              <a:t>...</a:t>
            </a:r>
          </a:p>
          <a:p>
            <a:pPr lvl="1"/>
            <a:r>
              <a:rPr lang="sk-SK" dirty="0" smtClean="0"/>
              <a:t>To znamená, že sa nemôžeme spoliehať na to, že nás interpreter ustráži, ale musíme sami kontrolovať čo robíme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13317</TotalTime>
  <Words>1700</Words>
  <Application>Microsoft Office PowerPoint</Application>
  <PresentationFormat>Widescreen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Segoe UI</vt:lpstr>
      <vt:lpstr>SideTitleLine</vt:lpstr>
      <vt:lpstr>Úvod do jazyka Python</vt:lpstr>
      <vt:lpstr>Náplň prednášok</vt:lpstr>
      <vt:lpstr>Funkcionálny jazyk musí mať aspoň niektoré z týchto vlastností Python podporuje +, Python nepodporuje -</vt:lpstr>
      <vt:lpstr>Python</vt:lpstr>
      <vt:lpstr>Zaujímavé vlastnosti</vt:lpstr>
      <vt:lpstr>Prečo práve python a ciele tejto časti predmetu</vt:lpstr>
      <vt:lpstr>Filozofia jazyku Python je programovať správne a elegantne - The Zen of Python</vt:lpstr>
      <vt:lpstr>Na čo sa dá python použiť</vt:lpstr>
      <vt:lpstr>Nevýhody (pre tento predmet)</vt:lpstr>
      <vt:lpstr>Dohoda na predmete: Formátovanie zdrojového kódu</vt:lpstr>
      <vt:lpstr>Tutorial Pythonu</vt:lpstr>
      <vt:lpstr>PowerPoint Presentation</vt:lpstr>
      <vt:lpstr>Praktická ukážka</vt:lpstr>
      <vt:lpstr>while</vt:lpstr>
      <vt:lpstr>for (funguje inak ako v C alebo v Jave)</vt:lpstr>
      <vt:lpstr>if, elif, else</vt:lpstr>
      <vt:lpstr>continue, break, pass</vt:lpstr>
      <vt:lpstr>for a while moze mat else</vt:lpstr>
      <vt:lpstr>Definícia funkcie</vt:lpstr>
      <vt:lpstr>Prednastavené hodnoty</vt:lpstr>
      <vt:lpstr>Premenlivý počet atribútov</vt:lpstr>
      <vt:lpstr>import</vt:lpstr>
      <vt:lpstr>Lambda výraz</vt:lpstr>
      <vt:lpstr>Zdroje použité v prezentácii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96</cp:revision>
  <dcterms:created xsi:type="dcterms:W3CDTF">2016-01-20T20:15:10Z</dcterms:created>
  <dcterms:modified xsi:type="dcterms:W3CDTF">2020-03-16T17:57:52Z</dcterms:modified>
</cp:coreProperties>
</file>