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85" r:id="rId4"/>
    <p:sldId id="259" r:id="rId5"/>
    <p:sldId id="262" r:id="rId6"/>
    <p:sldId id="289" r:id="rId7"/>
    <p:sldId id="264" r:id="rId8"/>
    <p:sldId id="261" r:id="rId9"/>
    <p:sldId id="263" r:id="rId10"/>
    <p:sldId id="280" r:id="rId11"/>
    <p:sldId id="265" r:id="rId12"/>
    <p:sldId id="260" r:id="rId13"/>
    <p:sldId id="266" r:id="rId14"/>
    <p:sldId id="271" r:id="rId15"/>
    <p:sldId id="272" r:id="rId16"/>
    <p:sldId id="274" r:id="rId17"/>
    <p:sldId id="273" r:id="rId18"/>
    <p:sldId id="286" r:id="rId19"/>
    <p:sldId id="275" r:id="rId20"/>
    <p:sldId id="276" r:id="rId21"/>
    <p:sldId id="277" r:id="rId22"/>
    <p:sldId id="287" r:id="rId23"/>
    <p:sldId id="279" r:id="rId24"/>
    <p:sldId id="270" r:id="rId2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7" autoAdjust="0"/>
    <p:restoredTop sz="96586" autoAdjust="0"/>
  </p:normalViewPr>
  <p:slideViewPr>
    <p:cSldViewPr snapToGrid="0">
      <p:cViewPr varScale="1">
        <p:scale>
          <a:sx n="113" d="100"/>
          <a:sy n="113" d="100"/>
        </p:scale>
        <p:origin x="306" y="96"/>
      </p:cViewPr>
      <p:guideLst/>
    </p:cSldViewPr>
  </p:slideViewPr>
  <p:outlineViewPr>
    <p:cViewPr>
      <p:scale>
        <a:sx n="33" d="100"/>
        <a:sy n="33" d="100"/>
      </p:scale>
      <p:origin x="0" y="-1576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5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65E2F-29E8-4495-A6BA-69A593AAF28F}" type="datetimeFigureOut">
              <a:rPr lang="sk-SK" smtClean="0"/>
              <a:t>16. 3. 2020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AA4D3-7118-47D7-915B-EDE7F9F5F2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7652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16. 3. 2020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288831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16. 3. 2020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314585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16. 3. 2020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92208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16. 3. 2020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030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16. 3. 2020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905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16. 3. 2020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1929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16. 3. 2020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377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16. 3. 2020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209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16. 3. 2020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5" name="Rectangle 4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57800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16. 3. 2020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8" name="Rectangle 7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89737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16. 3. 2020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8" name="Rectangle 7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84492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53916"/>
            <a:ext cx="10515600" cy="3923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0A83B-24CB-4FF7-9262-5C909CA95ED4}" type="datetimeFigureOut">
              <a:rPr lang="sk-SK" smtClean="0"/>
              <a:t>16. 3. 2020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76" y="365127"/>
            <a:ext cx="0" cy="1325563"/>
          </a:xfrm>
          <a:prstGeom prst="line">
            <a:avLst/>
          </a:prstGeom>
          <a:ln w="171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76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hyperlink" Target="https://docs.python.org/3/tutori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olderview?id=0ByIrJAE4KMTtaGhRcXkxNHhmY2M" TargetMode="External"/><Relationship Id="rId4" Type="http://schemas.openxmlformats.org/officeDocument/2006/relationships/hyperlink" Target="https://www.python.org/dev/peps/pep-002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pyter/jupyter/wiki/A-gallery-of-interesting-Jupyter-Notebook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Ú</a:t>
            </a:r>
            <a:r>
              <a:rPr lang="en-US" dirty="0" err="1" smtClean="0"/>
              <a:t>vod</a:t>
            </a:r>
            <a:r>
              <a:rPr lang="en-US" dirty="0" smtClean="0"/>
              <a:t> do </a:t>
            </a:r>
            <a:r>
              <a:rPr lang="en-US" dirty="0" err="1" smtClean="0"/>
              <a:t>jazyka</a:t>
            </a:r>
            <a:r>
              <a:rPr lang="en-US" dirty="0" smtClean="0"/>
              <a:t> Python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6635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Dohoda na predmete: </a:t>
            </a:r>
            <a:r>
              <a:rPr lang="en-US" dirty="0" smtClean="0"/>
              <a:t>Form</a:t>
            </a:r>
            <a:r>
              <a:rPr lang="sk-SK" dirty="0" err="1" smtClean="0"/>
              <a:t>átovanie</a:t>
            </a:r>
            <a:r>
              <a:rPr lang="sk-SK" dirty="0" smtClean="0"/>
              <a:t> zdrojového kódu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53915"/>
            <a:ext cx="7886700" cy="37574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sz="3800" dirty="0"/>
              <a:t>PEP8</a:t>
            </a:r>
          </a:p>
          <a:p>
            <a:pPr lvl="1"/>
            <a:r>
              <a:rPr lang="sk-SK" dirty="0"/>
              <a:t>O</a:t>
            </a:r>
            <a:r>
              <a:rPr lang="sk-SK" dirty="0" smtClean="0"/>
              <a:t>dsadzovanie pomocou 4 medzier a nie </a:t>
            </a:r>
            <a:r>
              <a:rPr lang="sk-SK" dirty="0" err="1" smtClean="0"/>
              <a:t>tab</a:t>
            </a:r>
            <a:r>
              <a:rPr lang="sk-SK" dirty="0" smtClean="0"/>
              <a:t> </a:t>
            </a:r>
            <a:r>
              <a:rPr lang="sk-SK" sz="1700" dirty="0" smtClean="0"/>
              <a:t>(nastavte si editor na preklad </a:t>
            </a:r>
            <a:r>
              <a:rPr lang="sk-SK" sz="1700" dirty="0" err="1" smtClean="0"/>
              <a:t>tab</a:t>
            </a:r>
            <a:r>
              <a:rPr lang="sk-SK" sz="1700" dirty="0" smtClean="0"/>
              <a:t> =&gt; _ _ _ _)</a:t>
            </a:r>
            <a:endParaRPr lang="sk-SK" sz="1700" dirty="0" smtClean="0"/>
          </a:p>
          <a:p>
            <a:pPr lvl="1"/>
            <a:r>
              <a:rPr lang="sk-SK" dirty="0" smtClean="0"/>
              <a:t>Prázdne riadky na oddeľovanie funkcií</a:t>
            </a:r>
          </a:p>
          <a:p>
            <a:pPr lvl="1"/>
            <a:r>
              <a:rPr lang="sk-SK" dirty="0" smtClean="0"/>
              <a:t>Dokumentačné komentáre</a:t>
            </a:r>
          </a:p>
          <a:p>
            <a:pPr lvl="1"/>
            <a:r>
              <a:rPr lang="sk-SK" dirty="0" smtClean="0"/>
              <a:t>Používanie medzery okolo znamienok</a:t>
            </a:r>
          </a:p>
          <a:p>
            <a:pPr lvl="1"/>
            <a:r>
              <a:rPr lang="sk-SK" dirty="0" err="1" smtClean="0"/>
              <a:t>CamelCase</a:t>
            </a:r>
            <a:r>
              <a:rPr lang="sk-SK" dirty="0" smtClean="0"/>
              <a:t> na </a:t>
            </a:r>
            <a:r>
              <a:rPr lang="sk-SK" dirty="0" err="1" smtClean="0"/>
              <a:t>ponenovanie</a:t>
            </a:r>
            <a:r>
              <a:rPr lang="sk-SK" dirty="0" smtClean="0"/>
              <a:t> tried a </a:t>
            </a:r>
            <a:r>
              <a:rPr lang="sk-SK" dirty="0" err="1" smtClean="0"/>
              <a:t>male_pismena_s_podtrznikmi</a:t>
            </a:r>
            <a:r>
              <a:rPr lang="sk-SK" dirty="0" smtClean="0"/>
              <a:t> na pomenovanie funkcii</a:t>
            </a:r>
          </a:p>
          <a:p>
            <a:pPr lvl="1"/>
            <a:r>
              <a:rPr lang="sk-SK" dirty="0" smtClean="0"/>
              <a:t>UTF-8 kódovanie zdrojových súborov</a:t>
            </a:r>
          </a:p>
          <a:p>
            <a:pPr lvl="1"/>
            <a:r>
              <a:rPr lang="sk-SK" dirty="0" smtClean="0"/>
              <a:t>Nepoužívajte </a:t>
            </a:r>
            <a:r>
              <a:rPr lang="sk-SK" dirty="0" err="1" smtClean="0"/>
              <a:t>non</a:t>
            </a:r>
            <a:r>
              <a:rPr lang="sk-SK" dirty="0" smtClean="0"/>
              <a:t>-ASCII znaky na </a:t>
            </a:r>
            <a:r>
              <a:rPr lang="sk-SK" dirty="0" smtClean="0"/>
              <a:t>pomenovávanie ničoho</a:t>
            </a:r>
            <a:endParaRPr lang="sk-SK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152650" y="6349206"/>
            <a:ext cx="6522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52650" y="6393656"/>
            <a:ext cx="3486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dirty="0"/>
              <a:t>https://www.python.org/dev/peps/pep-0008/</a:t>
            </a:r>
          </a:p>
        </p:txBody>
      </p:sp>
    </p:spTree>
    <p:extLst>
      <p:ext uri="{BB962C8B-B14F-4D97-AF65-F5344CB8AC3E}">
        <p14:creationId xmlns:p14="http://schemas.microsoft.com/office/powerpoint/2010/main" val="25397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</a:t>
            </a:r>
            <a:r>
              <a:rPr lang="en-US" dirty="0" err="1" smtClean="0"/>
              <a:t>Pythonu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53916"/>
            <a:ext cx="7886700" cy="1175085"/>
          </a:xfrm>
        </p:spPr>
        <p:txBody>
          <a:bodyPr>
            <a:noAutofit/>
          </a:bodyPr>
          <a:lstStyle/>
          <a:p>
            <a:r>
              <a:rPr lang="en-US" sz="2400" dirty="0" err="1"/>
              <a:t>Budeme</a:t>
            </a:r>
            <a:r>
              <a:rPr lang="en-US" sz="2400" dirty="0"/>
              <a:t> </a:t>
            </a:r>
            <a:r>
              <a:rPr lang="en-US" sz="2400" dirty="0" err="1"/>
              <a:t>pou</a:t>
            </a:r>
            <a:r>
              <a:rPr lang="sk-SK" sz="2400" dirty="0" err="1"/>
              <a:t>žívať</a:t>
            </a:r>
            <a:r>
              <a:rPr lang="sk-SK" sz="2400" dirty="0"/>
              <a:t> </a:t>
            </a:r>
            <a:r>
              <a:rPr lang="sk-SK" sz="2400" dirty="0" err="1"/>
              <a:t>Python</a:t>
            </a:r>
            <a:r>
              <a:rPr lang="sk-SK" sz="2400" dirty="0"/>
              <a:t> 3 (konkrétne </a:t>
            </a:r>
            <a:r>
              <a:rPr lang="sk-SK" sz="2400" dirty="0" smtClean="0"/>
              <a:t>3.5 </a:t>
            </a:r>
            <a:r>
              <a:rPr lang="sk-SK" sz="2400" dirty="0"/>
              <a:t>alebo novšie)</a:t>
            </a:r>
            <a:endParaRPr lang="en-US" sz="2400" dirty="0"/>
          </a:p>
          <a:p>
            <a:r>
              <a:rPr lang="en-US" sz="2400" dirty="0" err="1"/>
              <a:t>Spustenie</a:t>
            </a:r>
            <a:r>
              <a:rPr lang="en-US" sz="2400" dirty="0"/>
              <a:t> </a:t>
            </a:r>
            <a:r>
              <a:rPr lang="sk-SK" sz="2400" dirty="0"/>
              <a:t>interaktívneho módu</a:t>
            </a:r>
          </a:p>
        </p:txBody>
      </p:sp>
      <p:sp>
        <p:nvSpPr>
          <p:cNvPr id="4" name="Rectangle 3"/>
          <p:cNvSpPr/>
          <p:nvPr/>
        </p:nvSpPr>
        <p:spPr>
          <a:xfrm>
            <a:off x="2324100" y="3530531"/>
            <a:ext cx="8122444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C:\cesta\niekam&gt;python</a:t>
            </a:r>
          </a:p>
          <a:p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3.5.1 (v3.5.1:37a07cee5969, 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6 2015, 01:54:25) [MSC v.1900 64 bit (AMD64)] on win32</a:t>
            </a:r>
          </a:p>
          <a:p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 "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"copyright", "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credits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or "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license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more 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information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52650" y="4700588"/>
            <a:ext cx="559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Spustenie</a:t>
            </a:r>
            <a:r>
              <a:rPr lang="en-US" sz="2400" dirty="0"/>
              <a:t> </a:t>
            </a:r>
            <a:r>
              <a:rPr lang="en-US" sz="2400" dirty="0" err="1"/>
              <a:t>skriptu</a:t>
            </a:r>
            <a:endParaRPr lang="sk-SK" sz="2400" dirty="0"/>
          </a:p>
        </p:txBody>
      </p:sp>
      <p:sp>
        <p:nvSpPr>
          <p:cNvPr id="6" name="Rectangle 5"/>
          <p:cNvSpPr/>
          <p:nvPr/>
        </p:nvSpPr>
        <p:spPr>
          <a:xfrm>
            <a:off x="2324100" y="5370372"/>
            <a:ext cx="812244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C:\cesta\niekam&gt;python script_name.py</a:t>
            </a:r>
            <a:endParaRPr lang="sk-S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2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117600"/>
            <a:ext cx="10515600" cy="50593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 err="1"/>
              <a:t>Uk</a:t>
            </a:r>
            <a:r>
              <a:rPr lang="sk-SK" sz="6600" dirty="0" err="1" smtClean="0"/>
              <a:t>ážka</a:t>
            </a:r>
            <a:endParaRPr lang="sk-SK" sz="6600" dirty="0" smtClean="0"/>
          </a:p>
          <a:p>
            <a:pPr marL="0" indent="0" algn="ctr">
              <a:buNone/>
            </a:pPr>
            <a:r>
              <a:rPr lang="sk-SK" sz="3600" dirty="0" err="1" smtClean="0"/>
              <a:t>GoTo</a:t>
            </a:r>
            <a:r>
              <a:rPr lang="sk-SK" sz="3600" dirty="0" smtClean="0"/>
              <a:t> </a:t>
            </a:r>
            <a:r>
              <a:rPr lang="sk-SK" sz="3600" dirty="0" err="1"/>
              <a:t>J</a:t>
            </a:r>
            <a:r>
              <a:rPr lang="sk-SK" sz="3600" dirty="0" err="1" smtClean="0"/>
              <a:t>upyter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187282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Praktick</a:t>
            </a:r>
            <a:r>
              <a:rPr lang="sk-SK" dirty="0" smtClean="0"/>
              <a:t>á</a:t>
            </a:r>
            <a:r>
              <a:rPr lang="en-US" dirty="0" smtClean="0"/>
              <a:t> </a:t>
            </a:r>
            <a:r>
              <a:rPr lang="en-US" dirty="0" err="1" smtClean="0"/>
              <a:t>uk</a:t>
            </a:r>
            <a:r>
              <a:rPr lang="sk-SK" dirty="0" err="1" smtClean="0"/>
              <a:t>áž</a:t>
            </a:r>
            <a:r>
              <a:rPr lang="en-US" dirty="0" err="1" smtClean="0"/>
              <a:t>ka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853968"/>
            <a:ext cx="7886700" cy="4322995"/>
          </a:xfrm>
        </p:spPr>
        <p:txBody>
          <a:bodyPr>
            <a:normAutofit fontScale="55000" lnSpcReduction="20000"/>
          </a:bodyPr>
          <a:lstStyle/>
          <a:p>
            <a:r>
              <a:rPr lang="sk-SK" dirty="0" smtClean="0"/>
              <a:t>Kalkulačka</a:t>
            </a:r>
          </a:p>
          <a:p>
            <a:pPr lvl="1"/>
            <a:r>
              <a:rPr lang="en-US" dirty="0" smtClean="0"/>
              <a:t>+ - * / ** // %</a:t>
            </a:r>
          </a:p>
          <a:p>
            <a:pPr lvl="1"/>
            <a:r>
              <a:rPr lang="en-US" dirty="0"/>
              <a:t>&lt; &gt; </a:t>
            </a:r>
            <a:r>
              <a:rPr lang="en-US" dirty="0" smtClean="0"/>
              <a:t>==</a:t>
            </a:r>
            <a:r>
              <a:rPr lang="sk-SK" dirty="0" smtClean="0"/>
              <a:t> and or</a:t>
            </a:r>
            <a:endParaRPr lang="en-US" dirty="0" smtClean="0"/>
          </a:p>
          <a:p>
            <a:pPr lvl="1"/>
            <a:r>
              <a:rPr lang="en-US" dirty="0" smtClean="0"/>
              <a:t>_</a:t>
            </a:r>
          </a:p>
          <a:p>
            <a:r>
              <a:rPr lang="en-US" dirty="0" smtClean="0"/>
              <a:t>Re</a:t>
            </a:r>
            <a:r>
              <a:rPr lang="sk-SK" dirty="0" err="1" smtClean="0"/>
              <a:t>ťazce</a:t>
            </a:r>
            <a:endParaRPr lang="sk-SK" dirty="0" smtClean="0"/>
          </a:p>
          <a:p>
            <a:pPr lvl="1"/>
            <a:r>
              <a:rPr lang="en-US" dirty="0" smtClean="0"/>
              <a:t>‘’ “” ‘’’ “”” \n</a:t>
            </a:r>
          </a:p>
          <a:p>
            <a:pPr lvl="1"/>
            <a:r>
              <a:rPr lang="en-US" dirty="0" smtClean="0"/>
              <a:t>+ * [] [-1] [:] [</a:t>
            </a:r>
            <a:r>
              <a:rPr lang="en-US" dirty="0" err="1" smtClean="0"/>
              <a:t>len</a:t>
            </a:r>
            <a:r>
              <a:rPr lang="en-US" dirty="0" smtClean="0"/>
              <a:t>(_)+vela] [:</a:t>
            </a:r>
            <a:r>
              <a:rPr lang="en-US" dirty="0" err="1" smtClean="0"/>
              <a:t>len</a:t>
            </a:r>
            <a:r>
              <a:rPr lang="en-US" dirty="0" smtClean="0"/>
              <a:t>(_)+vela]</a:t>
            </a:r>
          </a:p>
          <a:p>
            <a:pPr lvl="1"/>
            <a:r>
              <a:rPr lang="en-US" dirty="0" err="1" smtClean="0"/>
              <a:t>konverzia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str</a:t>
            </a:r>
            <a:endParaRPr lang="en-US" dirty="0" smtClean="0"/>
          </a:p>
          <a:p>
            <a:r>
              <a:rPr lang="en-US" dirty="0" err="1" smtClean="0"/>
              <a:t>Zoznam</a:t>
            </a:r>
            <a:r>
              <a:rPr lang="en-US" dirty="0" smtClean="0"/>
              <a:t> (list)</a:t>
            </a:r>
          </a:p>
          <a:p>
            <a:pPr lvl="1"/>
            <a:r>
              <a:rPr lang="en-US" dirty="0" smtClean="0"/>
              <a:t>-||-</a:t>
            </a:r>
            <a:r>
              <a:rPr lang="sk-SK" dirty="0" smtClean="0"/>
              <a:t> (</a:t>
            </a:r>
            <a:r>
              <a:rPr lang="en-US" dirty="0" err="1" smtClean="0"/>
              <a:t>oper</a:t>
            </a:r>
            <a:r>
              <a:rPr lang="sk-SK" dirty="0" smtClean="0"/>
              <a:t>á</a:t>
            </a:r>
            <a:r>
              <a:rPr lang="en-US" dirty="0" smtClean="0"/>
              <a:t>tory a </a:t>
            </a:r>
            <a:r>
              <a:rPr lang="en-US" dirty="0" err="1" smtClean="0"/>
              <a:t>selektory</a:t>
            </a:r>
            <a:r>
              <a:rPr lang="sk-SK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l</a:t>
            </a:r>
            <a:r>
              <a:rPr lang="en-US" dirty="0" smtClean="0"/>
              <a:t>ist() + range</a:t>
            </a:r>
            <a:endParaRPr lang="sk-SK" dirty="0" smtClean="0"/>
          </a:p>
          <a:p>
            <a:pPr lvl="1"/>
            <a:r>
              <a:rPr lang="en-US" dirty="0" smtClean="0"/>
              <a:t>a</a:t>
            </a:r>
            <a:r>
              <a:rPr lang="sk-SK" dirty="0" err="1" smtClean="0"/>
              <a:t>ppend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n</a:t>
            </a:r>
          </a:p>
          <a:p>
            <a:r>
              <a:rPr lang="en-US" dirty="0" err="1" smtClean="0"/>
              <a:t>Slovn</a:t>
            </a:r>
            <a:r>
              <a:rPr lang="sk-SK" dirty="0" err="1" smtClean="0"/>
              <a:t>ík</a:t>
            </a:r>
            <a:r>
              <a:rPr lang="sk-SK" dirty="0" smtClean="0"/>
              <a:t> (</a:t>
            </a:r>
            <a:r>
              <a:rPr lang="sk-SK" dirty="0" err="1" smtClean="0"/>
              <a:t>dict</a:t>
            </a:r>
            <a:r>
              <a:rPr lang="sk-SK" dirty="0" smtClean="0"/>
              <a:t>)</a:t>
            </a:r>
          </a:p>
          <a:p>
            <a:pPr lvl="1"/>
            <a:r>
              <a:rPr lang="en-US" dirty="0" smtClean="0"/>
              <a:t>{}, </a:t>
            </a:r>
            <a:r>
              <a:rPr lang="en-US" dirty="0" err="1" smtClean="0"/>
              <a:t>dict</a:t>
            </a:r>
            <a:r>
              <a:rPr lang="en-US" dirty="0" smtClean="0"/>
              <a:t>()</a:t>
            </a:r>
            <a:endParaRPr lang="sk-SK" dirty="0" smtClean="0"/>
          </a:p>
          <a:p>
            <a:r>
              <a:rPr lang="sk-SK" dirty="0" smtClean="0"/>
              <a:t>p</a:t>
            </a:r>
            <a:r>
              <a:rPr lang="en-US" dirty="0" err="1" smtClean="0"/>
              <a:t>rint</a:t>
            </a:r>
            <a:r>
              <a:rPr lang="sk-SK" dirty="0" smtClean="0"/>
              <a:t> a </a:t>
            </a:r>
            <a:r>
              <a:rPr lang="sk-SK" dirty="0" err="1" smtClean="0"/>
              <a:t>print</a:t>
            </a:r>
            <a:r>
              <a:rPr lang="sk-SK" dirty="0" smtClean="0"/>
              <a:t>()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sk-SK" dirty="0" err="1" smtClean="0"/>
              <a:t>nput</a:t>
            </a:r>
            <a:r>
              <a:rPr lang="sk-SK" dirty="0" smtClean="0"/>
              <a:t>, len,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r>
              <a:rPr lang="en-US" dirty="0" smtClean="0"/>
              <a:t>, help, type (__class__)</a:t>
            </a:r>
            <a:r>
              <a:rPr lang="sk-SK" dirty="0" smtClean="0"/>
              <a:t> </a:t>
            </a:r>
          </a:p>
          <a:p>
            <a:r>
              <a:rPr lang="sk-SK" dirty="0" err="1" smtClean="0"/>
              <a:t>while</a:t>
            </a:r>
            <a:r>
              <a:rPr lang="sk-SK" dirty="0" smtClean="0"/>
              <a:t>, </a:t>
            </a:r>
            <a:r>
              <a:rPr lang="sk-SK" dirty="0" err="1" smtClean="0"/>
              <a:t>if</a:t>
            </a:r>
            <a:r>
              <a:rPr lang="sk-SK" dirty="0" smtClean="0"/>
              <a:t>, </a:t>
            </a:r>
            <a:r>
              <a:rPr lang="sk-SK" dirty="0" err="1" smtClean="0"/>
              <a:t>for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66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while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3950494"/>
            <a:ext cx="7886700" cy="2226468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Na formátovanie kódu sa nepoužívajú zátvorky</a:t>
            </a:r>
          </a:p>
          <a:p>
            <a:r>
              <a:rPr lang="sk-SK" dirty="0" smtClean="0"/>
              <a:t>Medzery majú význam</a:t>
            </a:r>
          </a:p>
          <a:p>
            <a:r>
              <a:rPr lang="sk-SK" b="1" dirty="0" smtClean="0"/>
              <a:t>Na odsadzovanie budeme používať 4 medzery</a:t>
            </a:r>
          </a:p>
          <a:p>
            <a:r>
              <a:rPr lang="sk-SK" dirty="0" smtClean="0"/>
              <a:t>Vyhodnocuje sa </a:t>
            </a:r>
            <a:r>
              <a:rPr lang="en-US" dirty="0" smtClean="0"/>
              <a:t>s</a:t>
            </a:r>
            <a:r>
              <a:rPr lang="sk-SK" dirty="0" err="1" smtClean="0"/>
              <a:t>prava</a:t>
            </a:r>
            <a:r>
              <a:rPr lang="sk-SK" dirty="0" smtClean="0"/>
              <a:t> </a:t>
            </a:r>
            <a:r>
              <a:rPr lang="en-US" dirty="0" smtClean="0"/>
              <a:t>- </a:t>
            </a:r>
            <a:r>
              <a:rPr lang="sk-SK" dirty="0" smtClean="0"/>
              <a:t>doľava</a:t>
            </a:r>
            <a:endParaRPr lang="sk-SK" dirty="0" smtClean="0"/>
          </a:p>
          <a:p>
            <a:r>
              <a:rPr lang="sk-SK" dirty="0" smtClean="0"/>
              <a:t>, sa dá použiť na viacero priradení naraz</a:t>
            </a:r>
            <a:endParaRPr lang="sk-SK" dirty="0"/>
          </a:p>
        </p:txBody>
      </p:sp>
      <p:sp>
        <p:nvSpPr>
          <p:cNvPr id="4" name="TextBox 3"/>
          <p:cNvSpPr txBox="1"/>
          <p:nvPr/>
        </p:nvSpPr>
        <p:spPr>
          <a:xfrm>
            <a:off x="2152651" y="2209385"/>
            <a:ext cx="2886075" cy="1169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Fibonacciho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postupnost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 = 0,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b &lt; 10: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a, b = b,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73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sz="2400" dirty="0" smtClean="0"/>
              <a:t>(</a:t>
            </a:r>
            <a:r>
              <a:rPr lang="en-US" sz="2400" dirty="0" err="1" smtClean="0"/>
              <a:t>funguje</a:t>
            </a:r>
            <a:r>
              <a:rPr lang="en-US" sz="2400" dirty="0" smtClean="0"/>
              <a:t> </a:t>
            </a:r>
            <a:r>
              <a:rPr lang="en-US" sz="2400" dirty="0" err="1" smtClean="0"/>
              <a:t>inak</a:t>
            </a:r>
            <a:r>
              <a:rPr lang="en-US" sz="2400" dirty="0" smtClean="0"/>
              <a:t> </a:t>
            </a:r>
            <a:r>
              <a:rPr lang="en-US" sz="2400" dirty="0" err="1" smtClean="0"/>
              <a:t>ako</a:t>
            </a:r>
            <a:r>
              <a:rPr lang="en-US" sz="2400" dirty="0" smtClean="0"/>
              <a:t> v C </a:t>
            </a:r>
            <a:r>
              <a:rPr lang="en-US" sz="2400" dirty="0" err="1" smtClean="0"/>
              <a:t>alebo</a:t>
            </a:r>
            <a:r>
              <a:rPr lang="en-US" sz="2400" dirty="0" smtClean="0"/>
              <a:t> v </a:t>
            </a:r>
            <a:r>
              <a:rPr lang="en-US" sz="2400" dirty="0" err="1" smtClean="0"/>
              <a:t>Jave</a:t>
            </a:r>
            <a:r>
              <a:rPr lang="en-US" sz="2400" dirty="0" smtClean="0"/>
              <a:t>)</a:t>
            </a:r>
            <a:endParaRPr lang="sk-SK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4494370"/>
            <a:ext cx="7886700" cy="1682593"/>
          </a:xfrm>
        </p:spPr>
        <p:txBody>
          <a:bodyPr/>
          <a:lstStyle/>
          <a:p>
            <a:r>
              <a:rPr lang="en-US" dirty="0" err="1" smtClean="0"/>
              <a:t>Iteruje</a:t>
            </a:r>
            <a:r>
              <a:rPr lang="en-US" dirty="0" smtClean="0"/>
              <a:t> </a:t>
            </a:r>
            <a:r>
              <a:rPr lang="en-US" dirty="0" err="1" smtClean="0"/>
              <a:t>cez</a:t>
            </a:r>
            <a:r>
              <a:rPr lang="en-US" dirty="0" smtClean="0"/>
              <a:t> </a:t>
            </a:r>
            <a:r>
              <a:rPr lang="sk-SK" dirty="0" smtClean="0"/>
              <a:t>dátovú štruktúru</a:t>
            </a:r>
          </a:p>
          <a:p>
            <a:r>
              <a:rPr lang="sk-SK" dirty="0" smtClean="0"/>
              <a:t>Ak chcete </a:t>
            </a:r>
            <a:r>
              <a:rPr lang="sk-SK" dirty="0" err="1" smtClean="0"/>
              <a:t>iterovať</a:t>
            </a:r>
            <a:r>
              <a:rPr lang="sk-SK" dirty="0" smtClean="0"/>
              <a:t> cez čísla </a:t>
            </a:r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endParaRPr lang="sk-SK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dirty="0" smtClean="0"/>
              <a:t>Ak chcete index,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endParaRPr lang="sk-SK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5538" y="1837611"/>
            <a:ext cx="4607719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['cat', 'window', 'defenestrate']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w in words: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print(w,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(w))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5537" y="2723197"/>
            <a:ext cx="6936583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['cat', 'window', 'defenestrate']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(len(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# to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range(0,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(words))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5537" y="3608783"/>
            <a:ext cx="6936583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['cat', 'window', 'defenestrate']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i, w in enumerate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81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if, </a:t>
            </a:r>
            <a:r>
              <a:rPr lang="sk-SK" dirty="0" err="1" smtClean="0"/>
              <a:t>elif</a:t>
            </a:r>
            <a:r>
              <a:rPr lang="sk-SK" dirty="0" smtClean="0"/>
              <a:t>, </a:t>
            </a:r>
            <a:r>
              <a:rPr lang="en-US" dirty="0" smtClean="0"/>
              <a:t>else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4879182"/>
            <a:ext cx="7886700" cy="1297781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Nič prekvapujúce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9776" y="1864520"/>
            <a:ext cx="5122069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(input("Please enter an integer: "))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x &lt; 0: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print('Negative changed to zero')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 == 0: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print('Zero')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 == 1: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print('Single')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print('More')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continue, break, pass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53916"/>
            <a:ext cx="7886700" cy="2232360"/>
          </a:xfrm>
        </p:spPr>
        <p:txBody>
          <a:bodyPr/>
          <a:lstStyle/>
          <a:p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ontinue</a:t>
            </a:r>
            <a:r>
              <a:rPr lang="sk-SK" dirty="0" smtClean="0"/>
              <a:t> a </a:t>
            </a:r>
            <a:r>
              <a:rPr 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sk-SK" dirty="0" smtClean="0"/>
              <a:t> je to iste ako v C</a:t>
            </a:r>
          </a:p>
          <a:p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lang="sk-SK" dirty="0" smtClean="0"/>
              <a:t> nerobí nič</a:t>
            </a:r>
          </a:p>
          <a:p>
            <a:pPr lvl="1"/>
            <a:r>
              <a:rPr lang="sk-SK" dirty="0" smtClean="0"/>
              <a:t>Ak syntax vyžaduje niečo, ale vy nič nepotrebujete</a:t>
            </a:r>
          </a:p>
          <a:p>
            <a:pPr lvl="1"/>
            <a:r>
              <a:rPr lang="sk-SK" dirty="0" smtClean="0"/>
              <a:t>Dobré keď len vytvárate štruktúru programu a zatiaľ nenapĺňate metódy</a:t>
            </a:r>
            <a:endParaRPr lang="sk-SK" dirty="0"/>
          </a:p>
        </p:txBody>
      </p:sp>
      <p:sp>
        <p:nvSpPr>
          <p:cNvPr id="4" name="TextBox 3"/>
          <p:cNvSpPr txBox="1"/>
          <p:nvPr/>
        </p:nvSpPr>
        <p:spPr>
          <a:xfrm>
            <a:off x="2266950" y="5036345"/>
            <a:ext cx="674370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pass  #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Cakanie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prerusenie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k-S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20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dirty="0"/>
              <a:t> a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sk-SK" dirty="0"/>
              <a:t> </a:t>
            </a:r>
            <a:r>
              <a:rPr lang="sk-SK" dirty="0" err="1"/>
              <a:t>moze</a:t>
            </a:r>
            <a:r>
              <a:rPr lang="sk-SK" dirty="0"/>
              <a:t> mat </a:t>
            </a:r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53915"/>
            <a:ext cx="6501992" cy="265364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n in range(2, 10):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x in range(2, n):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n % x == 0: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 n, 'equals', x, '*', n/x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loop fell through without finding a factor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n, 'is a prime number'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169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Definícia funkcie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4770217"/>
            <a:ext cx="7886700" cy="1232235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Kľúčové slovo </a:t>
            </a:r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endParaRPr lang="sk-SK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sk-SK" dirty="0" smtClean="0"/>
              <a:t> dokumentačný komentár</a:t>
            </a:r>
            <a:endParaRPr lang="en-US" dirty="0" smtClean="0"/>
          </a:p>
          <a:p>
            <a:r>
              <a:rPr 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eturn</a:t>
            </a:r>
            <a:r>
              <a:rPr lang="en-US" dirty="0" smtClean="0"/>
              <a:t> </a:t>
            </a:r>
            <a:r>
              <a:rPr lang="en-US" dirty="0" err="1" smtClean="0"/>
              <a:t>vracia</a:t>
            </a:r>
            <a:r>
              <a:rPr lang="en-US" dirty="0" smtClean="0"/>
              <a:t> n</a:t>
            </a:r>
            <a:r>
              <a:rPr lang="sk-SK" dirty="0" smtClean="0"/>
              <a:t>á</a:t>
            </a:r>
            <a:r>
              <a:rPr lang="en-US" dirty="0" err="1" smtClean="0"/>
              <a:t>vratov</a:t>
            </a:r>
            <a:r>
              <a:rPr lang="sk-SK" dirty="0" smtClean="0"/>
              <a:t>ú</a:t>
            </a:r>
            <a:r>
              <a:rPr lang="en-US" dirty="0" smtClean="0"/>
              <a:t> </a:t>
            </a:r>
            <a:r>
              <a:rPr lang="en-US" dirty="0" err="1" smtClean="0"/>
              <a:t>hodnotu</a:t>
            </a:r>
            <a:endParaRPr lang="sk-SK" dirty="0" smtClean="0"/>
          </a:p>
          <a:p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2650" y="2120675"/>
            <a:ext cx="582930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fib(n):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ibonacci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ho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cisla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"""Print a Fibonacci series up to n."""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[]</a:t>
            </a:r>
            <a:endParaRPr lang="sk-S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a, b = 0,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a &lt; n: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result.append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a, b = b, a +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return(result)</a:t>
            </a:r>
            <a:endParaRPr lang="sk-S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4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sk-SK" dirty="0" smtClean="0"/>
              <a:t>á</a:t>
            </a:r>
            <a:r>
              <a:rPr lang="en-US" dirty="0" err="1" smtClean="0"/>
              <a:t>pl</a:t>
            </a:r>
            <a:r>
              <a:rPr lang="sk-SK" dirty="0" smtClean="0"/>
              <a:t>ň</a:t>
            </a:r>
            <a:r>
              <a:rPr lang="en-US" dirty="0" smtClean="0"/>
              <a:t> </a:t>
            </a:r>
            <a:r>
              <a:rPr lang="en-US" dirty="0" err="1" smtClean="0"/>
              <a:t>predn</a:t>
            </a:r>
            <a:r>
              <a:rPr lang="sk-SK" dirty="0" err="1" smtClean="0"/>
              <a:t>ášo</a:t>
            </a:r>
            <a:r>
              <a:rPr lang="en-US" dirty="0" smtClean="0"/>
              <a:t>k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</a:t>
            </a:r>
            <a:r>
              <a:rPr lang="sk-SK" dirty="0" smtClean="0"/>
              <a:t>á</a:t>
            </a:r>
            <a:r>
              <a:rPr lang="en-US" dirty="0" err="1" smtClean="0"/>
              <a:t>lokto</a:t>
            </a:r>
            <a:r>
              <a:rPr lang="en-US" dirty="0" smtClean="0"/>
              <a:t> </a:t>
            </a:r>
            <a:r>
              <a:rPr lang="en-US" dirty="0" err="1" smtClean="0"/>
              <a:t>bude</a:t>
            </a:r>
            <a:r>
              <a:rPr lang="en-US" dirty="0" smtClean="0"/>
              <a:t> </a:t>
            </a:r>
            <a:r>
              <a:rPr lang="en-US" dirty="0" err="1" smtClean="0"/>
              <a:t>programova</a:t>
            </a:r>
            <a:r>
              <a:rPr lang="sk-SK" dirty="0" smtClean="0"/>
              <a:t>ť</a:t>
            </a:r>
            <a:r>
              <a:rPr lang="en-US" dirty="0" smtClean="0"/>
              <a:t> </a:t>
            </a:r>
            <a:r>
              <a:rPr lang="sk-SK" dirty="0" err="1"/>
              <a:t>č</a:t>
            </a:r>
            <a:r>
              <a:rPr lang="en-US" dirty="0" err="1" smtClean="0"/>
              <a:t>isto</a:t>
            </a:r>
            <a:r>
              <a:rPr lang="en-US" dirty="0" smtClean="0"/>
              <a:t> </a:t>
            </a:r>
            <a:r>
              <a:rPr lang="en-US" dirty="0" err="1" smtClean="0"/>
              <a:t>funkcion</a:t>
            </a:r>
            <a:r>
              <a:rPr lang="sk-SK" dirty="0" smtClean="0"/>
              <a:t>á</a:t>
            </a:r>
            <a:r>
              <a:rPr lang="en-US" dirty="0" err="1" smtClean="0"/>
              <a:t>lne</a:t>
            </a:r>
            <a:endParaRPr lang="en-US" dirty="0" smtClean="0"/>
          </a:p>
          <a:p>
            <a:r>
              <a:rPr lang="en-US" dirty="0" err="1" smtClean="0"/>
              <a:t>Ve</a:t>
            </a:r>
            <a:r>
              <a:rPr lang="sk-SK" dirty="0" smtClean="0"/>
              <a:t>ľ</a:t>
            </a:r>
            <a:r>
              <a:rPr lang="en-US" dirty="0" smtClean="0"/>
              <a:t>a </a:t>
            </a:r>
            <a:r>
              <a:rPr lang="en-US" dirty="0" err="1" smtClean="0"/>
              <a:t>jazykov</a:t>
            </a:r>
            <a:r>
              <a:rPr lang="en-US" dirty="0" smtClean="0"/>
              <a:t> </a:t>
            </a:r>
            <a:r>
              <a:rPr lang="sk-SK" dirty="0" smtClean="0"/>
              <a:t>ale </a:t>
            </a:r>
            <a:r>
              <a:rPr lang="en-US" dirty="0" smtClean="0"/>
              <a:t>m</a:t>
            </a:r>
            <a:r>
              <a:rPr lang="sk-SK" dirty="0" smtClean="0"/>
              <a:t>á</a:t>
            </a:r>
            <a:r>
              <a:rPr lang="en-US" dirty="0" smtClean="0"/>
              <a:t> </a:t>
            </a:r>
            <a:r>
              <a:rPr lang="en-US" dirty="0" err="1" smtClean="0"/>
              <a:t>funkcion</a:t>
            </a:r>
            <a:r>
              <a:rPr lang="sk-SK" dirty="0" smtClean="0"/>
              <a:t>á</a:t>
            </a:r>
            <a:r>
              <a:rPr lang="en-US" dirty="0" err="1" smtClean="0"/>
              <a:t>lne</a:t>
            </a:r>
            <a:r>
              <a:rPr lang="en-US" dirty="0" smtClean="0"/>
              <a:t> </a:t>
            </a:r>
            <a:r>
              <a:rPr lang="en-US" dirty="0" err="1" smtClean="0"/>
              <a:t>prvky</a:t>
            </a:r>
            <a:endParaRPr lang="sk-SK" dirty="0" smtClean="0"/>
          </a:p>
          <a:p>
            <a:r>
              <a:rPr lang="sk-SK" dirty="0" smtClean="0"/>
              <a:t>Prečo nevyužiť výhody FP</a:t>
            </a:r>
            <a:endParaRPr lang="en-US" dirty="0" smtClean="0"/>
          </a:p>
          <a:p>
            <a:r>
              <a:rPr lang="en-US" dirty="0" err="1" smtClean="0"/>
              <a:t>Uk</a:t>
            </a:r>
            <a:r>
              <a:rPr lang="sk-SK" dirty="0" err="1" smtClean="0"/>
              <a:t>áž</a:t>
            </a:r>
            <a:r>
              <a:rPr lang="en-US" dirty="0" err="1" smtClean="0"/>
              <a:t>eme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tie </a:t>
            </a:r>
            <a:r>
              <a:rPr lang="en-US" dirty="0" err="1" smtClean="0"/>
              <a:t>naj</a:t>
            </a:r>
            <a:r>
              <a:rPr lang="sk-SK" dirty="0" smtClean="0"/>
              <a:t>č</a:t>
            </a:r>
            <a:r>
              <a:rPr lang="en-US" dirty="0" err="1" smtClean="0"/>
              <a:t>astejsie</a:t>
            </a:r>
            <a:r>
              <a:rPr lang="en-US" dirty="0" smtClean="0"/>
              <a:t> / </a:t>
            </a:r>
            <a:r>
              <a:rPr lang="en-US" dirty="0" err="1" smtClean="0"/>
              <a:t>najjednoduch</a:t>
            </a:r>
            <a:r>
              <a:rPr lang="sk-SK" dirty="0" smtClean="0"/>
              <a:t>š</a:t>
            </a:r>
            <a:r>
              <a:rPr lang="en-US" dirty="0" err="1" smtClean="0"/>
              <a:t>ie</a:t>
            </a:r>
            <a:r>
              <a:rPr lang="en-US" dirty="0" smtClean="0"/>
              <a:t> / </a:t>
            </a:r>
            <a:r>
              <a:rPr lang="en-US" dirty="0" err="1" smtClean="0"/>
              <a:t>najzauj</a:t>
            </a:r>
            <a:r>
              <a:rPr lang="sk-SK" dirty="0" smtClean="0"/>
              <a:t>í</a:t>
            </a:r>
            <a:r>
              <a:rPr lang="en-US" dirty="0" err="1" smtClean="0"/>
              <a:t>mavej</a:t>
            </a:r>
            <a:r>
              <a:rPr lang="sk-SK" dirty="0" smtClean="0"/>
              <a:t>š</a:t>
            </a:r>
            <a:r>
              <a:rPr lang="en-US" dirty="0" err="1" smtClean="0"/>
              <a:t>ie</a:t>
            </a:r>
            <a:r>
              <a:rPr lang="en-US" dirty="0" smtClean="0"/>
              <a:t> …</a:t>
            </a:r>
          </a:p>
          <a:p>
            <a:r>
              <a:rPr lang="en-US" dirty="0" err="1" smtClean="0"/>
              <a:t>Pr</a:t>
            </a:r>
            <a:r>
              <a:rPr lang="sk-SK" dirty="0" smtClean="0"/>
              <a:t>í</a:t>
            </a:r>
            <a:r>
              <a:rPr lang="en-US" dirty="0" err="1" smtClean="0"/>
              <a:t>klady</a:t>
            </a:r>
            <a:r>
              <a:rPr lang="en-US" dirty="0" smtClean="0"/>
              <a:t> </a:t>
            </a:r>
            <a:r>
              <a:rPr lang="en-US" dirty="0" err="1" smtClean="0"/>
              <a:t>hlavne</a:t>
            </a:r>
            <a:r>
              <a:rPr lang="en-US" dirty="0" smtClean="0"/>
              <a:t> v </a:t>
            </a:r>
            <a:r>
              <a:rPr lang="en-US" dirty="0" err="1" smtClean="0"/>
              <a:t>Pythone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25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Prednastavené hodnoty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0278" y="4353352"/>
            <a:ext cx="9019072" cy="2504648"/>
          </a:xfrm>
        </p:spPr>
        <p:txBody>
          <a:bodyPr>
            <a:normAutofit fontScale="55000" lnSpcReduction="20000"/>
          </a:bodyPr>
          <a:lstStyle/>
          <a:p>
            <a:r>
              <a:rPr lang="sk-SK" dirty="0" smtClean="0"/>
              <a:t>Parametre môžu mať prednastavené hodnoty</a:t>
            </a:r>
          </a:p>
          <a:p>
            <a:r>
              <a:rPr lang="sk-SK" dirty="0" smtClean="0"/>
              <a:t>Je možné použiť pri volaní menej parametrov</a:t>
            </a:r>
          </a:p>
          <a:p>
            <a:r>
              <a:rPr lang="sk-SK" dirty="0" smtClean="0"/>
              <a:t>Je možné volať názvom parametru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ask_ok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('Do you really want to quit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?'‚ complaint=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What?')</a:t>
            </a:r>
            <a:endParaRPr lang="sk-SK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dirty="0" smtClean="0"/>
              <a:t>Za parametrom s prednastavenou hodnotou nemôže ísť parameter bez prednastavenej hodnoty</a:t>
            </a:r>
          </a:p>
          <a:p>
            <a:r>
              <a:rPr lang="sk-SK" dirty="0" smtClean="0"/>
              <a:t>Pozor</a:t>
            </a:r>
            <a:r>
              <a:rPr lang="en-US" dirty="0" smtClean="0"/>
              <a:t>!!! </a:t>
            </a:r>
            <a:r>
              <a:rPr lang="sk-SK" dirty="0" err="1" smtClean="0"/>
              <a:t>Prednastvená</a:t>
            </a:r>
            <a:r>
              <a:rPr lang="sk-SK" dirty="0" smtClean="0"/>
              <a:t> </a:t>
            </a:r>
            <a:r>
              <a:rPr lang="sk-SK" dirty="0" smtClean="0"/>
              <a:t>hodnota sa vyhodnocuje v čase definície</a:t>
            </a:r>
            <a:endParaRPr lang="en-US" dirty="0" smtClean="0"/>
          </a:p>
          <a:p>
            <a:pPr lvl="1"/>
            <a:r>
              <a:rPr lang="en-US" dirty="0" err="1" smtClean="0"/>
              <a:t>Ak</a:t>
            </a:r>
            <a:r>
              <a:rPr lang="en-US" dirty="0" smtClean="0"/>
              <a:t> </a:t>
            </a:r>
            <a:r>
              <a:rPr lang="en-US" dirty="0" err="1" smtClean="0"/>
              <a:t>hodnota</a:t>
            </a:r>
            <a:r>
              <a:rPr lang="en-US" dirty="0" smtClean="0"/>
              <a:t> </a:t>
            </a:r>
            <a:r>
              <a:rPr lang="en-US" dirty="0" err="1" smtClean="0"/>
              <a:t>nie</a:t>
            </a:r>
            <a:r>
              <a:rPr lang="sk-SK" dirty="0" smtClean="0"/>
              <a:t> </a:t>
            </a:r>
            <a:r>
              <a:rPr lang="en-US" dirty="0" smtClean="0"/>
              <a:t>je </a:t>
            </a:r>
            <a:r>
              <a:rPr lang="sk-SK" dirty="0" smtClean="0"/>
              <a:t>primitívny</a:t>
            </a:r>
            <a:r>
              <a:rPr lang="en-US" dirty="0" smtClean="0"/>
              <a:t> </a:t>
            </a:r>
            <a:r>
              <a:rPr lang="sk-SK" dirty="0" smtClean="0"/>
              <a:t>/</a:t>
            </a:r>
            <a:r>
              <a:rPr lang="en-US" dirty="0" smtClean="0"/>
              <a:t> </a:t>
            </a:r>
            <a:r>
              <a:rPr lang="sk-SK" dirty="0" err="1" smtClean="0"/>
              <a:t>immutable</a:t>
            </a:r>
            <a:r>
              <a:rPr lang="sk-SK" dirty="0" smtClean="0"/>
              <a:t> </a:t>
            </a:r>
            <a:r>
              <a:rPr lang="en-US" dirty="0" err="1" smtClean="0"/>
              <a:t>typ</a:t>
            </a:r>
            <a:r>
              <a:rPr lang="en-US" dirty="0" smtClean="0"/>
              <a:t>,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sk-SK" dirty="0" smtClean="0"/>
              <a:t>všetky volania funkcie budú používať rovnakú referenciu, </a:t>
            </a:r>
            <a:r>
              <a:rPr lang="sk-SK" dirty="0" err="1" smtClean="0"/>
              <a:t>tj</a:t>
            </a:r>
            <a:r>
              <a:rPr lang="sk-SK" dirty="0" smtClean="0"/>
              <a:t>. rovnaký </a:t>
            </a:r>
            <a:r>
              <a:rPr lang="sk-SK" dirty="0" smtClean="0"/>
              <a:t>objekt</a:t>
            </a:r>
            <a:endParaRPr lang="en-US" dirty="0" smtClean="0"/>
          </a:p>
          <a:p>
            <a:pPr lvl="1"/>
            <a:r>
              <a:rPr lang="en-US" dirty="0" smtClean="0"/>
              <a:t>Pole </a:t>
            </a:r>
            <a:r>
              <a:rPr lang="sk-SK" dirty="0" smtClean="0"/>
              <a:t>ani</a:t>
            </a:r>
            <a:r>
              <a:rPr lang="en-US" dirty="0" smtClean="0"/>
              <a:t> </a:t>
            </a:r>
            <a:r>
              <a:rPr lang="sk-SK" dirty="0" smtClean="0"/>
              <a:t>asociatívne pole nie je primitívny typ tzn. ak inicializujete poľom, tak funkcia nebude pracovať nad jeho kópiou ale každé volanie bude pracovať s tým istým objektom.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4" name="TextBox 3"/>
          <p:cNvSpPr txBox="1"/>
          <p:nvPr/>
        </p:nvSpPr>
        <p:spPr>
          <a:xfrm>
            <a:off x="2220686" y="1733163"/>
            <a:ext cx="7482114" cy="24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ask_ok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prompt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complaint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or no,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please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!'):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prompt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('y',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('n', 'no',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0: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OSError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uncooperative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user')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complaint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29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Premenliv</a:t>
            </a:r>
            <a:r>
              <a:rPr lang="sk-SK" dirty="0" smtClean="0"/>
              <a:t>ý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sk-SK" dirty="0" smtClean="0"/>
              <a:t>č</a:t>
            </a:r>
            <a:r>
              <a:rPr lang="en-US" dirty="0" smtClean="0"/>
              <a:t>et </a:t>
            </a:r>
            <a:r>
              <a:rPr lang="en-US" dirty="0" err="1" smtClean="0"/>
              <a:t>atrib</a:t>
            </a:r>
            <a:r>
              <a:rPr lang="sk-SK" dirty="0"/>
              <a:t>ú</a:t>
            </a:r>
            <a:r>
              <a:rPr lang="en-US" dirty="0" smtClean="0"/>
              <a:t>tov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4078514"/>
            <a:ext cx="7886700" cy="209844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* </a:t>
            </a:r>
            <a:r>
              <a:rPr lang="sk-SK" dirty="0" smtClean="0"/>
              <a:t>slúži na označenie zoznamu atribútov</a:t>
            </a:r>
          </a:p>
          <a:p>
            <a:r>
              <a:rPr lang="sk-SK" dirty="0" smtClean="0"/>
              <a:t>Zoznam atribútov je dostupný ako </a:t>
            </a:r>
            <a:r>
              <a:rPr 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r>
              <a:rPr lang="en-US" dirty="0" smtClean="0"/>
              <a:t>** </a:t>
            </a:r>
            <a:r>
              <a:rPr lang="sk-SK" dirty="0" smtClean="0"/>
              <a:t>slúži na označenie zoznamu pomenovaných atribútov</a:t>
            </a:r>
          </a:p>
          <a:p>
            <a:r>
              <a:rPr lang="sk-SK" dirty="0" smtClean="0"/>
              <a:t>Pomenované atribúty sú dostupné ako </a:t>
            </a:r>
            <a:r>
              <a:rPr lang="sk-SK" dirty="0" smtClean="0"/>
              <a:t>asociatívne </a:t>
            </a:r>
            <a:r>
              <a:rPr lang="sk-SK" dirty="0" smtClean="0"/>
              <a:t>pole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sk-SK" dirty="0" smtClean="0"/>
              <a:t>, kde kľúč je názov pomenovaného atribútu</a:t>
            </a:r>
            <a:endParaRPr lang="sk-SK" dirty="0"/>
          </a:p>
        </p:txBody>
      </p:sp>
      <p:sp>
        <p:nvSpPr>
          <p:cNvPr id="4" name="TextBox 3"/>
          <p:cNvSpPr txBox="1"/>
          <p:nvPr/>
        </p:nvSpPr>
        <p:spPr>
          <a:xfrm>
            <a:off x="2394857" y="1843314"/>
            <a:ext cx="64516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="/"):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sep.join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4857" y="2622991"/>
            <a:ext cx="64516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funkcia(argument, *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**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keywords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76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53916"/>
            <a:ext cx="7886700" cy="252781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pp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stuff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[['spam',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lumberjack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knights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 'spam', ['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lumberjack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knights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pp(stuff)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pp(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2651" y="5478012"/>
            <a:ext cx="443830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functools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operator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601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Lambda</a:t>
            </a:r>
            <a:r>
              <a:rPr lang="sk-SK" dirty="0" smtClean="0"/>
              <a:t> výraz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757488"/>
            <a:ext cx="7886700" cy="1261527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err="1" smtClean="0"/>
              <a:t>Ve</a:t>
            </a:r>
            <a:r>
              <a:rPr lang="sk-SK" sz="2000" dirty="0"/>
              <a:t>ľ</a:t>
            </a:r>
            <a:r>
              <a:rPr lang="en-US" sz="2000" dirty="0" smtClean="0"/>
              <a:t>mi </a:t>
            </a:r>
            <a:r>
              <a:rPr lang="en-US" sz="2000" dirty="0" err="1"/>
              <a:t>podobn</a:t>
            </a:r>
            <a:r>
              <a:rPr lang="sk-SK" sz="2000" dirty="0"/>
              <a:t>é</a:t>
            </a:r>
            <a:r>
              <a:rPr lang="en-US" sz="2000" dirty="0"/>
              <a:t> </a:t>
            </a:r>
            <a:r>
              <a:rPr lang="en-US" sz="2000" dirty="0" err="1"/>
              <a:t>ako</a:t>
            </a:r>
            <a:r>
              <a:rPr lang="en-US" sz="2000" dirty="0"/>
              <a:t> </a:t>
            </a:r>
            <a:r>
              <a:rPr lang="en-US" sz="2000" dirty="0" err="1"/>
              <a:t>funkcia</a:t>
            </a:r>
            <a:endParaRPr lang="en-US" sz="2000" dirty="0"/>
          </a:p>
          <a:p>
            <a:r>
              <a:rPr lang="en-US" sz="2000" dirty="0" err="1"/>
              <a:t>Netreba</a:t>
            </a:r>
            <a:r>
              <a:rPr lang="en-US" sz="2000" dirty="0"/>
              <a:t> </a:t>
            </a:r>
            <a:r>
              <a:rPr lang="en-US" sz="2000" dirty="0" err="1"/>
              <a:t>pomenova</a:t>
            </a:r>
            <a:r>
              <a:rPr lang="sk-SK" sz="2000" dirty="0"/>
              <a:t>ť</a:t>
            </a:r>
          </a:p>
          <a:p>
            <a:r>
              <a:rPr lang="sk-SK" sz="2000" dirty="0"/>
              <a:t>Vracia sa vykonateľný objekt</a:t>
            </a:r>
            <a:endParaRPr lang="en-US" sz="2000" dirty="0"/>
          </a:p>
          <a:p>
            <a:r>
              <a:rPr lang="en-US" sz="2000" dirty="0" err="1"/>
              <a:t>Obmedzenia</a:t>
            </a:r>
            <a:endParaRPr lang="en-US" sz="2000" dirty="0"/>
          </a:p>
          <a:p>
            <a:endParaRPr lang="sk-SK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52650" y="1776060"/>
            <a:ext cx="645160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quare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lambda x: x *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square(2)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2650" y="4261778"/>
            <a:ext cx="6451600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make_power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(exponent):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x: 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** exponent</a:t>
            </a:r>
          </a:p>
          <a:p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quare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make_power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square(2)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cube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make_power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cube(2)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8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44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Zdroje</a:t>
            </a:r>
            <a:r>
              <a:rPr lang="en-US" dirty="0"/>
              <a:t> </a:t>
            </a:r>
            <a:r>
              <a:rPr lang="en-US" dirty="0" err="1" smtClean="0"/>
              <a:t>pou</a:t>
            </a:r>
            <a:r>
              <a:rPr lang="sk-SK" dirty="0" smtClean="0"/>
              <a:t>ž</a:t>
            </a:r>
            <a:r>
              <a:rPr lang="en-US" dirty="0" smtClean="0"/>
              <a:t>it</a:t>
            </a:r>
            <a:r>
              <a:rPr lang="sk-SK" dirty="0" smtClean="0"/>
              <a:t>é</a:t>
            </a:r>
            <a:r>
              <a:rPr lang="en-US" dirty="0" smtClean="0"/>
              <a:t> v </a:t>
            </a:r>
            <a:r>
              <a:rPr lang="en-US" dirty="0" err="1" smtClean="0"/>
              <a:t>prezent</a:t>
            </a:r>
            <a:r>
              <a:rPr lang="sk-SK" dirty="0" smtClean="0"/>
              <a:t>á</a:t>
            </a:r>
            <a:r>
              <a:rPr lang="en-US" dirty="0" smtClean="0"/>
              <a:t>cii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docs.python.org/3/tutorial</a:t>
            </a:r>
            <a:endParaRPr lang="sk-SK" dirty="0" smtClean="0"/>
          </a:p>
          <a:p>
            <a:r>
              <a:rPr lang="sk-SK" dirty="0">
                <a:hlinkClick r:id="rId3"/>
              </a:rPr>
              <a:t>https://www.python.org/dev/peps/pep-0008</a:t>
            </a:r>
            <a:r>
              <a:rPr lang="sk-SK" dirty="0" smtClean="0">
                <a:hlinkClick r:id="rId3"/>
              </a:rPr>
              <a:t>/</a:t>
            </a:r>
            <a:endParaRPr lang="sk-SK" dirty="0" smtClean="0"/>
          </a:p>
          <a:p>
            <a:r>
              <a:rPr lang="sk-SK" dirty="0">
                <a:hlinkClick r:id="rId4"/>
              </a:rPr>
              <a:t>https://www.python.org/dev/peps/pep-0020</a:t>
            </a:r>
            <a:r>
              <a:rPr lang="sk-SK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sk-SK" dirty="0">
                <a:hlinkClick r:id="rId5"/>
              </a:rPr>
              <a:t>https://</a:t>
            </a:r>
            <a:r>
              <a:rPr lang="sk-SK" dirty="0" smtClean="0">
                <a:hlinkClick r:id="rId5"/>
              </a:rPr>
              <a:t>drive.google.com/folderview?id=0ByIrJAE4KMTtaGhRcXkxNHhmY2M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7205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Funkcion</a:t>
            </a:r>
            <a:r>
              <a:rPr lang="sk-SK" dirty="0" smtClean="0"/>
              <a:t>á</a:t>
            </a:r>
            <a:r>
              <a:rPr lang="en-US" dirty="0" err="1" smtClean="0"/>
              <a:t>lny</a:t>
            </a:r>
            <a:r>
              <a:rPr lang="en-US" dirty="0" smtClean="0"/>
              <a:t> </a:t>
            </a:r>
            <a:r>
              <a:rPr lang="en-US" dirty="0" err="1" smtClean="0"/>
              <a:t>jazyk</a:t>
            </a:r>
            <a:r>
              <a:rPr lang="en-US" dirty="0" smtClean="0"/>
              <a:t> </a:t>
            </a:r>
            <a:r>
              <a:rPr lang="en-US" dirty="0" err="1" smtClean="0"/>
              <a:t>mus</a:t>
            </a:r>
            <a:r>
              <a:rPr lang="sk-SK" dirty="0" smtClean="0"/>
              <a:t>í mať aspoň niektoré z týchto </a:t>
            </a:r>
            <a:r>
              <a:rPr lang="sk-SK" dirty="0" smtClean="0"/>
              <a:t>vlastností</a:t>
            </a:r>
            <a:br>
              <a:rPr lang="sk-SK" dirty="0" smtClean="0"/>
            </a:br>
            <a:r>
              <a:rPr lang="sk-SK" sz="2000" dirty="0" err="1" smtClean="0"/>
              <a:t>Python</a:t>
            </a:r>
            <a:r>
              <a:rPr lang="sk-SK" sz="2000" dirty="0" smtClean="0"/>
              <a:t> podporuje </a:t>
            </a:r>
            <a:r>
              <a:rPr lang="en-US" sz="2000" b="1" dirty="0" smtClean="0"/>
              <a:t>+</a:t>
            </a:r>
            <a:r>
              <a:rPr lang="sk-SK" sz="2000" dirty="0" smtClean="0"/>
              <a:t>, </a:t>
            </a:r>
            <a:r>
              <a:rPr lang="en-US" sz="2000" dirty="0" smtClean="0"/>
              <a:t>Python </a:t>
            </a:r>
            <a:r>
              <a:rPr lang="en-US" sz="2000" dirty="0" err="1" smtClean="0"/>
              <a:t>nepodporuje</a:t>
            </a:r>
            <a:r>
              <a:rPr lang="en-US" sz="2000" dirty="0" smtClean="0"/>
              <a:t> </a:t>
            </a:r>
            <a:r>
              <a:rPr lang="en-US" sz="2000" b="1" dirty="0" smtClean="0"/>
              <a:t>-</a:t>
            </a:r>
            <a:endParaRPr lang="sk-SK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Segoe UI" panose="020B0502040204020203" pitchFamily="34" charset="0"/>
              <a:buChar char="+"/>
            </a:pPr>
            <a:r>
              <a:rPr lang="sk-SK" sz="2000" b="1" dirty="0"/>
              <a:t>Funkcie sú objekty</a:t>
            </a:r>
            <a:r>
              <a:rPr lang="sk-SK" sz="2000" dirty="0"/>
              <a:t> (</a:t>
            </a:r>
            <a:r>
              <a:rPr lang="sk-SK" sz="2000" dirty="0" err="1"/>
              <a:t>first</a:t>
            </a:r>
            <a:r>
              <a:rPr lang="sk-SK" sz="2000" dirty="0"/>
              <a:t> </a:t>
            </a:r>
            <a:r>
              <a:rPr lang="sk-SK" sz="2000" dirty="0" err="1"/>
              <a:t>class</a:t>
            </a:r>
            <a:r>
              <a:rPr lang="sk-SK" sz="2000" dirty="0"/>
              <a:t> </a:t>
            </a:r>
            <a:r>
              <a:rPr lang="sk-SK" sz="2000" dirty="0" err="1"/>
              <a:t>objects</a:t>
            </a:r>
            <a:r>
              <a:rPr lang="sk-SK" sz="2000" dirty="0"/>
              <a:t>): všetko, čo viete spraviť s údajmi, viete spraviť aj s </a:t>
            </a:r>
            <a:r>
              <a:rPr lang="sk-SK" sz="2000" dirty="0" smtClean="0"/>
              <a:t>funkciami</a:t>
            </a:r>
            <a:r>
              <a:rPr lang="en-US" sz="2000" dirty="0" smtClean="0"/>
              <a:t> </a:t>
            </a:r>
            <a:r>
              <a:rPr lang="en-US" sz="1400" dirty="0" smtClean="0"/>
              <a:t>(</a:t>
            </a:r>
            <a:r>
              <a:rPr lang="en-US" sz="1400" dirty="0" err="1" smtClean="0"/>
              <a:t>napr</a:t>
            </a:r>
            <a:r>
              <a:rPr lang="sk-SK" sz="1400" dirty="0" smtClean="0"/>
              <a:t>. poslať funkciu ako parameter inej funkcii</a:t>
            </a:r>
            <a:r>
              <a:rPr lang="en-US" sz="1400" dirty="0" smtClean="0"/>
              <a:t>)</a:t>
            </a:r>
            <a:endParaRPr lang="sk-SK" sz="1400" dirty="0"/>
          </a:p>
          <a:p>
            <a:pPr>
              <a:buFont typeface="Segoe UI" panose="020B0502040204020203" pitchFamily="34" charset="0"/>
              <a:buChar char="+"/>
            </a:pPr>
            <a:r>
              <a:rPr lang="sk-SK" sz="2000" b="1" dirty="0" err="1"/>
              <a:t>Rekurzia</a:t>
            </a:r>
            <a:r>
              <a:rPr lang="sk-SK" sz="2000" dirty="0"/>
              <a:t> sa používa ako </a:t>
            </a:r>
            <a:r>
              <a:rPr lang="sk-SK" sz="2000" dirty="0" smtClean="0"/>
              <a:t>riadiaca </a:t>
            </a:r>
            <a:r>
              <a:rPr lang="sk-SK" sz="2000" dirty="0"/>
              <a:t>štruktúra</a:t>
            </a:r>
          </a:p>
          <a:p>
            <a:pPr>
              <a:buFont typeface="Segoe UI" panose="020B0502040204020203" pitchFamily="34" charset="0"/>
              <a:buChar char="+"/>
            </a:pPr>
            <a:r>
              <a:rPr lang="sk-SK" sz="2000" dirty="0"/>
              <a:t>Zameranie na </a:t>
            </a:r>
            <a:r>
              <a:rPr lang="sk-SK" sz="2000" b="1" dirty="0"/>
              <a:t>spracovanie zoznamov</a:t>
            </a:r>
          </a:p>
          <a:p>
            <a:pPr>
              <a:buFontTx/>
              <a:buChar char="-"/>
            </a:pPr>
            <a:r>
              <a:rPr lang="sk-SK" sz="2000" dirty="0"/>
              <a:t>Čisto </a:t>
            </a:r>
            <a:r>
              <a:rPr lang="sk-SK" sz="2000" dirty="0" err="1"/>
              <a:t>funkcionálne</a:t>
            </a:r>
            <a:r>
              <a:rPr lang="sk-SK" sz="2000" dirty="0"/>
              <a:t> jazyky sa </a:t>
            </a:r>
            <a:r>
              <a:rPr lang="sk-SK" sz="2000" b="1" dirty="0"/>
              <a:t>vyhýbajú vedľajším účinkom</a:t>
            </a:r>
          </a:p>
          <a:p>
            <a:pPr>
              <a:buFontTx/>
              <a:buChar char="-"/>
            </a:pPr>
            <a:r>
              <a:rPr lang="sk-SK" sz="2000" dirty="0"/>
              <a:t>Čisto </a:t>
            </a:r>
            <a:r>
              <a:rPr lang="sk-SK" sz="2000" dirty="0" err="1"/>
              <a:t>funkcionálne</a:t>
            </a:r>
            <a:r>
              <a:rPr lang="sk-SK" sz="2000" dirty="0"/>
              <a:t> jazyky </a:t>
            </a:r>
            <a:r>
              <a:rPr lang="sk-SK" sz="2000" b="1" dirty="0"/>
              <a:t>odrádzajú od používania príkazov</a:t>
            </a:r>
            <a:r>
              <a:rPr lang="sk-SK" sz="2000" dirty="0"/>
              <a:t> </a:t>
            </a:r>
            <a:r>
              <a:rPr lang="sk-SK" sz="1400" dirty="0" smtClean="0"/>
              <a:t>(napr. </a:t>
            </a:r>
            <a:r>
              <a:rPr lang="sk-SK" sz="1400" dirty="0" err="1" smtClean="0"/>
              <a:t>for</a:t>
            </a:r>
            <a:r>
              <a:rPr lang="sk-SK" sz="1400" dirty="0" smtClean="0"/>
              <a:t> a </a:t>
            </a:r>
            <a:r>
              <a:rPr lang="sk-SK" sz="1400" dirty="0" err="1" smtClean="0"/>
              <a:t>while</a:t>
            </a:r>
            <a:r>
              <a:rPr lang="sk-SK" sz="1400" dirty="0" smtClean="0"/>
              <a:t> cykly. Na riadenie toku sa používajú iné mechanizmy napríklad </a:t>
            </a:r>
            <a:r>
              <a:rPr lang="sk-SK" sz="1400" dirty="0" err="1" smtClean="0"/>
              <a:t>rekurzia</a:t>
            </a:r>
            <a:r>
              <a:rPr lang="sk-SK" sz="1400" dirty="0" smtClean="0"/>
              <a:t> alebo funkcie vyššej úrovne)</a:t>
            </a:r>
            <a:endParaRPr lang="sk-SK" sz="1050" dirty="0"/>
          </a:p>
          <a:p>
            <a:pPr>
              <a:buFont typeface="Segoe UI" panose="020B0502040204020203" pitchFamily="34" charset="0"/>
              <a:buChar char="+"/>
            </a:pPr>
            <a:r>
              <a:rPr lang="sk-SK" sz="2000" dirty="0"/>
              <a:t>Používajú sa </a:t>
            </a:r>
            <a:r>
              <a:rPr lang="sk-SK" sz="2000" b="1" dirty="0"/>
              <a:t>vyššie funkcie </a:t>
            </a:r>
            <a:r>
              <a:rPr lang="sk-SK" sz="2000" dirty="0"/>
              <a:t>(</a:t>
            </a:r>
            <a:r>
              <a:rPr lang="sk-SK" sz="2000" dirty="0" err="1"/>
              <a:t>higher</a:t>
            </a:r>
            <a:r>
              <a:rPr lang="sk-SK" sz="2000" dirty="0"/>
              <a:t> </a:t>
            </a:r>
            <a:r>
              <a:rPr lang="sk-SK" sz="2000" dirty="0" err="1"/>
              <a:t>order</a:t>
            </a:r>
            <a:r>
              <a:rPr lang="sk-SK" sz="2000" dirty="0"/>
              <a:t> </a:t>
            </a:r>
            <a:r>
              <a:rPr lang="sk-SK" sz="2000" dirty="0" err="1"/>
              <a:t>functions</a:t>
            </a:r>
            <a:r>
              <a:rPr lang="sk-SK" sz="2000" dirty="0"/>
              <a:t>)</a:t>
            </a:r>
          </a:p>
          <a:p>
            <a:r>
              <a:rPr lang="sk-SK" sz="2000" dirty="0"/>
              <a:t>Zaujímame sa o to, </a:t>
            </a:r>
            <a:r>
              <a:rPr lang="sk-SK" sz="2000" b="1" dirty="0"/>
              <a:t>čo</a:t>
            </a:r>
            <a:r>
              <a:rPr lang="sk-SK" sz="2000" dirty="0"/>
              <a:t> počítame a nie </a:t>
            </a:r>
            <a:r>
              <a:rPr lang="en-US" sz="2000" dirty="0"/>
              <a:t>o to </a:t>
            </a:r>
            <a:r>
              <a:rPr lang="sk-SK" sz="2000" b="1" dirty="0" smtClean="0"/>
              <a:t>ako. </a:t>
            </a:r>
            <a:r>
              <a:rPr lang="sk-SK" sz="1400" dirty="0" smtClean="0"/>
              <a:t>Funkcia ako primárny nástroj abstrakcie</a:t>
            </a:r>
            <a:endParaRPr lang="en-US" sz="2000" dirty="0"/>
          </a:p>
          <a:p>
            <a:endParaRPr lang="en-US" sz="2000" b="1" dirty="0"/>
          </a:p>
          <a:p>
            <a:pPr>
              <a:buFont typeface="Segoe UI" panose="020B0502040204020203" pitchFamily="34" charset="0"/>
              <a:buChar char="–"/>
            </a:pPr>
            <a:r>
              <a:rPr lang="en-US" sz="2000" dirty="0" err="1"/>
              <a:t>Ak</a:t>
            </a:r>
            <a:r>
              <a:rPr lang="en-US" sz="2000" dirty="0"/>
              <a:t> u</a:t>
            </a:r>
            <a:r>
              <a:rPr lang="sk-SK" sz="2000" dirty="0"/>
              <a:t>ž</a:t>
            </a:r>
            <a:r>
              <a:rPr lang="en-US" sz="2000" dirty="0"/>
              <a:t> </a:t>
            </a:r>
            <a:r>
              <a:rPr lang="en-US" sz="2000" dirty="0" err="1"/>
              <a:t>pou</a:t>
            </a:r>
            <a:r>
              <a:rPr lang="sk-SK" sz="2000" dirty="0" err="1"/>
              <a:t>ží</a:t>
            </a:r>
            <a:r>
              <a:rPr lang="en-US" sz="2000" dirty="0" err="1"/>
              <a:t>vame</a:t>
            </a:r>
            <a:r>
              <a:rPr lang="en-US" sz="2000" dirty="0"/>
              <a:t> </a:t>
            </a:r>
            <a:r>
              <a:rPr lang="en-US" sz="2000" dirty="0" err="1"/>
              <a:t>nejak</a:t>
            </a:r>
            <a:r>
              <a:rPr lang="sk-SK" sz="2000" dirty="0"/>
              <a:t>é</a:t>
            </a:r>
            <a:r>
              <a:rPr lang="en-US" sz="2000" dirty="0"/>
              <a:t> </a:t>
            </a:r>
            <a:r>
              <a:rPr lang="en-US" sz="2000" b="1" dirty="0" err="1"/>
              <a:t>premenn</a:t>
            </a:r>
            <a:r>
              <a:rPr lang="sk-SK" sz="2000" b="1" dirty="0"/>
              <a:t>é</a:t>
            </a:r>
            <a:r>
              <a:rPr lang="en-US" sz="2000" dirty="0"/>
              <a:t>, </a:t>
            </a:r>
            <a:r>
              <a:rPr lang="en-US" sz="2000" dirty="0" err="1"/>
              <a:t>tak</a:t>
            </a:r>
            <a:r>
              <a:rPr lang="en-US" sz="2000" dirty="0"/>
              <a:t> </a:t>
            </a:r>
            <a:r>
              <a:rPr lang="en-US" sz="2000" dirty="0" err="1"/>
              <a:t>ich</a:t>
            </a:r>
            <a:r>
              <a:rPr lang="en-US" sz="2000" dirty="0"/>
              <a:t> </a:t>
            </a:r>
            <a:r>
              <a:rPr lang="en-US" sz="2000" dirty="0" err="1"/>
              <a:t>hodnota</a:t>
            </a:r>
            <a:r>
              <a:rPr lang="en-US" sz="2000" dirty="0"/>
              <a:t> by mala by</a:t>
            </a:r>
            <a:r>
              <a:rPr lang="sk-SK" sz="2000" dirty="0"/>
              <a:t>ť</a:t>
            </a:r>
            <a:r>
              <a:rPr lang="en-US" sz="2000" dirty="0"/>
              <a:t> </a:t>
            </a:r>
            <a:r>
              <a:rPr lang="en-US" sz="2000" b="1" dirty="0"/>
              <a:t>fin</a:t>
            </a:r>
            <a:r>
              <a:rPr lang="sk-SK" sz="2000" b="1" dirty="0"/>
              <a:t>á</a:t>
            </a:r>
            <a:r>
              <a:rPr lang="en-US" sz="2000" b="1" dirty="0" err="1"/>
              <a:t>lna</a:t>
            </a:r>
            <a:endParaRPr lang="sk-SK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52650" y="6463190"/>
            <a:ext cx="831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Charming Python: Functional programming in Python</a:t>
            </a:r>
            <a:r>
              <a:rPr lang="sk-SK" sz="1200" dirty="0"/>
              <a:t>: http://www.ibm.com/developerworks/library/l-prog/</a:t>
            </a:r>
          </a:p>
        </p:txBody>
      </p:sp>
    </p:spTree>
    <p:extLst>
      <p:ext uri="{BB962C8B-B14F-4D97-AF65-F5344CB8AC3E}">
        <p14:creationId xmlns:p14="http://schemas.microsoft.com/office/powerpoint/2010/main" val="121839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purpose (</a:t>
            </a:r>
            <a:r>
              <a:rPr lang="en-US" dirty="0" err="1" smtClean="0"/>
              <a:t>jazyk</a:t>
            </a:r>
            <a:r>
              <a:rPr lang="en-US" dirty="0" smtClean="0"/>
              <a:t> </a:t>
            </a:r>
            <a:r>
              <a:rPr lang="en-US" dirty="0" err="1" smtClean="0"/>
              <a:t>hackerov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Multiparadigmov</a:t>
            </a:r>
            <a:r>
              <a:rPr lang="sk-SK" dirty="0" smtClean="0"/>
              <a:t>ý </a:t>
            </a:r>
            <a:r>
              <a:rPr lang="sk-SK" sz="2000" dirty="0"/>
              <a:t>(</a:t>
            </a:r>
            <a:r>
              <a:rPr lang="en-US" sz="2000" dirty="0"/>
              <a:t>PP, OOP, FP</a:t>
            </a:r>
            <a:r>
              <a:rPr lang="sk-SK" sz="2000" dirty="0"/>
              <a:t>)</a:t>
            </a:r>
          </a:p>
          <a:p>
            <a:r>
              <a:rPr lang="sk-SK" dirty="0" smtClean="0"/>
              <a:t>Interpretovaný</a:t>
            </a:r>
          </a:p>
          <a:p>
            <a:r>
              <a:rPr lang="sk-SK" dirty="0" smtClean="0"/>
              <a:t>Dynamicky typovaný</a:t>
            </a:r>
            <a:endParaRPr lang="en-US" dirty="0" smtClean="0"/>
          </a:p>
          <a:p>
            <a:r>
              <a:rPr lang="en-US" dirty="0" smtClean="0"/>
              <a:t>V</a:t>
            </a:r>
            <a:r>
              <a:rPr lang="sk-SK" dirty="0" smtClean="0"/>
              <a:t>š</a:t>
            </a:r>
            <a:r>
              <a:rPr lang="en-US" dirty="0" err="1" smtClean="0"/>
              <a:t>etko</a:t>
            </a:r>
            <a:r>
              <a:rPr lang="en-US" dirty="0" smtClean="0"/>
              <a:t> je </a:t>
            </a:r>
            <a:r>
              <a:rPr lang="en-US" dirty="0" err="1" smtClean="0"/>
              <a:t>objekt</a:t>
            </a:r>
            <a:endParaRPr lang="sk-SK" dirty="0"/>
          </a:p>
        </p:txBody>
      </p:sp>
      <p:pic>
        <p:nvPicPr>
          <p:cNvPr id="4" name="Picture 2" descr="https://i.imgflip.com/249cl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020" y="3650757"/>
            <a:ext cx="4208980" cy="320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6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Zaujímavé vlastnosti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Hlavným cieľom je pekný kód 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sk-SK" dirty="0" err="1" smtClean="0">
                <a:solidFill>
                  <a:schemeClr val="bg1">
                    <a:lumMod val="50000"/>
                  </a:schemeClr>
                </a:solidFill>
              </a:rPr>
              <a:t>Zen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 of </a:t>
            </a:r>
            <a:r>
              <a:rPr lang="sk-SK" dirty="0" err="1" smtClean="0">
                <a:solidFill>
                  <a:schemeClr val="bg1">
                    <a:lumMod val="50000"/>
                  </a:schemeClr>
                </a:solidFill>
              </a:rPr>
              <a:t>python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sk-SK" dirty="0" smtClean="0"/>
              <a:t>Bohatá štandardná knižnica</a:t>
            </a:r>
          </a:p>
          <a:p>
            <a:r>
              <a:rPr lang="sk-SK" dirty="0" smtClean="0"/>
              <a:t>Obrovské množstvo ďalších knižníc na asi </a:t>
            </a:r>
            <a:r>
              <a:rPr lang="sk-SK" dirty="0" smtClean="0"/>
              <a:t>všetko</a:t>
            </a:r>
            <a:r>
              <a:rPr lang="en-US" dirty="0" smtClean="0"/>
              <a:t> </a:t>
            </a:r>
            <a:r>
              <a:rPr lang="sk-SK" dirty="0" smtClean="0"/>
              <a:t>čo Vám napadne</a:t>
            </a:r>
            <a:endParaRPr lang="sk-SK" dirty="0" smtClean="0"/>
          </a:p>
          <a:p>
            <a:r>
              <a:rPr lang="sk-SK" dirty="0" smtClean="0"/>
              <a:t>Funkcie sú objekt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917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</a:t>
            </a:r>
            <a:r>
              <a:rPr lang="sk-SK" dirty="0" smtClean="0"/>
              <a:t>č</a:t>
            </a:r>
            <a:r>
              <a:rPr lang="en-US" dirty="0" smtClean="0"/>
              <a:t>o </a:t>
            </a:r>
            <a:r>
              <a:rPr lang="en-US" dirty="0" err="1" smtClean="0"/>
              <a:t>pr</a:t>
            </a:r>
            <a:r>
              <a:rPr lang="sk-SK" dirty="0" smtClean="0"/>
              <a:t>á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pyth</a:t>
            </a:r>
            <a:r>
              <a:rPr lang="sk-SK" dirty="0" smtClean="0"/>
              <a:t>o</a:t>
            </a:r>
            <a:r>
              <a:rPr lang="en-US" dirty="0" smtClean="0"/>
              <a:t>n a </a:t>
            </a:r>
            <a:r>
              <a:rPr lang="en-US" dirty="0" err="1" smtClean="0"/>
              <a:t>ciele</a:t>
            </a:r>
            <a:r>
              <a:rPr lang="en-US" dirty="0" smtClean="0"/>
              <a:t> </a:t>
            </a:r>
            <a:r>
              <a:rPr lang="sk-SK" dirty="0" smtClean="0"/>
              <a:t>tejto časti predmetu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Funkcionálne</a:t>
            </a:r>
            <a:r>
              <a:rPr lang="sk-SK" dirty="0" smtClean="0"/>
              <a:t> </a:t>
            </a:r>
            <a:r>
              <a:rPr lang="sk-SK" dirty="0" err="1" smtClean="0"/>
              <a:t>čtry</a:t>
            </a:r>
            <a:r>
              <a:rPr lang="sk-SK" dirty="0" smtClean="0"/>
              <a:t> </a:t>
            </a:r>
            <a:r>
              <a:rPr lang="en-US" dirty="0" err="1" smtClean="0"/>
              <a:t>existuj</a:t>
            </a:r>
            <a:r>
              <a:rPr lang="sk-SK" dirty="0" smtClean="0"/>
              <a:t>ú</a:t>
            </a:r>
            <a:r>
              <a:rPr lang="en-US" dirty="0" smtClean="0"/>
              <a:t> </a:t>
            </a:r>
            <a:r>
              <a:rPr lang="sk-SK" dirty="0" smtClean="0"/>
              <a:t>v rôznych vyšších jazykoch (JavaScript, Java, C, ...)</a:t>
            </a:r>
          </a:p>
          <a:p>
            <a:r>
              <a:rPr lang="sk-SK" dirty="0" smtClean="0"/>
              <a:t>FČ umožňujú </a:t>
            </a:r>
            <a:r>
              <a:rPr lang="sk-SK" dirty="0" smtClean="0"/>
              <a:t>elegantný zápis </a:t>
            </a:r>
            <a:r>
              <a:rPr lang="sk-SK" dirty="0" smtClean="0"/>
              <a:t>(pri „matematickom“ spôsobe rozmýšľania)</a:t>
            </a:r>
            <a:r>
              <a:rPr lang="sk-SK" dirty="0" smtClean="0"/>
              <a:t> a </a:t>
            </a:r>
            <a:r>
              <a:rPr lang="sk-SK" dirty="0" smtClean="0"/>
              <a:t>efektívne </a:t>
            </a:r>
            <a:r>
              <a:rPr lang="sk-SK" dirty="0" smtClean="0"/>
              <a:t>vykonávanie (ak je pre to podpora)</a:t>
            </a:r>
            <a:endParaRPr lang="sk-SK" dirty="0" smtClean="0"/>
          </a:p>
          <a:p>
            <a:r>
              <a:rPr lang="sk-SK" dirty="0" smtClean="0"/>
              <a:t>Ukázať ako sa dá k problémom pristupovať inak a aké to prináša výhody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4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Filozofia jazyku </a:t>
            </a:r>
            <a:r>
              <a:rPr lang="sk-SK" dirty="0" err="1" smtClean="0"/>
              <a:t>Python</a:t>
            </a:r>
            <a:r>
              <a:rPr lang="sk-SK" dirty="0" smtClean="0"/>
              <a:t> je programovať správne a elegantne - </a:t>
            </a:r>
            <a:r>
              <a:rPr lang="sk-SK" dirty="0" err="1" smtClean="0"/>
              <a:t>The</a:t>
            </a:r>
            <a:r>
              <a:rPr lang="sk-SK" dirty="0" smtClean="0"/>
              <a:t> </a:t>
            </a:r>
            <a:r>
              <a:rPr lang="sk-SK" dirty="0" err="1" smtClean="0"/>
              <a:t>Zen</a:t>
            </a:r>
            <a:r>
              <a:rPr lang="sk-SK" dirty="0" smtClean="0"/>
              <a:t> of </a:t>
            </a:r>
            <a:r>
              <a:rPr lang="sk-SK" dirty="0" err="1" smtClean="0"/>
              <a:t>Python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121694"/>
            <a:ext cx="3721894" cy="4121944"/>
          </a:xfrm>
        </p:spPr>
        <p:txBody>
          <a:bodyPr>
            <a:normAutofit fontScale="55000" lnSpcReduction="20000"/>
          </a:bodyPr>
          <a:lstStyle/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sk-SK" dirty="0" err="1" smtClean="0"/>
              <a:t>Beautiful</a:t>
            </a:r>
            <a:r>
              <a:rPr lang="sk-SK" dirty="0" smtClean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better</a:t>
            </a:r>
            <a:r>
              <a:rPr lang="sk-SK" dirty="0"/>
              <a:t> </a:t>
            </a:r>
            <a:r>
              <a:rPr lang="sk-SK" dirty="0" err="1"/>
              <a:t>than</a:t>
            </a:r>
            <a:r>
              <a:rPr lang="sk-SK" dirty="0"/>
              <a:t> </a:t>
            </a:r>
            <a:r>
              <a:rPr lang="sk-SK" dirty="0" err="1"/>
              <a:t>ugly</a:t>
            </a:r>
            <a:r>
              <a:rPr lang="sk-SK" dirty="0"/>
              <a:t>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Explicit is better than implicit.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Simple is better than complex.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Complex is better than complicated.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Flat is better than nested.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Sparse is better than dense.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Readability counts.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Special cases aren't special enough to break the rules.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Although practicality beats purity.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Errors should never pass silently.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Unless explicitly silenced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152650" y="6349206"/>
            <a:ext cx="6522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52650" y="6393656"/>
            <a:ext cx="3486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dirty="0"/>
              <a:t>https://www.python.org/dev/peps/pep-0020/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874544" y="2121695"/>
            <a:ext cx="3721894" cy="412194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In the face of ambiguity, refuse the temptation to guess.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There should be one-- and preferably only one --obvious way to do it.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Although that way may not be obvious at first unless you're Dutch.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Now is better than never.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Although never is often better than *right* now.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If the implementation is hard to explain, it's a bad idea.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If the implementation is easy to explain, it may be a good idea.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Namespaces are one honking great idea -- let's do more of those!</a:t>
            </a:r>
          </a:p>
        </p:txBody>
      </p:sp>
    </p:spTree>
    <p:extLst>
      <p:ext uri="{BB962C8B-B14F-4D97-AF65-F5344CB8AC3E}">
        <p14:creationId xmlns:p14="http://schemas.microsoft.com/office/powerpoint/2010/main" val="95559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 čo sa dá </a:t>
            </a:r>
            <a:r>
              <a:rPr lang="sk-SK" dirty="0" err="1" smtClean="0"/>
              <a:t>python</a:t>
            </a:r>
            <a:r>
              <a:rPr lang="sk-SK" dirty="0" smtClean="0"/>
              <a:t> použiť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Skriptovanie </a:t>
            </a:r>
            <a:r>
              <a:rPr lang="sk-SK" sz="2000" dirty="0"/>
              <a:t>(predinštalovaný v takmer každom operačnom systéme)</a:t>
            </a:r>
          </a:p>
          <a:p>
            <a:r>
              <a:rPr lang="sk-SK" dirty="0" smtClean="0"/>
              <a:t>Web </a:t>
            </a:r>
            <a:r>
              <a:rPr lang="sk-SK" sz="2000" dirty="0"/>
              <a:t>(</a:t>
            </a:r>
            <a:r>
              <a:rPr lang="sk-SK" sz="2000" dirty="0" err="1"/>
              <a:t>Django</a:t>
            </a:r>
            <a:r>
              <a:rPr lang="sk-SK" sz="2000" dirty="0"/>
              <a:t>, </a:t>
            </a:r>
            <a:r>
              <a:rPr lang="sk-SK" sz="2000" dirty="0" err="1"/>
              <a:t>Flask</a:t>
            </a:r>
            <a:r>
              <a:rPr lang="sk-SK" sz="2000" dirty="0"/>
              <a:t>, </a:t>
            </a:r>
            <a:r>
              <a:rPr lang="sk-SK" sz="2000" dirty="0" err="1"/>
              <a:t>Tornado</a:t>
            </a:r>
            <a:r>
              <a:rPr lang="sk-SK" sz="2000" dirty="0"/>
              <a:t>...)</a:t>
            </a:r>
          </a:p>
          <a:p>
            <a:r>
              <a:rPr lang="sk-SK" dirty="0" smtClean="0"/>
              <a:t>Vedecké počítanie </a:t>
            </a:r>
            <a:r>
              <a:rPr lang="sk-SK" sz="2000" dirty="0"/>
              <a:t>(</a:t>
            </a:r>
            <a:r>
              <a:rPr lang="sk-SK" sz="2000" dirty="0" err="1"/>
              <a:t>NumPy</a:t>
            </a:r>
            <a:r>
              <a:rPr lang="sk-SK" sz="2000" dirty="0"/>
              <a:t>, </a:t>
            </a:r>
            <a:r>
              <a:rPr lang="sk-SK" sz="2000" dirty="0" err="1"/>
              <a:t>Pandas</a:t>
            </a:r>
            <a:r>
              <a:rPr lang="sk-SK" sz="2000" dirty="0"/>
              <a:t>, </a:t>
            </a:r>
            <a:r>
              <a:rPr lang="sk-SK" sz="2000" dirty="0" err="1"/>
              <a:t>SciPy</a:t>
            </a:r>
            <a:r>
              <a:rPr lang="sk-SK" sz="2000" dirty="0"/>
              <a:t>, </a:t>
            </a:r>
            <a:r>
              <a:rPr lang="sk-SK" sz="2000" dirty="0" err="1"/>
              <a:t>Matplotlib</a:t>
            </a:r>
            <a:r>
              <a:rPr lang="sk-SK" sz="2000" dirty="0"/>
              <a:t>, </a:t>
            </a:r>
            <a:r>
              <a:rPr lang="sk-SK" sz="2000" dirty="0" err="1"/>
              <a:t>jupyter</a:t>
            </a:r>
            <a:r>
              <a:rPr lang="sk-SK" sz="2000" dirty="0"/>
              <a:t>)</a:t>
            </a:r>
            <a:endParaRPr lang="sk-SK" dirty="0" smtClean="0"/>
          </a:p>
          <a:p>
            <a:r>
              <a:rPr lang="sk-SK" dirty="0" smtClean="0"/>
              <a:t>GUI </a:t>
            </a:r>
            <a:r>
              <a:rPr lang="sk-SK" sz="2000" dirty="0"/>
              <a:t>(</a:t>
            </a:r>
            <a:r>
              <a:rPr lang="sk-SK" sz="2000" dirty="0" err="1"/>
              <a:t>pyqt</a:t>
            </a:r>
            <a:r>
              <a:rPr lang="sk-SK" sz="2000" dirty="0"/>
              <a:t>, </a:t>
            </a:r>
            <a:r>
              <a:rPr lang="sk-SK" sz="2000" dirty="0" err="1"/>
              <a:t>Tk</a:t>
            </a:r>
            <a:r>
              <a:rPr lang="sk-SK" sz="2000" dirty="0"/>
              <a:t>)</a:t>
            </a:r>
          </a:p>
          <a:p>
            <a:r>
              <a:rPr lang="sk-SK" dirty="0" smtClean="0"/>
              <a:t>Distribuované počítanie </a:t>
            </a:r>
            <a:r>
              <a:rPr lang="sk-SK" sz="2000" dirty="0"/>
              <a:t>(</a:t>
            </a:r>
            <a:r>
              <a:rPr lang="sk-SK" sz="2000" dirty="0" err="1"/>
              <a:t>Spark</a:t>
            </a:r>
            <a:r>
              <a:rPr lang="sk-SK" sz="2000" dirty="0"/>
              <a:t>)</a:t>
            </a:r>
          </a:p>
          <a:p>
            <a:r>
              <a:rPr lang="sk-SK" dirty="0"/>
              <a:t>Výučba </a:t>
            </a:r>
            <a:r>
              <a:rPr lang="sk-SK" sz="2000" dirty="0" smtClean="0"/>
              <a:t>(</a:t>
            </a:r>
            <a:r>
              <a:rPr lang="en-GB" sz="2000" dirty="0">
                <a:hlinkClick r:id="rId2"/>
              </a:rPr>
              <a:t>https://github.com/jupyter/jupyter/wiki/A-gallery-of-interesting-Jupyter-Notebooks</a:t>
            </a:r>
            <a:r>
              <a:rPr lang="sk-SK" sz="2000" dirty="0" smtClean="0"/>
              <a:t>)</a:t>
            </a:r>
            <a:endParaRPr lang="sk-SK" sz="20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3998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Nevýhody </a:t>
            </a:r>
            <a:r>
              <a:rPr lang="sk-SK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(pre tento predmet)</a:t>
            </a:r>
            <a:endParaRPr lang="sk-SK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1134"/>
            <a:ext cx="10515600" cy="43058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k-SK" dirty="0"/>
              <a:t>Toto nie je úplný </a:t>
            </a:r>
            <a:r>
              <a:rPr lang="sk-SK" dirty="0" smtClean="0"/>
              <a:t>zoznam:</a:t>
            </a:r>
          </a:p>
          <a:p>
            <a:pPr lvl="1"/>
            <a:r>
              <a:rPr lang="sk-SK" dirty="0" smtClean="0"/>
              <a:t>Nie je to </a:t>
            </a:r>
            <a:r>
              <a:rPr lang="sk-SK" dirty="0" err="1" smtClean="0"/>
              <a:t>funkcionálny</a:t>
            </a:r>
            <a:r>
              <a:rPr lang="sk-SK" dirty="0" smtClean="0"/>
              <a:t> jazyk</a:t>
            </a:r>
          </a:p>
          <a:p>
            <a:pPr lvl="2"/>
            <a:r>
              <a:rPr lang="sk-SK" dirty="0" smtClean="0"/>
              <a:t>Veľmi ľahko sa dá skĺznuť k nečistým výrazom</a:t>
            </a:r>
          </a:p>
          <a:p>
            <a:pPr lvl="2"/>
            <a:r>
              <a:rPr lang="sk-SK" dirty="0"/>
              <a:t>Otvorené triedy </a:t>
            </a:r>
          </a:p>
          <a:p>
            <a:pPr lvl="2"/>
            <a:r>
              <a:rPr lang="sk-SK" dirty="0"/>
              <a:t>Chýbajú </a:t>
            </a:r>
            <a:r>
              <a:rPr lang="sk-SK" dirty="0" err="1"/>
              <a:t>immutable</a:t>
            </a:r>
            <a:r>
              <a:rPr lang="sk-SK" dirty="0"/>
              <a:t> </a:t>
            </a:r>
            <a:r>
              <a:rPr lang="sk-SK" dirty="0" smtClean="0"/>
              <a:t>objekty 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(dajú sa pridať)</a:t>
            </a:r>
          </a:p>
          <a:p>
            <a:pPr lvl="2"/>
            <a:r>
              <a:rPr lang="sk-SK" dirty="0" smtClean="0"/>
              <a:t>Obmedzená veľkosť zásobníka 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sk-SK" dirty="0" err="1" smtClean="0">
                <a:solidFill>
                  <a:schemeClr val="bg1">
                    <a:lumMod val="50000"/>
                  </a:schemeClr>
                </a:solidFill>
              </a:rPr>
              <a:t>PyPy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 nemá)</a:t>
            </a:r>
          </a:p>
          <a:p>
            <a:pPr lvl="2"/>
            <a:r>
              <a:rPr lang="sk-SK" dirty="0" smtClean="0"/>
              <a:t>Chýba optimalizácia chvostovej </a:t>
            </a:r>
            <a:r>
              <a:rPr lang="sk-SK" dirty="0" err="1" smtClean="0"/>
              <a:t>rekurzie</a:t>
            </a:r>
            <a:endParaRPr lang="sk-SK" dirty="0" smtClean="0"/>
          </a:p>
          <a:p>
            <a:pPr lvl="2"/>
            <a:r>
              <a:rPr lang="sk-SK" dirty="0" smtClean="0"/>
              <a:t>Pre veľa </a:t>
            </a:r>
            <a:r>
              <a:rPr lang="sk-SK" dirty="0" err="1" smtClean="0"/>
              <a:t>funkcionálnych</a:t>
            </a:r>
            <a:r>
              <a:rPr lang="sk-SK" dirty="0" smtClean="0"/>
              <a:t> čŕt chýba priama podpora </a:t>
            </a:r>
          </a:p>
          <a:p>
            <a:pPr lvl="3"/>
            <a:r>
              <a:rPr lang="sk-SK" dirty="0" err="1" smtClean="0"/>
              <a:t>Vačšinou</a:t>
            </a:r>
            <a:r>
              <a:rPr lang="sk-SK" dirty="0" smtClean="0"/>
              <a:t> sa ale dajú </a:t>
            </a:r>
            <a:r>
              <a:rPr lang="sk-SK" dirty="0" err="1" smtClean="0"/>
              <a:t>ohackovať</a:t>
            </a:r>
            <a:endParaRPr lang="sk-SK" dirty="0" smtClean="0"/>
          </a:p>
          <a:p>
            <a:pPr lvl="2"/>
            <a:r>
              <a:rPr lang="sk-SK" dirty="0" smtClean="0"/>
              <a:t>Kvôli dynamickému typovaniu nemáme </a:t>
            </a:r>
            <a:r>
              <a:rPr lang="sk-SK" u="sng" dirty="0" smtClean="0"/>
              <a:t>priamu</a:t>
            </a:r>
            <a:r>
              <a:rPr lang="sk-SK" dirty="0" smtClean="0"/>
              <a:t> podporu pre </a:t>
            </a:r>
            <a:r>
              <a:rPr lang="sk-SK" dirty="0" err="1" smtClean="0"/>
              <a:t>pattern</a:t>
            </a:r>
            <a:r>
              <a:rPr lang="sk-SK" dirty="0" smtClean="0"/>
              <a:t> </a:t>
            </a:r>
            <a:r>
              <a:rPr lang="sk-SK" dirty="0" err="1" smtClean="0"/>
              <a:t>matching</a:t>
            </a:r>
            <a:endParaRPr lang="sk-SK" dirty="0" smtClean="0"/>
          </a:p>
          <a:p>
            <a:pPr lvl="1"/>
            <a:r>
              <a:rPr lang="sk-SK" dirty="0" smtClean="0"/>
              <a:t>Trochu iný objektový model ako ten, na ktorý ste zvyknutý </a:t>
            </a:r>
            <a:r>
              <a:rPr lang="sk-SK" sz="1900" dirty="0">
                <a:solidFill>
                  <a:schemeClr val="bg1">
                    <a:lumMod val="50000"/>
                  </a:schemeClr>
                </a:solidFill>
              </a:rPr>
              <a:t>(Keďže riešime FP a nie OOP, tak nám to môže </a:t>
            </a:r>
            <a:r>
              <a:rPr lang="sk-SK" sz="1900" dirty="0" smtClean="0">
                <a:solidFill>
                  <a:schemeClr val="bg1">
                    <a:lumMod val="50000"/>
                  </a:schemeClr>
                </a:solidFill>
              </a:rPr>
              <a:t>byť skoro </a:t>
            </a:r>
            <a:r>
              <a:rPr lang="sk-SK" sz="1900" dirty="0">
                <a:solidFill>
                  <a:schemeClr val="bg1">
                    <a:lumMod val="50000"/>
                  </a:schemeClr>
                </a:solidFill>
              </a:rPr>
              <a:t>jedno)</a:t>
            </a:r>
            <a:endParaRPr lang="sk-SK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sk-SK" dirty="0" smtClean="0"/>
              <a:t>Metódy sa nedajú priamo preťažovať</a:t>
            </a:r>
          </a:p>
          <a:p>
            <a:pPr lvl="2"/>
            <a:r>
              <a:rPr lang="sk-SK" dirty="0" smtClean="0"/>
              <a:t>Nemáme kľúčové slová </a:t>
            </a:r>
            <a:r>
              <a:rPr lang="sk-SK" dirty="0" err="1" smtClean="0"/>
              <a:t>private</a:t>
            </a:r>
            <a:r>
              <a:rPr lang="sk-SK" dirty="0" smtClean="0"/>
              <a:t>, </a:t>
            </a:r>
            <a:r>
              <a:rPr lang="sk-SK" dirty="0" err="1" smtClean="0"/>
              <a:t>public</a:t>
            </a:r>
            <a:r>
              <a:rPr lang="sk-SK" dirty="0" smtClean="0"/>
              <a:t>, </a:t>
            </a:r>
            <a:r>
              <a:rPr lang="sk-SK" dirty="0" err="1" smtClean="0"/>
              <a:t>final</a:t>
            </a:r>
            <a:r>
              <a:rPr lang="sk-SK" dirty="0" smtClean="0"/>
              <a:t> </a:t>
            </a:r>
            <a:r>
              <a:rPr lang="sk-SK" dirty="0" smtClean="0"/>
              <a:t>...</a:t>
            </a:r>
          </a:p>
          <a:p>
            <a:pPr lvl="1"/>
            <a:r>
              <a:rPr lang="sk-SK" dirty="0" smtClean="0"/>
              <a:t>To znamená, že sa nemôžeme spoliehať na to, že nás interpreter ustráži, ale musíme sami kontrolovať čo robíme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321997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deTitleLin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deTitleLine.potx" id="{85E593D1-C5D1-4846-A985-9C20ECF4A3AA}" vid="{4E0CD64C-35E9-4102-B398-2685C20C09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SideTitleLine</Template>
  <TotalTime>13303</TotalTime>
  <Words>1700</Words>
  <Application>Microsoft Office PowerPoint</Application>
  <PresentationFormat>Widescreen</PresentationFormat>
  <Paragraphs>238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Segoe UI</vt:lpstr>
      <vt:lpstr>SideTitleLine</vt:lpstr>
      <vt:lpstr>Úvod do jazyka Python</vt:lpstr>
      <vt:lpstr>Náplň prednášok</vt:lpstr>
      <vt:lpstr>Funkcionálny jazyk musí mať aspoň niektoré z týchto vlastností Python podporuje +, Python nepodporuje -</vt:lpstr>
      <vt:lpstr>Python</vt:lpstr>
      <vt:lpstr>Zaujímavé vlastnosti</vt:lpstr>
      <vt:lpstr>Prečo práve python a ciele tejto časti predmetu</vt:lpstr>
      <vt:lpstr>Filozofia jazyku Python je programovať správne a elegantne - The Zen of Python</vt:lpstr>
      <vt:lpstr>Na čo sa dá python použiť</vt:lpstr>
      <vt:lpstr>Nevýhody (pre tento predmet)</vt:lpstr>
      <vt:lpstr>Dohoda na predmete: Formátovanie zdrojového kódu</vt:lpstr>
      <vt:lpstr>Tutorial Pythonu</vt:lpstr>
      <vt:lpstr>PowerPoint Presentation</vt:lpstr>
      <vt:lpstr>Praktická ukážka</vt:lpstr>
      <vt:lpstr>while</vt:lpstr>
      <vt:lpstr>for (funguje inak ako v C alebo v Jave)</vt:lpstr>
      <vt:lpstr>if, elif, else</vt:lpstr>
      <vt:lpstr>continue, break, pass</vt:lpstr>
      <vt:lpstr>for a while moze mat else</vt:lpstr>
      <vt:lpstr>Definícia funkcie</vt:lpstr>
      <vt:lpstr>Prednastavené hodnoty</vt:lpstr>
      <vt:lpstr>Premenlivý počet atribútov</vt:lpstr>
      <vt:lpstr>import</vt:lpstr>
      <vt:lpstr>Lambda výraz</vt:lpstr>
      <vt:lpstr>Zdroje použité v prezentácii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Jakub Sevcech</dc:creator>
  <cp:lastModifiedBy>Jakub Sevcech</cp:lastModifiedBy>
  <cp:revision>96</cp:revision>
  <dcterms:created xsi:type="dcterms:W3CDTF">2016-01-20T20:15:10Z</dcterms:created>
  <dcterms:modified xsi:type="dcterms:W3CDTF">2020-03-16T17:43:58Z</dcterms:modified>
</cp:coreProperties>
</file>