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9" r:id="rId3"/>
    <p:sldId id="283" r:id="rId4"/>
    <p:sldId id="257" r:id="rId5"/>
    <p:sldId id="284" r:id="rId6"/>
    <p:sldId id="261" r:id="rId7"/>
    <p:sldId id="290" r:id="rId8"/>
    <p:sldId id="262" r:id="rId9"/>
    <p:sldId id="293" r:id="rId10"/>
    <p:sldId id="291" r:id="rId11"/>
    <p:sldId id="288" r:id="rId12"/>
    <p:sldId id="285" r:id="rId13"/>
    <p:sldId id="29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66C"/>
    <a:srgbClr val="E8755E"/>
    <a:srgbClr val="CFB2D8"/>
    <a:srgbClr val="E7D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5" autoAdjust="0"/>
    <p:restoredTop sz="94660"/>
  </p:normalViewPr>
  <p:slideViewPr>
    <p:cSldViewPr snapToGrid="0">
      <p:cViewPr>
        <p:scale>
          <a:sx n="75" d="100"/>
          <a:sy n="75" d="100"/>
        </p:scale>
        <p:origin x="200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46B0B-4CE6-4208-BD96-D79A0F7F6D5D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D7615-C7A7-4CD7-B541-D8310C7E04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6806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D2BC1-A2BB-493F-AC3C-5F0E40459A19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46C6B-75D1-4000-9F9C-463E729693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3302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1C93-FD9F-4E98-86CF-FEE1E82246E4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4C1-29C2-46CD-9906-5B142E6A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93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8DAA-A7E1-4B18-B3A4-5CF632212903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4C1-29C2-46CD-9906-5B142E6A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5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3A21-2801-4643-B07A-795B52D1A56A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4C1-29C2-46CD-9906-5B142E6A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14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2B3A-6232-4C96-8254-246BF48B49E6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78278" y="365125"/>
            <a:ext cx="875522" cy="390655"/>
          </a:xfrm>
        </p:spPr>
        <p:txBody>
          <a:bodyPr/>
          <a:lstStyle>
            <a:lvl1pPr>
              <a:defRPr sz="3600">
                <a:latin typeface="Bahnschrift" panose="020B0502040204020203" pitchFamily="34" charset="0"/>
              </a:defRPr>
            </a:lvl1pPr>
          </a:lstStyle>
          <a:p>
            <a:fld id="{E099C4C1-29C2-46CD-9906-5B142E6AAE3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215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4BCB-F786-4DEE-B0F8-BB259E56D628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4C1-29C2-46CD-9906-5B142E6A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81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40B2-0449-4992-8F1A-8607E8A7CCF7}" type="datetime1">
              <a:rPr lang="ru-RU" smtClean="0"/>
              <a:t>15.06.2023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4C1-29C2-46CD-9906-5B142E6A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3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CB98-8663-460D-AA96-5C95769C3C76}" type="datetime1">
              <a:rPr lang="ru-RU" smtClean="0"/>
              <a:t>15.06.2023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4C1-29C2-46CD-9906-5B142E6A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3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3742-8238-4BF2-AA0C-F53E2D17E201}" type="datetime1">
              <a:rPr lang="ru-RU" smtClean="0"/>
              <a:t>15.06.2023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4C1-29C2-46CD-9906-5B142E6A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22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8242-0907-4419-B1C3-E62E687C15F9}" type="datetime1">
              <a:rPr lang="ru-RU" smtClean="0"/>
              <a:t>15.06.2023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4C1-29C2-46CD-9906-5B142E6A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96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A486-921B-4004-BC46-452EADB5767C}" type="datetime1">
              <a:rPr lang="ru-RU" smtClean="0"/>
              <a:t>15.06.2023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4C1-29C2-46CD-9906-5B142E6A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75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D70C-2C82-418D-B4C5-07E2B0260456}" type="datetime1">
              <a:rPr lang="ru-RU" smtClean="0"/>
              <a:t>15.06.2023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4C1-29C2-46CD-9906-5B142E6A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0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1E3">
            <a:alpha val="3803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3BACA-00C4-4F2B-AE76-4DFFFAF0D90F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9C4C1-29C2-46CD-9906-5B142E6AAE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28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4796" y="2962886"/>
            <a:ext cx="9335195" cy="1475336"/>
          </a:xfrm>
        </p:spPr>
        <p:txBody>
          <a:bodyPr>
            <a:normAutofit/>
          </a:bodyPr>
          <a:lstStyle/>
          <a:p>
            <a:r>
              <a:rPr lang="ru-RU" sz="4000" dirty="0">
                <a:ln w="15875">
                  <a:solidFill>
                    <a:schemeClr val="tx1"/>
                  </a:solidFill>
                </a:ln>
                <a:latin typeface="Bahnschrift" panose="020B0502040204020203" pitchFamily="34" charset="0"/>
              </a:rPr>
              <a:t>С</a:t>
            </a:r>
            <a:r>
              <a:rPr lang="ru-RU" sz="4000" dirty="0" smtClean="0">
                <a:ln w="15875">
                  <a:solidFill>
                    <a:schemeClr val="tx1"/>
                  </a:solidFill>
                </a:ln>
                <a:latin typeface="Bahnschrift" panose="020B0502040204020203" pitchFamily="34" charset="0"/>
              </a:rPr>
              <a:t>истема проката инвентаря на спортивной базе</a:t>
            </a:r>
            <a:endParaRPr lang="ru-RU" sz="4000" dirty="0">
              <a:ln w="15875">
                <a:solidFill>
                  <a:schemeClr val="tx1"/>
                </a:solidFill>
              </a:ln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40803" y="5257800"/>
            <a:ext cx="1803183" cy="561802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Bahnschrift" panose="020B0502040204020203" pitchFamily="34" charset="0"/>
              </a:rPr>
              <a:t>ТП 5.2-3</a:t>
            </a:r>
            <a:endParaRPr lang="en-US" sz="3200" dirty="0" smtClean="0">
              <a:latin typeface="Bahnschrift" panose="020B0502040204020203" pitchFamily="34" charset="0"/>
            </a:endParaRPr>
          </a:p>
          <a:p>
            <a:endParaRPr lang="ru-RU" sz="3200" dirty="0" smtClean="0">
              <a:latin typeface="Bahnschrift" panose="020B0502040204020203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342938" y="1139758"/>
            <a:ext cx="3798917" cy="1516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 smtClean="0">
                <a:ln w="50800">
                  <a:solidFill>
                    <a:schemeClr val="tx1"/>
                  </a:solidFill>
                </a:ln>
                <a:latin typeface="Bahnschrift" panose="020B0502040204020203" pitchFamily="34" charset="0"/>
              </a:rPr>
              <a:t>Renty</a:t>
            </a:r>
            <a:endParaRPr lang="ru-RU" sz="9600" dirty="0">
              <a:ln w="50800">
                <a:solidFill>
                  <a:schemeClr val="tx1"/>
                </a:solidFill>
              </a:ln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333672"/>
              </p:ext>
            </p:extLst>
          </p:nvPr>
        </p:nvGraphicFramePr>
        <p:xfrm>
          <a:off x="1235592" y="5841547"/>
          <a:ext cx="100136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7868">
                  <a:extLst>
                    <a:ext uri="{9D8B030D-6E8A-4147-A177-3AD203B41FA5}">
                      <a16:colId xmlns:a16="http://schemas.microsoft.com/office/drawing/2014/main" val="3361368752"/>
                    </a:ext>
                  </a:extLst>
                </a:gridCol>
                <a:gridCol w="3337868">
                  <a:extLst>
                    <a:ext uri="{9D8B030D-6E8A-4147-A177-3AD203B41FA5}">
                      <a16:colId xmlns:a16="http://schemas.microsoft.com/office/drawing/2014/main" val="3489442130"/>
                    </a:ext>
                  </a:extLst>
                </a:gridCol>
                <a:gridCol w="3337868">
                  <a:extLst>
                    <a:ext uri="{9D8B030D-6E8A-4147-A177-3AD203B41FA5}">
                      <a16:colId xmlns:a16="http://schemas.microsoft.com/office/drawing/2014/main" val="3267872573"/>
                    </a:ext>
                  </a:extLst>
                </a:gridCol>
              </a:tblGrid>
              <a:tr h="409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Волченко Сергей</a:t>
                      </a:r>
                    </a:p>
                    <a:p>
                      <a:pPr algn="ctr"/>
                      <a:endParaRPr lang="ru-RU" sz="2400" b="0" dirty="0">
                        <a:ln w="12700">
                          <a:solidFill>
                            <a:schemeClr val="tx1"/>
                          </a:solidFill>
                        </a:ln>
                        <a:latin typeface="Bahnschrif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Шафоростов Вадим</a:t>
                      </a:r>
                      <a:r>
                        <a:rPr lang="en-US" sz="2400" b="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endParaRPr lang="ru-RU" sz="2400" b="0" dirty="0">
                        <a:ln w="12700">
                          <a:solidFill>
                            <a:schemeClr val="tx1"/>
                          </a:solidFill>
                        </a:ln>
                        <a:latin typeface="Bahnschrif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Линкина Александра</a:t>
                      </a:r>
                      <a:endParaRPr lang="ru-RU" sz="2400" b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81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2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n w="15875">
                  <a:solidFill>
                    <a:schemeClr val="tx1"/>
                  </a:solidFill>
                </a:ln>
                <a:latin typeface="Bahnschrift" panose="020B0502040204020203" pitchFamily="34" charset="0"/>
              </a:rPr>
              <a:t>Средства реализации</a:t>
            </a:r>
            <a:endParaRPr lang="ru-RU" dirty="0">
              <a:ln w="15875">
                <a:solidFill>
                  <a:schemeClr val="tx1"/>
                </a:solidFill>
              </a:ln>
              <a:latin typeface="Bahnschrift" panose="020B0502040204020203" pitchFamily="34" charset="0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498" y="780799"/>
            <a:ext cx="1800000" cy="1800000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4C1-29C2-46CD-9906-5B142E6AAE3E}" type="slidenum">
              <a:rPr lang="ru-RU" smtClean="0"/>
              <a:t>10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98" y="2711434"/>
            <a:ext cx="1800000" cy="18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358" y="2291653"/>
            <a:ext cx="1800000" cy="180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30" y="4692618"/>
            <a:ext cx="1800000" cy="1800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613" y="730250"/>
            <a:ext cx="1800000" cy="18000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73" y="2291653"/>
            <a:ext cx="1800000" cy="18000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40" y="4692618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2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n w="15875">
                  <a:solidFill>
                    <a:schemeClr val="tx1"/>
                  </a:solidFill>
                </a:ln>
                <a:latin typeface="Bahnschrift" panose="020B0502040204020203" pitchFamily="34" charset="0"/>
              </a:rPr>
              <a:t>Ожидание </a:t>
            </a:r>
            <a:r>
              <a:rPr lang="en-US" dirty="0" smtClean="0">
                <a:ln w="15875">
                  <a:solidFill>
                    <a:schemeClr val="tx1"/>
                  </a:solidFill>
                </a:ln>
                <a:latin typeface="Bahnschrift" panose="020B0502040204020203" pitchFamily="34" charset="0"/>
              </a:rPr>
              <a:t>vs </a:t>
            </a:r>
            <a:r>
              <a:rPr lang="ru-RU" dirty="0">
                <a:ln w="15875">
                  <a:solidFill>
                    <a:schemeClr val="tx1"/>
                  </a:solidFill>
                </a:ln>
                <a:latin typeface="Bahnschrift" panose="020B0502040204020203" pitchFamily="34" charset="0"/>
              </a:rPr>
              <a:t>Р</a:t>
            </a:r>
            <a:r>
              <a:rPr lang="ru-RU" dirty="0" smtClean="0">
                <a:ln w="15875">
                  <a:solidFill>
                    <a:schemeClr val="tx1"/>
                  </a:solidFill>
                </a:ln>
                <a:latin typeface="Bahnschrift" panose="020B0502040204020203" pitchFamily="34" charset="0"/>
              </a:rPr>
              <a:t>еальность</a:t>
            </a:r>
            <a:endParaRPr lang="ru-RU" dirty="0">
              <a:ln w="15875">
                <a:solidFill>
                  <a:schemeClr val="tx1"/>
                </a:solidFill>
              </a:ln>
              <a:latin typeface="Bahnschrift" panose="020B0502040204020203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4C1-29C2-46CD-9906-5B142E6AAE3E}" type="slidenum">
              <a:rPr lang="ru-RU" smtClean="0"/>
              <a:t>11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03" y="3741159"/>
            <a:ext cx="2514341" cy="251434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20" y="3980274"/>
            <a:ext cx="2036110" cy="2036110"/>
          </a:xfrm>
          <a:prstGeom prst="rect">
            <a:avLst/>
          </a:prstGeom>
        </p:spPr>
      </p:pic>
      <p:sp>
        <p:nvSpPr>
          <p:cNvPr id="18" name="Объект 2"/>
          <p:cNvSpPr txBox="1">
            <a:spLocks/>
          </p:cNvSpPr>
          <p:nvPr/>
        </p:nvSpPr>
        <p:spPr>
          <a:xfrm>
            <a:off x="1342830" y="1720052"/>
            <a:ext cx="4227546" cy="1480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dirty="0">
                <a:latin typeface="Bahnschrift" panose="020B0502040204020203" pitchFamily="34" charset="0"/>
              </a:rPr>
              <a:t>Open API </a:t>
            </a:r>
            <a:r>
              <a:rPr lang="ru-RU" dirty="0">
                <a:latin typeface="Bahnschrift" panose="020B0502040204020203" pitchFamily="34" charset="0"/>
              </a:rPr>
              <a:t>спецификация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ru-RU" dirty="0" smtClean="0">
                <a:solidFill>
                  <a:srgbClr val="E8755E"/>
                </a:solidFill>
                <a:latin typeface="Bahnschrift" panose="020B0502040204020203" pitchFamily="34" charset="0"/>
              </a:rPr>
              <a:t>изменялась</a:t>
            </a:r>
            <a:endParaRPr lang="ru-RU" sz="2400" dirty="0" smtClean="0">
              <a:solidFill>
                <a:srgbClr val="E8755E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Объект 2"/>
          <p:cNvSpPr txBox="1">
            <a:spLocks/>
          </p:cNvSpPr>
          <p:nvPr/>
        </p:nvSpPr>
        <p:spPr>
          <a:xfrm>
            <a:off x="6311122" y="1720052"/>
            <a:ext cx="5507006" cy="1742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Уведомление по освобождению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ru-RU" dirty="0" smtClean="0">
                <a:solidFill>
                  <a:srgbClr val="E8755E"/>
                </a:solidFill>
                <a:latin typeface="Bahnschrift" panose="020B0502040204020203" pitchFamily="34" charset="0"/>
              </a:rPr>
              <a:t>не реализовано</a:t>
            </a:r>
            <a:endParaRPr lang="ru-RU" dirty="0">
              <a:solidFill>
                <a:srgbClr val="E8755E"/>
              </a:solidFill>
              <a:latin typeface="Bahnschrift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endParaRPr lang="ru-RU" sz="2400" dirty="0">
              <a:latin typeface="Bahnschrift" panose="020B0502040204020203" pitchFamily="34" charset="0"/>
            </a:endParaRPr>
          </a:p>
        </p:txBody>
      </p:sp>
      <p:cxnSp>
        <p:nvCxnSpPr>
          <p:cNvPr id="20" name="Прямая соединительная линия 19"/>
          <p:cNvCxnSpPr>
            <a:stCxn id="18" idx="1"/>
          </p:cNvCxnSpPr>
          <p:nvPr/>
        </p:nvCxnSpPr>
        <p:spPr>
          <a:xfrm>
            <a:off x="1342830" y="2460388"/>
            <a:ext cx="42275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311122" y="2471695"/>
            <a:ext cx="55070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3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n w="15875">
                  <a:solidFill>
                    <a:schemeClr val="tx1"/>
                  </a:solidFill>
                </a:ln>
                <a:latin typeface="Bahnschrift" panose="020B0502040204020203" pitchFamily="34" charset="0"/>
              </a:rPr>
              <a:t>Итог</a:t>
            </a:r>
            <a:endParaRPr lang="ru-RU" dirty="0">
              <a:ln w="15875">
                <a:solidFill>
                  <a:schemeClr val="tx1"/>
                </a:solidFill>
              </a:ln>
              <a:latin typeface="Bahnschrift" panose="020B0502040204020203" pitchFamily="34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1" y="1825625"/>
            <a:ext cx="4521200" cy="4351338"/>
          </a:xfrm>
        </p:spPr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ru-RU" dirty="0" smtClean="0"/>
              <a:t>Поиск инвентаря</a:t>
            </a:r>
          </a:p>
          <a:p>
            <a:pPr marL="0" indent="0">
              <a:lnSpc>
                <a:spcPts val="3360"/>
              </a:lnSpc>
              <a:buNone/>
            </a:pPr>
            <a:r>
              <a:rPr lang="ru-RU" dirty="0" smtClean="0"/>
              <a:t>Фильтрация</a:t>
            </a:r>
            <a:r>
              <a:rPr lang="en-US" dirty="0" smtClean="0"/>
              <a:t>/</a:t>
            </a:r>
            <a:r>
              <a:rPr lang="ru-RU" dirty="0" smtClean="0"/>
              <a:t>сортировка</a:t>
            </a:r>
          </a:p>
          <a:p>
            <a:pPr marL="0" indent="0">
              <a:lnSpc>
                <a:spcPts val="3360"/>
              </a:lnSpc>
              <a:buNone/>
            </a:pPr>
            <a:r>
              <a:rPr lang="ru-RU" dirty="0" smtClean="0"/>
              <a:t>Онлайн бронирование</a:t>
            </a:r>
          </a:p>
          <a:p>
            <a:pPr marL="0" indent="0">
              <a:lnSpc>
                <a:spcPts val="3360"/>
              </a:lnSpc>
              <a:buNone/>
            </a:pPr>
            <a:r>
              <a:rPr lang="ru-RU" dirty="0" smtClean="0"/>
              <a:t>Онлайн продление</a:t>
            </a:r>
          </a:p>
          <a:p>
            <a:pPr marL="0" indent="0">
              <a:lnSpc>
                <a:spcPts val="3360"/>
              </a:lnSpc>
              <a:buNone/>
            </a:pPr>
            <a:r>
              <a:rPr lang="ru-RU" dirty="0" smtClean="0"/>
              <a:t>Генерация </a:t>
            </a:r>
            <a:r>
              <a:rPr lang="en-US" dirty="0" smtClean="0"/>
              <a:t>QR </a:t>
            </a:r>
            <a:r>
              <a:rPr lang="ru-RU" dirty="0" smtClean="0"/>
              <a:t>кода</a:t>
            </a:r>
          </a:p>
          <a:p>
            <a:pPr marL="0" indent="0">
              <a:lnSpc>
                <a:spcPts val="3360"/>
              </a:lnSpc>
              <a:buNone/>
            </a:pPr>
            <a:r>
              <a:rPr lang="ru-RU" dirty="0" smtClean="0"/>
              <a:t>Выдача квитанции</a:t>
            </a:r>
          </a:p>
          <a:p>
            <a:pPr marL="0" indent="0">
              <a:lnSpc>
                <a:spcPts val="3360"/>
              </a:lnSpc>
              <a:buNone/>
            </a:pPr>
            <a:r>
              <a:rPr lang="ru-RU" dirty="0" smtClean="0"/>
              <a:t>Редактирование каталога</a:t>
            </a: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4C1-29C2-46CD-9906-5B142E6AAE3E}" type="slidenum">
              <a:rPr lang="ru-RU" smtClean="0"/>
              <a:t>12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33016"/>
          <a:stretch/>
        </p:blipFill>
        <p:spPr>
          <a:xfrm>
            <a:off x="6096000" y="755780"/>
            <a:ext cx="3903307" cy="565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9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4796" y="2962886"/>
            <a:ext cx="9335195" cy="1475336"/>
          </a:xfrm>
        </p:spPr>
        <p:txBody>
          <a:bodyPr>
            <a:normAutofit/>
          </a:bodyPr>
          <a:lstStyle/>
          <a:p>
            <a:r>
              <a:rPr lang="ru-RU" sz="4000" dirty="0">
                <a:ln w="15875">
                  <a:solidFill>
                    <a:schemeClr val="tx1"/>
                  </a:solidFill>
                </a:ln>
                <a:latin typeface="Bahnschrift" panose="020B0502040204020203" pitchFamily="34" charset="0"/>
              </a:rPr>
              <a:t>С</a:t>
            </a:r>
            <a:r>
              <a:rPr lang="ru-RU" sz="4000" dirty="0" smtClean="0">
                <a:ln w="15875">
                  <a:solidFill>
                    <a:schemeClr val="tx1"/>
                  </a:solidFill>
                </a:ln>
                <a:latin typeface="Bahnschrift" panose="020B0502040204020203" pitchFamily="34" charset="0"/>
              </a:rPr>
              <a:t>истема проката инвентаря на спортивной базе</a:t>
            </a:r>
            <a:endParaRPr lang="ru-RU" sz="4000" dirty="0">
              <a:ln w="15875">
                <a:solidFill>
                  <a:schemeClr val="tx1"/>
                </a:solidFill>
              </a:ln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40803" y="5257800"/>
            <a:ext cx="1803183" cy="561802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Bahnschrift" panose="020B0502040204020203" pitchFamily="34" charset="0"/>
              </a:rPr>
              <a:t>ТП 5.2-3</a:t>
            </a:r>
            <a:endParaRPr lang="en-US" sz="3200" dirty="0" smtClean="0">
              <a:latin typeface="Bahnschrift" panose="020B0502040204020203" pitchFamily="34" charset="0"/>
            </a:endParaRPr>
          </a:p>
          <a:p>
            <a:endParaRPr lang="ru-RU" sz="3200" dirty="0" smtClean="0">
              <a:latin typeface="Bahnschrift" panose="020B0502040204020203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342938" y="1139758"/>
            <a:ext cx="3798917" cy="1516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 smtClean="0">
                <a:ln w="50800">
                  <a:solidFill>
                    <a:schemeClr val="tx1"/>
                  </a:solidFill>
                </a:ln>
                <a:latin typeface="Bahnschrift" panose="020B0502040204020203" pitchFamily="34" charset="0"/>
              </a:rPr>
              <a:t>Renty</a:t>
            </a:r>
            <a:endParaRPr lang="ru-RU" sz="9600" dirty="0">
              <a:ln w="50800">
                <a:solidFill>
                  <a:schemeClr val="tx1"/>
                </a:solidFill>
              </a:ln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235592" y="5841547"/>
          <a:ext cx="100136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7868">
                  <a:extLst>
                    <a:ext uri="{9D8B030D-6E8A-4147-A177-3AD203B41FA5}">
                      <a16:colId xmlns:a16="http://schemas.microsoft.com/office/drawing/2014/main" val="3361368752"/>
                    </a:ext>
                  </a:extLst>
                </a:gridCol>
                <a:gridCol w="3337868">
                  <a:extLst>
                    <a:ext uri="{9D8B030D-6E8A-4147-A177-3AD203B41FA5}">
                      <a16:colId xmlns:a16="http://schemas.microsoft.com/office/drawing/2014/main" val="3489442130"/>
                    </a:ext>
                  </a:extLst>
                </a:gridCol>
                <a:gridCol w="3337868">
                  <a:extLst>
                    <a:ext uri="{9D8B030D-6E8A-4147-A177-3AD203B41FA5}">
                      <a16:colId xmlns:a16="http://schemas.microsoft.com/office/drawing/2014/main" val="3267872573"/>
                    </a:ext>
                  </a:extLst>
                </a:gridCol>
              </a:tblGrid>
              <a:tr h="409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Волченко Сергей</a:t>
                      </a:r>
                    </a:p>
                    <a:p>
                      <a:pPr algn="ctr"/>
                      <a:endParaRPr lang="ru-RU" sz="2400" b="0" dirty="0">
                        <a:ln w="12700">
                          <a:solidFill>
                            <a:schemeClr val="tx1"/>
                          </a:solidFill>
                        </a:ln>
                        <a:latin typeface="Bahnschrif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Шафоростов Вадим</a:t>
                      </a:r>
                      <a:r>
                        <a:rPr lang="en-US" sz="2400" b="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endParaRPr lang="ru-RU" sz="2400" b="0" dirty="0">
                        <a:ln w="12700">
                          <a:solidFill>
                            <a:schemeClr val="tx1"/>
                          </a:solidFill>
                        </a:ln>
                        <a:latin typeface="Bahnschrif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Линкина Александра</a:t>
                      </a:r>
                      <a:endParaRPr lang="ru-RU" sz="2400" b="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81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2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n w="15875">
                  <a:solidFill>
                    <a:schemeClr val="tx1"/>
                  </a:solidFill>
                </a:ln>
                <a:latin typeface="Bahnschrift" panose="020B0502040204020203" pitchFamily="34" charset="0"/>
              </a:rPr>
              <a:t>Состав команды</a:t>
            </a:r>
            <a:endParaRPr lang="ru-RU" dirty="0">
              <a:ln w="15875">
                <a:solidFill>
                  <a:schemeClr val="tx1"/>
                </a:solidFill>
              </a:ln>
              <a:latin typeface="Bahnschrift" panose="020B0502040204020203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13284"/>
              </p:ext>
            </p:extLst>
          </p:nvPr>
        </p:nvGraphicFramePr>
        <p:xfrm>
          <a:off x="838200" y="2002960"/>
          <a:ext cx="10515600" cy="43134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841720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534893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59431885"/>
                    </a:ext>
                  </a:extLst>
                </a:gridCol>
              </a:tblGrid>
              <a:tr h="930128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ln w="12700">
                            <a:solidFill>
                              <a:schemeClr val="bg1"/>
                            </a:solidFill>
                          </a:ln>
                          <a:latin typeface="Bahnschrift" panose="020B0502040204020203" pitchFamily="34" charset="0"/>
                        </a:rPr>
                        <a:t>Волченко</a:t>
                      </a:r>
                      <a:r>
                        <a:rPr lang="ru-RU" sz="2400" b="0" baseline="0" dirty="0" smtClean="0">
                          <a:ln w="12700">
                            <a:solidFill>
                              <a:schemeClr val="bg1"/>
                            </a:solidFill>
                          </a:ln>
                          <a:latin typeface="Bahnschrift" panose="020B0502040204020203" pitchFamily="34" charset="0"/>
                        </a:rPr>
                        <a:t> Сергей</a:t>
                      </a:r>
                      <a:endParaRPr lang="ru-RU" sz="2400" b="0" dirty="0">
                        <a:ln w="12700">
                          <a:solidFill>
                            <a:schemeClr val="bg1"/>
                          </a:solidFill>
                        </a:ln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16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ln w="12700">
                            <a:solidFill>
                              <a:schemeClr val="bg1"/>
                            </a:solidFill>
                          </a:ln>
                          <a:latin typeface="Bahnschrift" panose="020B0502040204020203" pitchFamily="34" charset="0"/>
                        </a:rPr>
                        <a:t>Шафоростов</a:t>
                      </a:r>
                      <a:r>
                        <a:rPr lang="ru-RU" sz="2400" b="0" baseline="0" dirty="0" smtClean="0">
                          <a:ln w="12700">
                            <a:solidFill>
                              <a:schemeClr val="bg1"/>
                            </a:solidFill>
                          </a:ln>
                          <a:latin typeface="Bahnschrift" panose="020B0502040204020203" pitchFamily="34" charset="0"/>
                        </a:rPr>
                        <a:t> Вадим</a:t>
                      </a:r>
                      <a:endParaRPr lang="ru-RU" sz="2400" b="0" dirty="0">
                        <a:ln w="12700">
                          <a:solidFill>
                            <a:schemeClr val="bg1"/>
                          </a:solidFill>
                        </a:ln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16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 smtClean="0">
                          <a:ln w="12700">
                            <a:solidFill>
                              <a:schemeClr val="bg1"/>
                            </a:solidFill>
                          </a:ln>
                          <a:latin typeface="Bahnschrift" panose="020B0502040204020203" pitchFamily="34" charset="0"/>
                        </a:rPr>
                        <a:t>Линкина Александра</a:t>
                      </a:r>
                      <a:endParaRPr lang="ru-RU" sz="2400" b="0" dirty="0">
                        <a:ln w="12700">
                          <a:solidFill>
                            <a:schemeClr val="bg1"/>
                          </a:solidFill>
                        </a:ln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16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448713"/>
                  </a:ext>
                </a:extLst>
              </a:tr>
              <a:tr h="2525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 err="1" smtClean="0">
                          <a:latin typeface="Bahnschrift" panose="020B0502040204020203" pitchFamily="34" charset="0"/>
                        </a:rPr>
                        <a:t>Тимлид</a:t>
                      </a:r>
                      <a:endParaRPr lang="ru-RU" sz="2400" dirty="0" smtClean="0">
                        <a:latin typeface="Bahnschrift" panose="020B05020402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Bahnschrift" panose="020B0502040204020203" pitchFamily="34" charset="0"/>
                        </a:rPr>
                        <a:t>Backend</a:t>
                      </a:r>
                      <a:r>
                        <a:rPr lang="en-US" sz="2400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ru-RU" sz="2400" baseline="0" dirty="0" smtClean="0">
                          <a:latin typeface="Bahnschrift" panose="020B0502040204020203" pitchFamily="34" charset="0"/>
                        </a:rPr>
                        <a:t>разработчик</a:t>
                      </a:r>
                      <a:endParaRPr lang="en-US" sz="2400" dirty="0" smtClean="0">
                        <a:latin typeface="Bahnschrift" panose="020B05020402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latin typeface="Bahnschrift" panose="020B0502040204020203" pitchFamily="34" charset="0"/>
                        </a:rPr>
                        <a:t>Бизнес</a:t>
                      </a:r>
                      <a:r>
                        <a:rPr lang="ru-RU" sz="2400" baseline="0" dirty="0" smtClean="0">
                          <a:latin typeface="Bahnschrift" panose="020B0502040204020203" pitchFamily="34" charset="0"/>
                        </a:rPr>
                        <a:t>-аналитик</a:t>
                      </a:r>
                      <a:endParaRPr lang="ru-RU" sz="2400" dirty="0" smtClean="0">
                        <a:latin typeface="Bahnschrift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 smtClean="0">
                          <a:latin typeface="Bahnschrift" panose="020B0502040204020203" pitchFamily="34" charset="0"/>
                        </a:rPr>
                        <a:t>Дизайнер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 smtClean="0">
                          <a:latin typeface="Bahnschrift" panose="020B0502040204020203" pitchFamily="34" charset="0"/>
                        </a:rPr>
                        <a:t>Технический писатель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latin typeface="Bahnschrift" panose="020B0502040204020203" pitchFamily="34" charset="0"/>
                        </a:rPr>
                        <a:t>Архитектор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6C16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 err="1" smtClean="0">
                          <a:latin typeface="Bahnschrift" panose="020B0502040204020203" pitchFamily="34" charset="0"/>
                        </a:rPr>
                        <a:t>Проджект</a:t>
                      </a:r>
                      <a:r>
                        <a:rPr lang="ru-RU" sz="2400" dirty="0" smtClean="0">
                          <a:latin typeface="Bahnschrift" panose="020B0502040204020203" pitchFamily="34" charset="0"/>
                        </a:rPr>
                        <a:t> менеджер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Bahnschrift" panose="020B0502040204020203" pitchFamily="34" charset="0"/>
                        </a:rPr>
                        <a:t>Client</a:t>
                      </a:r>
                      <a:r>
                        <a:rPr lang="en-US" sz="2400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ru-RU" sz="2400" baseline="0" dirty="0" smtClean="0">
                          <a:latin typeface="Bahnschrift" panose="020B0502040204020203" pitchFamily="34" charset="0"/>
                        </a:rPr>
                        <a:t>разработчик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latin typeface="Bahnschrift" panose="020B0502040204020203" pitchFamily="34" charset="0"/>
                        </a:rPr>
                        <a:t>Бизнес</a:t>
                      </a:r>
                      <a:r>
                        <a:rPr lang="ru-RU" sz="2400" baseline="0" dirty="0" smtClean="0">
                          <a:latin typeface="Bahnschrift" panose="020B0502040204020203" pitchFamily="34" charset="0"/>
                        </a:rPr>
                        <a:t>-аналитик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latin typeface="Bahnschrift" panose="020B0502040204020203" pitchFamily="34" charset="0"/>
                        </a:rPr>
                        <a:t>Дизайнер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latin typeface="Bahnschrift" panose="020B0502040204020203" pitchFamily="34" charset="0"/>
                        </a:rPr>
                        <a:t>Технический писатель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latin typeface="Bahnschrift" panose="020B0502040204020203" pitchFamily="34" charset="0"/>
                        </a:rPr>
                        <a:t>UI</a:t>
                      </a:r>
                      <a:r>
                        <a:rPr lang="ru-RU" sz="2400" baseline="0" dirty="0" smtClean="0">
                          <a:latin typeface="Bahnschrift" panose="020B0502040204020203" pitchFamily="34" charset="0"/>
                        </a:rPr>
                        <a:t>-</a:t>
                      </a:r>
                      <a:r>
                        <a:rPr lang="ru-RU" sz="2400" baseline="0" dirty="0" err="1" smtClean="0">
                          <a:latin typeface="Bahnschrift" panose="020B0502040204020203" pitchFamily="34" charset="0"/>
                        </a:rPr>
                        <a:t>тестировщик</a:t>
                      </a:r>
                      <a:endParaRPr lang="ru-RU" sz="2400" baseline="0" dirty="0" smtClean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C16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16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 smtClean="0">
                          <a:latin typeface="Bahnschrift" panose="020B0502040204020203" pitchFamily="34" charset="0"/>
                        </a:rPr>
                        <a:t>Системный</a:t>
                      </a:r>
                      <a:r>
                        <a:rPr lang="ru-RU" sz="2400" baseline="0" dirty="0" smtClean="0">
                          <a:latin typeface="Bahnschrift" panose="020B0502040204020203" pitchFamily="34" charset="0"/>
                        </a:rPr>
                        <a:t> аналитик</a:t>
                      </a:r>
                      <a:endParaRPr lang="ru-RU" sz="2400" dirty="0" smtClean="0">
                        <a:latin typeface="Bahnschrift" panose="020B050204020402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 err="1" smtClean="0">
                          <a:latin typeface="Bahnschrift" panose="020B0502040204020203" pitchFamily="34" charset="0"/>
                        </a:rPr>
                        <a:t>Тестировщик</a:t>
                      </a:r>
                      <a:endParaRPr lang="ru-RU" sz="24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C16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510768"/>
                  </a:ext>
                </a:extLst>
              </a:tr>
            </a:tbl>
          </a:graphicData>
        </a:graphic>
      </p:graphicFrame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4C1-29C2-46CD-9906-5B142E6AAE3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90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n w="15875">
                  <a:solidFill>
                    <a:schemeClr val="tx1"/>
                  </a:solidFill>
                </a:ln>
                <a:latin typeface="Bahnschrift" panose="020B0502040204020203" pitchFamily="34" charset="0"/>
              </a:rPr>
              <a:t>Цели проекта</a:t>
            </a:r>
            <a:endParaRPr lang="ru-RU" dirty="0">
              <a:ln w="15875">
                <a:solidFill>
                  <a:schemeClr val="tx1"/>
                </a:solidFill>
              </a:ln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3499" y="2286973"/>
            <a:ext cx="4162232" cy="2994155"/>
          </a:xfrm>
        </p:spPr>
        <p:txBody>
          <a:bodyPr lIns="72000">
            <a:noAutofit/>
          </a:bodyPr>
          <a:lstStyle/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dirty="0" smtClean="0">
                <a:latin typeface="Bahnschrift" panose="020B0502040204020203" pitchFamily="34" charset="0"/>
              </a:rPr>
              <a:t>Реализация аренды спортивного инвентаря</a:t>
            </a:r>
          </a:p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2400" dirty="0" smtClean="0">
                <a:latin typeface="Bahnschrift" panose="020B0502040204020203" pitchFamily="34" charset="0"/>
              </a:rPr>
              <a:t>бронирование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ru-RU" sz="2400" dirty="0" smtClean="0">
                <a:latin typeface="Bahnschrift" panose="020B0502040204020203" pitchFamily="34" charset="0"/>
              </a:rPr>
              <a:t>продление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endParaRPr lang="ru-RU" sz="2400" dirty="0" smtClean="0">
              <a:latin typeface="Bahnschrift" panose="020B0502040204020203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489700" y="2267921"/>
            <a:ext cx="3885941" cy="2854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Реализация оплаты по </a:t>
            </a:r>
            <a:r>
              <a:rPr lang="en-US" dirty="0">
                <a:latin typeface="Bahnschrift" panose="020B0502040204020203" pitchFamily="34" charset="0"/>
              </a:rPr>
              <a:t>QR </a:t>
            </a:r>
            <a:r>
              <a:rPr lang="ru-RU" dirty="0" smtClean="0">
                <a:latin typeface="Bahnschrift" panose="020B0502040204020203" pitchFamily="34" charset="0"/>
              </a:rPr>
              <a:t>коду</a:t>
            </a:r>
          </a:p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2400" dirty="0" smtClean="0">
                <a:latin typeface="Bahnschrift" panose="020B0502040204020203" pitchFamily="34" charset="0"/>
              </a:rPr>
              <a:t>квитанция</a:t>
            </a:r>
            <a:endParaRPr lang="ru-RU" sz="2400" dirty="0">
              <a:latin typeface="Bahnschrift" panose="020B0502040204020203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333499" y="3751394"/>
            <a:ext cx="41622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6529484" y="3751394"/>
            <a:ext cx="3734189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4C1-29C2-46CD-9906-5B142E6AAE3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1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Рисунок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761" y="1325563"/>
            <a:ext cx="2668443" cy="5485132"/>
          </a:xfrm>
          <a:prstGeom prst="rect">
            <a:avLst/>
          </a:prstGeom>
          <a:ln w="19050">
            <a:solidFill>
              <a:srgbClr val="6C166C"/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44" y="0"/>
            <a:ext cx="10515600" cy="1325563"/>
          </a:xfrm>
          <a:ln>
            <a:noFill/>
          </a:ln>
        </p:spPr>
        <p:txBody>
          <a:bodyPr/>
          <a:lstStyle/>
          <a:p>
            <a:r>
              <a:rPr lang="ru-RU" dirty="0" smtClean="0">
                <a:ln w="15875">
                  <a:solidFill>
                    <a:schemeClr val="tx1"/>
                  </a:solidFill>
                </a:ln>
                <a:latin typeface="Bahnschrift" panose="020B0502040204020203" pitchFamily="34" charset="0"/>
              </a:rPr>
              <a:t>Бронирование товара</a:t>
            </a:r>
            <a:endParaRPr lang="ru-RU" dirty="0">
              <a:ln w="15875">
                <a:solidFill>
                  <a:schemeClr val="tx1"/>
                </a:solidFill>
              </a:ln>
              <a:latin typeface="Bahnschrift" panose="020B0502040204020203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14" y="1325563"/>
            <a:ext cx="2654060" cy="5455568"/>
          </a:xfrm>
          <a:prstGeom prst="rect">
            <a:avLst/>
          </a:prstGeom>
          <a:ln w="19050">
            <a:solidFill>
              <a:srgbClr val="6C166C"/>
            </a:solidFill>
          </a:ln>
        </p:spPr>
      </p:pic>
      <p:sp>
        <p:nvSpPr>
          <p:cNvPr id="12" name="Скругленный прямоугольник 11"/>
          <p:cNvSpPr/>
          <p:nvPr/>
        </p:nvSpPr>
        <p:spPr>
          <a:xfrm>
            <a:off x="368345" y="3280854"/>
            <a:ext cx="1271299" cy="1767026"/>
          </a:xfrm>
          <a:prstGeom prst="roundRect">
            <a:avLst/>
          </a:prstGeom>
          <a:noFill/>
          <a:ln w="38100">
            <a:solidFill>
              <a:srgbClr val="E87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474" y="1327684"/>
            <a:ext cx="2655546" cy="5458622"/>
          </a:xfrm>
          <a:prstGeom prst="rect">
            <a:avLst/>
          </a:prstGeom>
          <a:ln w="19050">
            <a:solidFill>
              <a:srgbClr val="6C166C"/>
            </a:solidFill>
          </a:ln>
        </p:spPr>
      </p:pic>
      <p:sp>
        <p:nvSpPr>
          <p:cNvPr id="34" name="Скругленный прямоугольник 33"/>
          <p:cNvSpPr/>
          <p:nvPr/>
        </p:nvSpPr>
        <p:spPr>
          <a:xfrm>
            <a:off x="6425544" y="1972880"/>
            <a:ext cx="2330406" cy="568828"/>
          </a:xfrm>
          <a:prstGeom prst="roundRect">
            <a:avLst/>
          </a:prstGeom>
          <a:noFill/>
          <a:ln w="38100">
            <a:solidFill>
              <a:srgbClr val="E87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7829240" y="2875534"/>
            <a:ext cx="926710" cy="729679"/>
          </a:xfrm>
          <a:prstGeom prst="roundRect">
            <a:avLst/>
          </a:prstGeom>
          <a:noFill/>
          <a:ln w="38100">
            <a:solidFill>
              <a:srgbClr val="E87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6351520" y="4844884"/>
            <a:ext cx="2404430" cy="676976"/>
          </a:xfrm>
          <a:prstGeom prst="roundRect">
            <a:avLst/>
          </a:prstGeom>
          <a:noFill/>
          <a:ln w="38100">
            <a:solidFill>
              <a:srgbClr val="E87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4" name="Рисунок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0945" y="1325563"/>
            <a:ext cx="2665893" cy="5479892"/>
          </a:xfrm>
          <a:prstGeom prst="rect">
            <a:avLst/>
          </a:prstGeom>
          <a:ln w="19050">
            <a:solidFill>
              <a:srgbClr val="6C166C"/>
            </a:solidFill>
          </a:ln>
        </p:spPr>
      </p:pic>
      <p:sp>
        <p:nvSpPr>
          <p:cNvPr id="66" name="Скругленный прямоугольник 65"/>
          <p:cNvSpPr/>
          <p:nvPr/>
        </p:nvSpPr>
        <p:spPr>
          <a:xfrm>
            <a:off x="9401676" y="5428050"/>
            <a:ext cx="2404430" cy="487946"/>
          </a:xfrm>
          <a:prstGeom prst="roundRect">
            <a:avLst>
              <a:gd name="adj" fmla="val 37186"/>
            </a:avLst>
          </a:prstGeom>
          <a:noFill/>
          <a:ln w="38100">
            <a:solidFill>
              <a:srgbClr val="E87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4C1-29C2-46CD-9906-5B142E6AAE3E}" type="slidenum">
              <a:rPr lang="ru-RU" smtClean="0"/>
              <a:t>4</a:t>
            </a:fld>
            <a:endParaRPr lang="ru-RU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6351520" y="3904642"/>
            <a:ext cx="2404430" cy="676976"/>
          </a:xfrm>
          <a:prstGeom prst="roundRect">
            <a:avLst/>
          </a:prstGeom>
          <a:noFill/>
          <a:ln w="38100">
            <a:solidFill>
              <a:srgbClr val="E87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6515100" y="5770840"/>
            <a:ext cx="2181225" cy="487946"/>
          </a:xfrm>
          <a:prstGeom prst="roundRect">
            <a:avLst>
              <a:gd name="adj" fmla="val 37186"/>
            </a:avLst>
          </a:prstGeom>
          <a:noFill/>
          <a:ln w="38100">
            <a:solidFill>
              <a:srgbClr val="E87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9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5541"/>
            <a:ext cx="10515600" cy="1325563"/>
          </a:xfrm>
        </p:spPr>
        <p:txBody>
          <a:bodyPr/>
          <a:lstStyle/>
          <a:p>
            <a:r>
              <a:rPr lang="ru-RU" dirty="0" smtClean="0">
                <a:ln w="15875">
                  <a:solidFill>
                    <a:schemeClr val="tx1"/>
                  </a:solidFill>
                </a:ln>
                <a:latin typeface="Bahnschrift" panose="020B0502040204020203" pitchFamily="34" charset="0"/>
              </a:rPr>
              <a:t>Продление аренды</a:t>
            </a:r>
            <a:endParaRPr lang="ru-RU" dirty="0">
              <a:ln w="15875">
                <a:solidFill>
                  <a:schemeClr val="tx1"/>
                </a:solidFill>
              </a:ln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816772" cy="4352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endParaRPr lang="ru-RU" sz="2600" dirty="0" smtClean="0">
              <a:latin typeface="Bahnschrift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70" y="1257785"/>
            <a:ext cx="2653298" cy="5454000"/>
          </a:xfrm>
          <a:prstGeom prst="rect">
            <a:avLst/>
          </a:prstGeom>
          <a:ln w="19050">
            <a:solidFill>
              <a:srgbClr val="6C166C"/>
            </a:solidFill>
          </a:ln>
        </p:spPr>
      </p:pic>
      <p:sp>
        <p:nvSpPr>
          <p:cNvPr id="7" name="Скругленный прямоугольник 6"/>
          <p:cNvSpPr/>
          <p:nvPr/>
        </p:nvSpPr>
        <p:spPr>
          <a:xfrm>
            <a:off x="231114" y="3257644"/>
            <a:ext cx="2514210" cy="1043861"/>
          </a:xfrm>
          <a:prstGeom prst="roundRect">
            <a:avLst/>
          </a:prstGeom>
          <a:noFill/>
          <a:ln w="38100">
            <a:solidFill>
              <a:srgbClr val="E87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93" y="1257785"/>
            <a:ext cx="2653298" cy="5454000"/>
          </a:xfrm>
          <a:prstGeom prst="rect">
            <a:avLst/>
          </a:prstGeom>
          <a:ln w="19050">
            <a:solidFill>
              <a:srgbClr val="6C166C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16" y="1257785"/>
            <a:ext cx="2653298" cy="5454000"/>
          </a:xfrm>
          <a:prstGeom prst="rect">
            <a:avLst/>
          </a:prstGeom>
          <a:ln w="19050">
            <a:solidFill>
              <a:srgbClr val="6C166C"/>
            </a:solidFill>
          </a:ln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038" y="1257785"/>
            <a:ext cx="2653298" cy="5454000"/>
          </a:xfrm>
          <a:prstGeom prst="rect">
            <a:avLst/>
          </a:prstGeom>
          <a:ln w="19050">
            <a:solidFill>
              <a:srgbClr val="6C166C"/>
            </a:solidFill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4C1-29C2-46CD-9906-5B142E6AAE3E}" type="slidenum">
              <a:rPr lang="ru-RU" smtClean="0"/>
              <a:t>5</a:t>
            </a:fld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561291" y="5542240"/>
            <a:ext cx="2181225" cy="487946"/>
          </a:xfrm>
          <a:prstGeom prst="roundRect">
            <a:avLst>
              <a:gd name="adj" fmla="val 37186"/>
            </a:avLst>
          </a:prstGeom>
          <a:noFill/>
          <a:ln w="38100">
            <a:solidFill>
              <a:srgbClr val="E87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9636550" y="3571984"/>
            <a:ext cx="2181225" cy="487946"/>
          </a:xfrm>
          <a:prstGeom prst="roundRect">
            <a:avLst>
              <a:gd name="adj" fmla="val 37186"/>
            </a:avLst>
          </a:prstGeom>
          <a:noFill/>
          <a:ln w="38100">
            <a:solidFill>
              <a:srgbClr val="E87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9499533" y="2542567"/>
            <a:ext cx="2404430" cy="676976"/>
          </a:xfrm>
          <a:prstGeom prst="roundRect">
            <a:avLst/>
          </a:prstGeom>
          <a:noFill/>
          <a:ln w="38100">
            <a:solidFill>
              <a:srgbClr val="E87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323" y="1159150"/>
            <a:ext cx="2723351" cy="5598000"/>
          </a:xfrm>
          <a:prstGeom prst="rect">
            <a:avLst/>
          </a:prstGeom>
          <a:ln w="19050">
            <a:solidFill>
              <a:srgbClr val="6C166C"/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ru-RU" dirty="0" smtClean="0">
                <a:ln w="15875">
                  <a:solidFill>
                    <a:schemeClr val="tx1"/>
                  </a:solidFill>
                </a:ln>
                <a:latin typeface="Bahnschrift" panose="020B0502040204020203" pitchFamily="34" charset="0"/>
              </a:rPr>
              <a:t>Завершение аренды</a:t>
            </a:r>
            <a:endParaRPr lang="ru-RU" dirty="0">
              <a:ln w="15875">
                <a:solidFill>
                  <a:schemeClr val="tx1"/>
                </a:solidFill>
              </a:ln>
              <a:latin typeface="Bahnschrift" panose="020B0502040204020203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159150"/>
            <a:ext cx="2723351" cy="5598000"/>
          </a:xfrm>
          <a:prstGeom prst="rect">
            <a:avLst/>
          </a:prstGeom>
          <a:ln w="19050">
            <a:solidFill>
              <a:srgbClr val="6C166C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448" y="1159150"/>
            <a:ext cx="2723351" cy="5598000"/>
          </a:xfrm>
          <a:prstGeom prst="rect">
            <a:avLst/>
          </a:prstGeom>
          <a:ln w="19050">
            <a:solidFill>
              <a:srgbClr val="6C166C"/>
            </a:solidFill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4C1-29C2-46CD-9906-5B142E6AAE3E}" type="slidenum">
              <a:rPr lang="ru-RU" smtClean="0"/>
              <a:t>6</a:t>
            </a:fld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174750" y="3646765"/>
            <a:ext cx="2054225" cy="487946"/>
          </a:xfrm>
          <a:prstGeom prst="roundRect">
            <a:avLst>
              <a:gd name="adj" fmla="val 37186"/>
            </a:avLst>
          </a:prstGeom>
          <a:noFill/>
          <a:ln w="38100">
            <a:solidFill>
              <a:srgbClr val="E87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067300" y="3785476"/>
            <a:ext cx="2057400" cy="487946"/>
          </a:xfrm>
          <a:prstGeom prst="roundRect">
            <a:avLst>
              <a:gd name="adj" fmla="val 37186"/>
            </a:avLst>
          </a:prstGeom>
          <a:noFill/>
          <a:ln w="38100">
            <a:solidFill>
              <a:srgbClr val="E87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73" y="1889400"/>
            <a:ext cx="2552700" cy="2552700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112785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ru-RU" dirty="0" smtClean="0">
                <a:ln w="15875">
                  <a:solidFill>
                    <a:schemeClr val="tx1"/>
                  </a:solidFill>
                </a:ln>
                <a:latin typeface="Bahnschrift" panose="020B0502040204020203" pitchFamily="34" charset="0"/>
              </a:rPr>
              <a:t>Оплата аренды</a:t>
            </a:r>
            <a:endParaRPr lang="ru-RU" dirty="0">
              <a:ln w="15875">
                <a:solidFill>
                  <a:schemeClr val="tx1"/>
                </a:solidFill>
              </a:ln>
              <a:latin typeface="Bahnschrift" panose="020B0502040204020203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4C1-29C2-46CD-9906-5B142E6AAE3E}" type="slidenum">
              <a:rPr lang="ru-RU" smtClean="0"/>
              <a:t>7</a:t>
            </a:fld>
            <a:endParaRPr lang="ru-RU"/>
          </a:p>
        </p:txBody>
      </p:sp>
      <p:pic>
        <p:nvPicPr>
          <p:cNvPr id="11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3060" y="1690688"/>
            <a:ext cx="6753639" cy="4351338"/>
          </a:xfrm>
          <a:prstGeom prst="rect">
            <a:avLst/>
          </a:prstGeom>
        </p:spPr>
      </p:pic>
      <p:pic>
        <p:nvPicPr>
          <p:cNvPr id="12" name="Объект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735" y="2986277"/>
            <a:ext cx="1760157" cy="17601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8" y="2590006"/>
            <a:ext cx="2552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n w="15875">
                  <a:solidFill>
                    <a:schemeClr val="tx1"/>
                  </a:solidFill>
                </a:ln>
                <a:latin typeface="Bahnschrift" panose="020B0502040204020203" pitchFamily="34" charset="0"/>
              </a:rPr>
              <a:t>Возможности сотрудника</a:t>
            </a:r>
            <a:endParaRPr lang="ru-RU" dirty="0">
              <a:ln w="15875">
                <a:solidFill>
                  <a:schemeClr val="tx1"/>
                </a:solidFill>
              </a:ln>
              <a:latin typeface="Bahnschrift" panose="020B0502040204020203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4C1-29C2-46CD-9906-5B142E6AAE3E}" type="slidenum">
              <a:rPr lang="ru-RU" smtClean="0"/>
              <a:t>8</a:t>
            </a:fld>
            <a:endParaRPr lang="ru-RU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333499" y="2286973"/>
            <a:ext cx="3752851" cy="2323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Завершение </a:t>
            </a:r>
            <a:r>
              <a:rPr lang="ru-RU" dirty="0" smtClean="0">
                <a:latin typeface="Bahnschrift" panose="020B0502040204020203" pitchFamily="34" charset="0"/>
              </a:rPr>
              <a:t>аренды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ru-RU" sz="2400" dirty="0" smtClean="0">
                <a:latin typeface="Bahnschrift" panose="020B0502040204020203" pitchFamily="34" charset="0"/>
              </a:rPr>
              <a:t>выдача квитанции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6489699" y="2267921"/>
            <a:ext cx="4578351" cy="280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dirty="0" smtClean="0">
                <a:latin typeface="Bahnschrift" panose="020B0502040204020203" pitchFamily="34" charset="0"/>
              </a:rPr>
              <a:t>Редактирование каталога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ru-RU" sz="2400" dirty="0" smtClean="0">
                <a:latin typeface="Bahnschrift" panose="020B0502040204020203" pitchFamily="34" charset="0"/>
              </a:rPr>
              <a:t>список товаров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ru-RU" sz="2400" dirty="0" smtClean="0">
                <a:latin typeface="Bahnschrift" panose="020B0502040204020203" pitchFamily="34" charset="0"/>
              </a:rPr>
              <a:t>размеры товара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ru-RU" sz="2400" dirty="0" smtClean="0">
                <a:latin typeface="Bahnschrift" panose="020B0502040204020203" pitchFamily="34" charset="0"/>
              </a:rPr>
              <a:t>список категорий</a:t>
            </a:r>
            <a:endParaRPr lang="ru-RU" sz="2400" dirty="0">
              <a:latin typeface="Bahnschrift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endParaRPr lang="ru-RU" sz="2400" dirty="0">
              <a:latin typeface="Bahnschrift" panose="020B0502040204020203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1333499" y="3046546"/>
            <a:ext cx="375285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489700" y="3045092"/>
            <a:ext cx="4578350" cy="1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0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n w="15875">
                  <a:solidFill>
                    <a:schemeClr val="tx1"/>
                  </a:solidFill>
                </a:ln>
                <a:latin typeface="Bahnschrift" panose="020B0502040204020203" pitchFamily="34" charset="0"/>
              </a:rPr>
              <a:t>Реализация</a:t>
            </a:r>
            <a:endParaRPr lang="ru-RU" dirty="0">
              <a:ln w="15875">
                <a:solidFill>
                  <a:schemeClr val="tx1"/>
                </a:solidFill>
              </a:ln>
              <a:latin typeface="Bahnschrift" panose="020B0502040204020203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C4C1-29C2-46CD-9906-5B142E6AAE3E}" type="slidenum">
              <a:rPr lang="ru-RU" smtClean="0"/>
              <a:t>9</a:t>
            </a:fld>
            <a:endParaRPr lang="ru-RU"/>
          </a:p>
        </p:txBody>
      </p:sp>
      <p:pic>
        <p:nvPicPr>
          <p:cNvPr id="32" name="Объект 3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998" y="2512178"/>
            <a:ext cx="1796932" cy="1796932"/>
          </a:xfrm>
        </p:spPr>
      </p:pic>
      <p:sp>
        <p:nvSpPr>
          <p:cNvPr id="4" name="Скругленный прямоугольник 3"/>
          <p:cNvSpPr/>
          <p:nvPr/>
        </p:nvSpPr>
        <p:spPr>
          <a:xfrm>
            <a:off x="9236853" y="2297286"/>
            <a:ext cx="1241425" cy="2555325"/>
          </a:xfrm>
          <a:prstGeom prst="roundRect">
            <a:avLst/>
          </a:prstGeom>
          <a:noFill/>
          <a:ln w="76200">
            <a:solidFill>
              <a:srgbClr val="6C16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9741352" y="4515554"/>
            <a:ext cx="232426" cy="237727"/>
          </a:xfrm>
          <a:prstGeom prst="ellipse">
            <a:avLst/>
          </a:prstGeom>
          <a:solidFill>
            <a:srgbClr val="6C1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847850" y="2778125"/>
            <a:ext cx="1800225" cy="407099"/>
          </a:xfrm>
          <a:prstGeom prst="roundRect">
            <a:avLst/>
          </a:prstGeom>
          <a:noFill/>
          <a:ln w="76200">
            <a:solidFill>
              <a:srgbClr val="6C16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1971675" y="2890835"/>
            <a:ext cx="164305" cy="164305"/>
          </a:xfrm>
          <a:prstGeom prst="ellipse">
            <a:avLst/>
          </a:prstGeom>
          <a:solidFill>
            <a:srgbClr val="6C1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2759107" y="4224842"/>
            <a:ext cx="3" cy="409576"/>
          </a:xfrm>
          <a:prstGeom prst="line">
            <a:avLst/>
          </a:prstGeom>
          <a:ln w="57150">
            <a:solidFill>
              <a:srgbClr val="6C16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816139" y="4634418"/>
            <a:ext cx="1876425" cy="0"/>
          </a:xfrm>
          <a:prstGeom prst="line">
            <a:avLst/>
          </a:prstGeom>
          <a:ln w="57150">
            <a:solidFill>
              <a:srgbClr val="6C16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Скругленный прямоугольник 34"/>
          <p:cNvSpPr/>
          <p:nvPr/>
        </p:nvSpPr>
        <p:spPr>
          <a:xfrm>
            <a:off x="1854240" y="3297934"/>
            <a:ext cx="1800225" cy="407099"/>
          </a:xfrm>
          <a:prstGeom prst="roundRect">
            <a:avLst/>
          </a:prstGeom>
          <a:noFill/>
          <a:ln w="76200">
            <a:solidFill>
              <a:srgbClr val="6C16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1978065" y="3410644"/>
            <a:ext cx="164305" cy="164305"/>
          </a:xfrm>
          <a:prstGeom prst="ellipse">
            <a:avLst/>
          </a:prstGeom>
          <a:solidFill>
            <a:srgbClr val="6C1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860630" y="3817743"/>
            <a:ext cx="1800225" cy="407099"/>
          </a:xfrm>
          <a:prstGeom prst="roundRect">
            <a:avLst/>
          </a:prstGeom>
          <a:noFill/>
          <a:ln w="76200">
            <a:solidFill>
              <a:srgbClr val="6C16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1984455" y="3930453"/>
            <a:ext cx="164305" cy="164305"/>
          </a:xfrm>
          <a:prstGeom prst="ellipse">
            <a:avLst/>
          </a:prstGeom>
          <a:solidFill>
            <a:srgbClr val="6C1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2505075" y="2972987"/>
            <a:ext cx="835064" cy="0"/>
          </a:xfrm>
          <a:prstGeom prst="line">
            <a:avLst/>
          </a:prstGeom>
          <a:ln w="57150">
            <a:solidFill>
              <a:srgbClr val="6C16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2505075" y="3501483"/>
            <a:ext cx="835064" cy="0"/>
          </a:xfrm>
          <a:prstGeom prst="line">
            <a:avLst/>
          </a:prstGeom>
          <a:ln w="57150">
            <a:solidFill>
              <a:srgbClr val="6C16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2503507" y="4021292"/>
            <a:ext cx="835064" cy="0"/>
          </a:xfrm>
          <a:prstGeom prst="line">
            <a:avLst/>
          </a:prstGeom>
          <a:ln w="57150">
            <a:solidFill>
              <a:srgbClr val="6C16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4000500" y="3401440"/>
            <a:ext cx="1343025" cy="0"/>
          </a:xfrm>
          <a:prstGeom prst="straightConnector1">
            <a:avLst/>
          </a:prstGeom>
          <a:ln w="57150">
            <a:solidFill>
              <a:srgbClr val="6C16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4000500" y="3715765"/>
            <a:ext cx="1343025" cy="0"/>
          </a:xfrm>
          <a:prstGeom prst="straightConnector1">
            <a:avLst/>
          </a:prstGeom>
          <a:ln w="57150">
            <a:solidFill>
              <a:srgbClr val="6C16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>
            <a:off x="7543800" y="3297934"/>
            <a:ext cx="1343025" cy="0"/>
          </a:xfrm>
          <a:prstGeom prst="straightConnector1">
            <a:avLst/>
          </a:prstGeom>
          <a:ln w="57150">
            <a:solidFill>
              <a:srgbClr val="6C16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7543800" y="3612259"/>
            <a:ext cx="1343025" cy="0"/>
          </a:xfrm>
          <a:prstGeom prst="straightConnector1">
            <a:avLst/>
          </a:prstGeom>
          <a:ln w="57150">
            <a:solidFill>
              <a:srgbClr val="6C16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бъект 2"/>
          <p:cNvSpPr txBox="1">
            <a:spLocks/>
          </p:cNvSpPr>
          <p:nvPr/>
        </p:nvSpPr>
        <p:spPr>
          <a:xfrm>
            <a:off x="5709038" y="4021292"/>
            <a:ext cx="1466851" cy="622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2400" dirty="0" smtClean="0">
                <a:latin typeface="Bahnschrift" panose="020B0502040204020203" pitchFamily="34" charset="0"/>
              </a:rPr>
              <a:t>REST API</a:t>
            </a:r>
            <a:endParaRPr lang="ru-RU" sz="2400" dirty="0" smtClean="0">
              <a:latin typeface="Bahnschrift" panose="020B0502040204020203" pitchFamily="34" charset="0"/>
            </a:endParaRPr>
          </a:p>
        </p:txBody>
      </p:sp>
      <p:sp>
        <p:nvSpPr>
          <p:cNvPr id="56" name="Объект 2"/>
          <p:cNvSpPr txBox="1">
            <a:spLocks/>
          </p:cNvSpPr>
          <p:nvPr/>
        </p:nvSpPr>
        <p:spPr>
          <a:xfrm>
            <a:off x="2183663" y="4753281"/>
            <a:ext cx="1141375" cy="622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2400" dirty="0" smtClean="0">
                <a:latin typeface="Bahnschrift" panose="020B0502040204020203" pitchFamily="34" charset="0"/>
              </a:rPr>
              <a:t>Server</a:t>
            </a:r>
            <a:endParaRPr lang="ru-RU" sz="2400" dirty="0" smtClean="0">
              <a:latin typeface="Bahnschrift" panose="020B0502040204020203" pitchFamily="34" charset="0"/>
            </a:endParaRPr>
          </a:p>
        </p:txBody>
      </p:sp>
      <p:sp>
        <p:nvSpPr>
          <p:cNvPr id="57" name="Объект 2"/>
          <p:cNvSpPr txBox="1">
            <a:spLocks/>
          </p:cNvSpPr>
          <p:nvPr/>
        </p:nvSpPr>
        <p:spPr>
          <a:xfrm>
            <a:off x="9371384" y="4935692"/>
            <a:ext cx="972361" cy="622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2400" dirty="0" smtClean="0">
                <a:latin typeface="Bahnschrift" panose="020B0502040204020203" pitchFamily="34" charset="0"/>
              </a:rPr>
              <a:t>Client</a:t>
            </a:r>
            <a:endParaRPr lang="ru-RU" sz="2400" dirty="0" smtClean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143</Words>
  <Application>Microsoft Office PowerPoint</Application>
  <PresentationFormat>Широкоэкранный</PresentationFormat>
  <Paragraphs>77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Bahnschrift</vt:lpstr>
      <vt:lpstr>Calibri</vt:lpstr>
      <vt:lpstr>Calibri Light</vt:lpstr>
      <vt:lpstr>Times New Roman</vt:lpstr>
      <vt:lpstr>Тема Office</vt:lpstr>
      <vt:lpstr>Система проката инвентаря на спортивной базе</vt:lpstr>
      <vt:lpstr>Состав команды</vt:lpstr>
      <vt:lpstr>Цели проекта</vt:lpstr>
      <vt:lpstr>Бронирование товара</vt:lpstr>
      <vt:lpstr>Продление аренды</vt:lpstr>
      <vt:lpstr>Завершение аренды</vt:lpstr>
      <vt:lpstr>Оплата аренды</vt:lpstr>
      <vt:lpstr>Возможности сотрудника</vt:lpstr>
      <vt:lpstr>Реализация</vt:lpstr>
      <vt:lpstr>Средства реализации</vt:lpstr>
      <vt:lpstr>Ожидание vs Реальность</vt:lpstr>
      <vt:lpstr>Итог</vt:lpstr>
      <vt:lpstr>Система проката инвентаря на спортивной базе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проката инвентаря на спортивной базе</dc:title>
  <dc:creator>Сергей Волченко</dc:creator>
  <cp:lastModifiedBy>Сергей Волченко</cp:lastModifiedBy>
  <cp:revision>84</cp:revision>
  <dcterms:created xsi:type="dcterms:W3CDTF">2023-03-27T20:31:16Z</dcterms:created>
  <dcterms:modified xsi:type="dcterms:W3CDTF">2023-06-15T11:26:01Z</dcterms:modified>
</cp:coreProperties>
</file>