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5" r:id="rId4"/>
    <p:sldId id="266" r:id="rId5"/>
    <p:sldId id="268" r:id="rId6"/>
    <p:sldId id="297" r:id="rId7"/>
    <p:sldId id="269" r:id="rId8"/>
    <p:sldId id="261" r:id="rId9"/>
    <p:sldId id="262" r:id="rId10"/>
    <p:sldId id="258" r:id="rId11"/>
    <p:sldId id="272" r:id="rId12"/>
    <p:sldId id="271" r:id="rId13"/>
    <p:sldId id="273" r:id="rId14"/>
    <p:sldId id="296" r:id="rId15"/>
    <p:sldId id="277" r:id="rId16"/>
    <p:sldId id="274" r:id="rId17"/>
    <p:sldId id="298" r:id="rId18"/>
    <p:sldId id="299" r:id="rId19"/>
    <p:sldId id="300" r:id="rId20"/>
    <p:sldId id="283" r:id="rId21"/>
    <p:sldId id="278" r:id="rId22"/>
    <p:sldId id="279" r:id="rId23"/>
    <p:sldId id="289" r:id="rId24"/>
    <p:sldId id="280" r:id="rId25"/>
    <p:sldId id="282" r:id="rId26"/>
    <p:sldId id="281" r:id="rId27"/>
    <p:sldId id="284" r:id="rId28"/>
    <p:sldId id="285" r:id="rId29"/>
    <p:sldId id="288" r:id="rId30"/>
    <p:sldId id="287" r:id="rId31"/>
    <p:sldId id="290" r:id="rId32"/>
    <p:sldId id="275" r:id="rId33"/>
    <p:sldId id="291" r:id="rId34"/>
    <p:sldId id="286" r:id="rId35"/>
    <p:sldId id="292" r:id="rId36"/>
    <p:sldId id="294" r:id="rId37"/>
    <p:sldId id="295" r:id="rId38"/>
    <p:sldId id="29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CE4C-8FCE-4E80-9217-3D837E52677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4A87-0084-4BF3-9A89-93A1FE439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3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6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6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8172" y="12959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Нейросетевой</a:t>
            </a:r>
            <a:r>
              <a:rPr lang="ru-RU" dirty="0" smtClean="0"/>
              <a:t> модуль гибридной интеллектуальной системы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59246" y="4612899"/>
            <a:ext cx="348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Алявдин А.В. 381607м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32224" y="5509553"/>
            <a:ext cx="51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Научный руководитель: </a:t>
            </a:r>
            <a:r>
              <a:rPr lang="ru-RU" dirty="0"/>
              <a:t>к.т.н. доцент </a:t>
            </a:r>
            <a:r>
              <a:rPr lang="ru-RU" dirty="0" err="1"/>
              <a:t>Басалин</a:t>
            </a:r>
            <a:r>
              <a:rPr lang="ru-RU" dirty="0"/>
              <a:t> П.Д.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991" y="1114698"/>
            <a:ext cx="10479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Эксперт </a:t>
            </a:r>
            <a:r>
              <a:rPr lang="ru-RU" sz="2400" dirty="0" smtClean="0"/>
              <a:t>с помощью интеллектуального интерфейса создает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граф решений</a:t>
            </a:r>
            <a:r>
              <a:rPr lang="ru-RU" sz="2400" dirty="0" smtClean="0"/>
              <a:t>, представляющий его знания о предметной области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Граф решений преобразуется в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эквивалентную по логике «рассуждений» нейронную сеть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Далее нейронная сеть, работая в штатном режиме, </a:t>
            </a:r>
            <a:r>
              <a:rPr lang="ru-RU" sz="2400" dirty="0" smtClean="0">
                <a:solidFill>
                  <a:srgbClr val="0070C0"/>
                </a:solidFill>
              </a:rPr>
              <a:t>получает от пользователя факты</a:t>
            </a:r>
            <a:r>
              <a:rPr lang="ru-RU" sz="2400" dirty="0" smtClean="0"/>
              <a:t>, описывающие текущую ситуацию,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и выдает заключения, связанные с дальнейшим развитием ситуации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Нейронная сеть может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дообучаться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на основании результатов работы аналитического модуля</a:t>
            </a:r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5039" y="110721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Концепция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778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Входные данные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73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52762" y="0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36" y="853681"/>
            <a:ext cx="7606528" cy="6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02932" y="0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Состояние системы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035" y="4226125"/>
            <a:ext cx="10389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составляющая вектора – коэффициент уверенности соответствующего факта, получаемый от пользователя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3550" y="2153034"/>
                <a:ext cx="9848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−количест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во вершин−условий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овалов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50" y="2153034"/>
                <a:ext cx="9848145" cy="369332"/>
              </a:xfrm>
              <a:prstGeom prst="rect">
                <a:avLst/>
              </a:prstGeom>
              <a:blipFill>
                <a:blip r:embed="rId3"/>
                <a:stretch>
                  <a:fillRect l="-248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9461" y="0"/>
            <a:ext cx="2113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Решение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412" y="4203172"/>
            <a:ext cx="10389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составляющая вектора – коэффициент уверенности соответствующего вывода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9018" y="2086197"/>
                <a:ext cx="1073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−количество верши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 окончательных выводов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8" y="2086197"/>
                <a:ext cx="10733964" cy="369332"/>
              </a:xfrm>
              <a:prstGeom prst="rect">
                <a:avLst/>
              </a:prstGeom>
              <a:blipFill>
                <a:blip r:embed="rId2"/>
                <a:stretch>
                  <a:fillRect l="-227" r="-17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63" y="743565"/>
            <a:ext cx="6640991" cy="4117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8632" y="0"/>
            <a:ext cx="88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Нейронная сеть </a:t>
            </a:r>
            <a:r>
              <a:rPr lang="ru-RU" sz="2400" dirty="0" smtClean="0"/>
              <a:t>– многослойный персептрон нерегулярного вида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35659" y="53698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Структура нейронной сети </a:t>
            </a:r>
            <a:r>
              <a:rPr lang="ru-RU" sz="2000" dirty="0" smtClean="0"/>
              <a:t>эквивалентна по логике «рассуждений» графу решений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" y="743566"/>
            <a:ext cx="5158288" cy="227647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0994" y="3020040"/>
            <a:ext cx="15773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81507"/>
              </p:ext>
            </p:extLst>
          </p:nvPr>
        </p:nvGraphicFramePr>
        <p:xfrm>
          <a:off x="1080995" y="3020041"/>
          <a:ext cx="3062318" cy="84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5" imgW="1790700" imgH="495300" progId="Equation.3">
                  <p:embed/>
                </p:oleObj>
              </mc:Choice>
              <mc:Fallback>
                <p:oleObj r:id="rId5" imgW="17907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995" y="3020041"/>
                        <a:ext cx="3062318" cy="847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3019" y="743565"/>
            <a:ext cx="415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Сигмоидальная активационная функция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9175" y="4157742"/>
            <a:ext cx="5158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</a:t>
            </a:r>
            <a:r>
              <a:rPr lang="ru-RU" dirty="0" smtClean="0"/>
              <a:t>настроечный параметр</a:t>
            </a:r>
          </a:p>
          <a:p>
            <a:r>
              <a:rPr lang="ru-RU" sz="1600" i="1" dirty="0" smtClean="0"/>
              <a:t>При </a:t>
            </a:r>
            <a:r>
              <a:rPr lang="ru-RU" sz="1600" i="1" dirty="0"/>
              <a:t>малых значениях настроечного параметра   функция является более пологой, нежели при больших, приближающих ее к единичной ступеньке.</a:t>
            </a:r>
            <a:r>
              <a:rPr lang="ru-RU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0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849" y="131373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 по графу решений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098" y="1567793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Исходящая связь из вершины-овала</a:t>
            </a:r>
            <a:endParaRPr lang="ru-RU" sz="2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899275" y="1650399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40990" y="1567793"/>
            <a:ext cx="287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сенсорного слоя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97" y="2229769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Коэффициент уверенности факта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99275" y="2312375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40989" y="2229769"/>
            <a:ext cx="335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Синаптический вес связи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097" y="3351154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без исходящих связей(окончательный вывод)</a:t>
            </a:r>
            <a:endParaRPr lang="ru-RU" sz="2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5899275" y="3433760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640989" y="2889490"/>
            <a:ext cx="4685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слоя, нейрон моторного слоя и связь между ними, с </a:t>
            </a:r>
            <a:r>
              <a:rPr lang="ru-RU" sz="2000" dirty="0" err="1" smtClean="0"/>
              <a:t>синаптическим</a:t>
            </a:r>
            <a:r>
              <a:rPr lang="ru-RU" sz="2000" dirty="0" smtClean="0"/>
              <a:t> весом, равным коэф. </a:t>
            </a:r>
            <a:r>
              <a:rPr lang="ru-RU" sz="2000" dirty="0"/>
              <a:t>у</a:t>
            </a:r>
            <a:r>
              <a:rPr lang="ru-RU" sz="2000" dirty="0" smtClean="0"/>
              <a:t>веренности вывода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097" y="4781912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с исходящими связями(промежуточный вывод)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5899275" y="4864518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40989" y="4735745"/>
            <a:ext cx="468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 и связь с </a:t>
            </a:r>
            <a:r>
              <a:rPr lang="ru-RU" sz="2000" dirty="0" err="1" smtClean="0"/>
              <a:t>синаптическим</a:t>
            </a:r>
            <a:r>
              <a:rPr lang="ru-RU" sz="2000" dirty="0" smtClean="0"/>
              <a:t> весом </a:t>
            </a:r>
            <a:r>
              <a:rPr lang="ru-RU" sz="2000" dirty="0" err="1" smtClean="0"/>
              <a:t>коэф</a:t>
            </a:r>
            <a:r>
              <a:rPr lang="ru-RU" sz="2000" dirty="0" smtClean="0"/>
              <a:t>. уверенности вывода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8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27543" y="110721"/>
            <a:ext cx="3736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Сенсорный слой</a:t>
            </a:r>
            <a:endParaRPr lang="ru-RU" sz="4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" y="818607"/>
            <a:ext cx="4069734" cy="27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9253" y="110721"/>
            <a:ext cx="3193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Скрытые слои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055" y="110721"/>
            <a:ext cx="3619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Моторный слой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16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Актуальность </a:t>
            </a:r>
            <a:br>
              <a:rPr lang="ru-RU" sz="8800" dirty="0" smtClean="0"/>
            </a:br>
            <a:r>
              <a:rPr lang="en-US" sz="8800" dirty="0" smtClean="0"/>
              <a:t>&amp;</a:t>
            </a:r>
            <a:r>
              <a:rPr lang="ru-RU" sz="8800" dirty="0" smtClean="0"/>
              <a:t> </a:t>
            </a:r>
            <a:br>
              <a:rPr lang="ru-RU" sz="8800" dirty="0" smtClean="0"/>
            </a:br>
            <a:r>
              <a:rPr lang="ru-RU" sz="8800" dirty="0" smtClean="0"/>
              <a:t>Проблематика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2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381" y="2037807"/>
            <a:ext cx="10479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пороги активационных функций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настроечные параметры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049" y="0"/>
            <a:ext cx="1188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Альтернативные варианты механизма построения нейронной сети по графу решений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049" y="0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Дообучение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381" y="1515293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Генетический алгоритм для непрерывного случая. Значения синаптических весов – особи. Матрица синаптических весов – популяция.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Модификация алгоритма обратного распространения ошибки</a:t>
            </a:r>
          </a:p>
        </p:txBody>
      </p:sp>
    </p:spTree>
    <p:extLst>
      <p:ext uri="{BB962C8B-B14F-4D97-AF65-F5344CB8AC3E}">
        <p14:creationId xmlns:p14="http://schemas.microsoft.com/office/powerpoint/2010/main" val="501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144485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Архитектура программной системы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5191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755" y="521436"/>
            <a:ext cx="9512490" cy="63365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2049" y="0"/>
            <a:ext cx="11887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Высокоуровневая архитектура основных компонентов гибридной системы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4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68397" y="0"/>
            <a:ext cx="965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b="14161"/>
          <a:stretch/>
        </p:blipFill>
        <p:spPr>
          <a:xfrm>
            <a:off x="0" y="1676401"/>
            <a:ext cx="1219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36" y="0"/>
            <a:ext cx="12183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построения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" y="1055687"/>
            <a:ext cx="11615051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0183" y="0"/>
            <a:ext cx="11591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обучения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537"/>
            <a:ext cx="11967578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44601" y="0"/>
            <a:ext cx="9702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j-lt"/>
              </a:rPr>
              <a:t>Д</a:t>
            </a:r>
            <a:r>
              <a:rPr lang="ru-RU" sz="3600" dirty="0" smtClean="0">
                <a:latin typeface="+mj-lt"/>
              </a:rPr>
              <a:t>иаграмма классов основных компонентов нейросетевого модуля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079450"/>
            <a:ext cx="8973006" cy="58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886605"/>
            <a:ext cx="11735842" cy="10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Реализация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8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Входной формат</a:t>
            </a:r>
            <a:endParaRPr lang="ru-RU" sz="3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993"/>
          <a:stretch/>
        </p:blipFill>
        <p:spPr>
          <a:xfrm>
            <a:off x="8351520" y="768251"/>
            <a:ext cx="2532380" cy="5917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7846" y="837480"/>
            <a:ext cx="2291336" cy="286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JSON</a:t>
            </a:r>
            <a:r>
              <a:rPr lang="ru-RU" sz="2000" dirty="0" smtClean="0">
                <a:ea typeface="Times New Roman" panose="02020603050405020304" pitchFamily="18" charset="0"/>
              </a:rPr>
              <a:t>, содержащий массив </a:t>
            </a:r>
            <a:r>
              <a:rPr lang="en-US" sz="2000" dirty="0" smtClean="0">
                <a:ea typeface="Times New Roman" panose="02020603050405020304" pitchFamily="18" charset="0"/>
              </a:rPr>
              <a:t>nodes – </a:t>
            </a:r>
            <a:r>
              <a:rPr lang="ru-RU" sz="2000" dirty="0" smtClean="0">
                <a:ea typeface="Times New Roman" panose="02020603050405020304" pitchFamily="18" charset="0"/>
              </a:rPr>
              <a:t>объекты-узлы с различными аттрибутами и массив </a:t>
            </a:r>
            <a:r>
              <a:rPr lang="en-US" sz="2000" dirty="0" smtClean="0">
                <a:ea typeface="Times New Roman" panose="02020603050405020304" pitchFamily="18" charset="0"/>
              </a:rPr>
              <a:t>links – </a:t>
            </a:r>
            <a:r>
              <a:rPr lang="ru-RU" sz="2000" dirty="0" smtClean="0">
                <a:ea typeface="Times New Roman" panose="02020603050405020304" pitchFamily="18" charset="0"/>
              </a:rPr>
              <a:t>объекты-связи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3" y="768251"/>
            <a:ext cx="5079907" cy="5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1" y="1436913"/>
            <a:ext cx="9440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Трудноформализуемые задачи </a:t>
            </a:r>
            <a:r>
              <a:rPr lang="ru-RU" sz="2800" dirty="0" smtClean="0"/>
              <a:t>– </a:t>
            </a:r>
            <a:r>
              <a:rPr lang="ru-RU" sz="2400" dirty="0" smtClean="0"/>
              <a:t>задачи, имеющие формальные </a:t>
            </a:r>
            <a:r>
              <a:rPr lang="ru-RU" sz="2400" dirty="0"/>
              <a:t>постановки и алгоритмы решения, но не гарантирующие получение качественного результата за приемлемое для пользователя </a:t>
            </a:r>
            <a:r>
              <a:rPr lang="ru-RU" sz="2400" dirty="0" smtClean="0"/>
              <a:t>время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1121" y="3992880"/>
            <a:ext cx="954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Особый случай - решение </a:t>
            </a:r>
            <a:r>
              <a:rPr lang="ru-RU" sz="2400" dirty="0"/>
              <a:t>задач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неформального</a:t>
            </a:r>
            <a:r>
              <a:rPr lang="ru-RU" sz="2400" i="1" dirty="0"/>
              <a:t> </a:t>
            </a:r>
            <a:r>
              <a:rPr lang="ru-RU" sz="2400" dirty="0"/>
              <a:t>(творческого, интеллектуального) </a:t>
            </a:r>
            <a:r>
              <a:rPr lang="ru-RU" sz="2400" dirty="0" smtClean="0"/>
              <a:t>плана, напр. </a:t>
            </a:r>
            <a:r>
              <a:rPr lang="ru-RU" sz="2400" dirty="0"/>
              <a:t>м</a:t>
            </a:r>
            <a:r>
              <a:rPr lang="ru-RU" sz="2400" dirty="0" smtClean="0"/>
              <a:t>едицинская диагностика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14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Интерфейс эксперта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544" y="708462"/>
            <a:ext cx="3789936" cy="366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2000" dirty="0" smtClean="0">
                <a:ea typeface="Times New Roman" panose="02020603050405020304" pitchFamily="18" charset="0"/>
              </a:rPr>
              <a:t>Генерируется </a:t>
            </a:r>
            <a:r>
              <a:rPr lang="en-US" sz="2000" dirty="0" smtClean="0">
                <a:ea typeface="Times New Roman" panose="02020603050405020304" pitchFamily="18" charset="0"/>
              </a:rPr>
              <a:t>XML </a:t>
            </a:r>
            <a:r>
              <a:rPr lang="ru-RU" sz="2000" dirty="0" smtClean="0">
                <a:ea typeface="Times New Roman" panose="02020603050405020304" pitchFamily="18" charset="0"/>
              </a:rPr>
              <a:t>любым средством рисования графа. При разработке использовался бесплатный сервис </a:t>
            </a:r>
            <a:r>
              <a:rPr lang="en-US" sz="2000" dirty="0" smtClean="0">
                <a:ea typeface="Times New Roman" panose="02020603050405020304" pitchFamily="18" charset="0"/>
              </a:rPr>
              <a:t>draw.io</a:t>
            </a:r>
            <a:r>
              <a:rPr lang="ru-RU" sz="2000" dirty="0" smtClean="0">
                <a:ea typeface="Times New Roman" panose="02020603050405020304" pitchFamily="18" charset="0"/>
              </a:rPr>
              <a:t/>
            </a:r>
            <a:br>
              <a:rPr lang="ru-RU" sz="2000" dirty="0" smtClean="0">
                <a:ea typeface="Times New Roman" panose="02020603050405020304" pitchFamily="18" charset="0"/>
              </a:rPr>
            </a:br>
            <a:r>
              <a:rPr lang="en-US" sz="2000" dirty="0" smtClean="0">
                <a:ea typeface="Times New Roman" panose="02020603050405020304" pitchFamily="18" charset="0"/>
              </a:rPr>
              <a:t/>
            </a:r>
            <a:br>
              <a:rPr lang="en-US" sz="2000" dirty="0" smtClean="0">
                <a:ea typeface="Times New Roman" panose="02020603050405020304" pitchFamily="18" charset="0"/>
              </a:rPr>
            </a:br>
            <a:r>
              <a:rPr lang="en-US" sz="2000" dirty="0" smtClean="0">
                <a:ea typeface="Times New Roman" panose="02020603050405020304" pitchFamily="18" charset="0"/>
              </a:rPr>
              <a:t>XML </a:t>
            </a:r>
            <a:r>
              <a:rPr lang="ru-RU" sz="2000" dirty="0" smtClean="0">
                <a:ea typeface="Times New Roman" panose="02020603050405020304" pitchFamily="18" charset="0"/>
              </a:rPr>
              <a:t>преобразуется в </a:t>
            </a:r>
            <a:r>
              <a:rPr lang="en-US" sz="2000" dirty="0" smtClean="0">
                <a:ea typeface="Times New Roman" panose="02020603050405020304" pitchFamily="18" charset="0"/>
              </a:rPr>
              <a:t>json, </a:t>
            </a:r>
            <a:r>
              <a:rPr lang="ru-RU" sz="2000" dirty="0" smtClean="0">
                <a:ea typeface="Times New Roman" panose="02020603050405020304" pitchFamily="18" charset="0"/>
              </a:rPr>
              <a:t>соответствующий входному формату для построения нейронной сети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49" y="646330"/>
            <a:ext cx="7987735" cy="49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847591" y="0"/>
            <a:ext cx="649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633" y="29845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</a:t>
            </a:r>
            <a:r>
              <a:rPr lang="ru-RU" dirty="0" smtClean="0"/>
              <a:t>Описание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93112" y="2984500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</a:t>
            </a:r>
            <a:r>
              <a:rPr lang="ru-RU" dirty="0" smtClean="0"/>
              <a:t>описание нейронной сети</a:t>
            </a:r>
            <a:endParaRPr lang="ru-RU" dirty="0"/>
          </a:p>
        </p:txBody>
      </p:sp>
      <p:sp>
        <p:nvSpPr>
          <p:cNvPr id="5" name="Notched Right Arrow 4"/>
          <p:cNvSpPr/>
          <p:nvPr/>
        </p:nvSpPr>
        <p:spPr>
          <a:xfrm>
            <a:off x="2713795" y="2984500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14579" y="298450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en-US" dirty="0" smtClean="0"/>
              <a:t>Builder</a:t>
            </a:r>
            <a:endParaRPr lang="ru-RU" dirty="0"/>
          </a:p>
        </p:txBody>
      </p:sp>
      <p:sp>
        <p:nvSpPr>
          <p:cNvPr id="7" name="Notched Right Arrow 6"/>
          <p:cNvSpPr/>
          <p:nvPr/>
        </p:nvSpPr>
        <p:spPr>
          <a:xfrm>
            <a:off x="6183882" y="2984500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909029"/>
            <a:ext cx="9151619" cy="5673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5337" y="0"/>
            <a:ext cx="947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Визуализация полученной нейронной сети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7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360165" y="0"/>
            <a:ext cx="5601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Интерфейс пользователя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91148" y="2828836"/>
            <a:ext cx="500970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Результаты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049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52939" y="0"/>
            <a:ext cx="3277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Тестовый 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20" y="0"/>
            <a:ext cx="853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805809" y="0"/>
            <a:ext cx="4709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Таблица результатов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3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950" y="1105175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Разработана концепция нейросетевого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Разработана архитектура нейросетевого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Написана программная реализация в достаточном объеме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Выполнено сравнение результатов работы нейросетевого и аналитического модуля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60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4539" y="2828836"/>
            <a:ext cx="9502922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349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96" y="2368732"/>
            <a:ext cx="94400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Цель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интеллектуальной поддержки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помочь </a:t>
            </a:r>
            <a:r>
              <a:rPr lang="ru-RU" sz="2400" i="1" dirty="0"/>
              <a:t>лицу, принимающему </a:t>
            </a:r>
            <a:r>
              <a:rPr lang="ru-RU" sz="2400" i="1" dirty="0" smtClean="0"/>
              <a:t>решение, </a:t>
            </a:r>
            <a:r>
              <a:rPr lang="ru-RU" sz="2400" dirty="0" smtClean="0"/>
              <a:t>в </a:t>
            </a:r>
            <a:r>
              <a:rPr lang="ru-RU" sz="2400" dirty="0"/>
              <a:t>определенной предметной</a:t>
            </a:r>
            <a:r>
              <a:rPr lang="ru-RU" sz="2800" dirty="0"/>
              <a:t> </a:t>
            </a:r>
            <a:r>
              <a:rPr lang="ru-RU" sz="2400" dirty="0" smtClean="0"/>
              <a:t>области</a:t>
            </a:r>
            <a:r>
              <a:rPr lang="ru-RU" sz="2400" dirty="0"/>
              <a:t>, оценить </a:t>
            </a:r>
            <a:r>
              <a:rPr lang="ru-RU" sz="2400" dirty="0" smtClean="0"/>
              <a:t>ситуацию </a:t>
            </a:r>
            <a:r>
              <a:rPr lang="ru-RU" sz="2400" dirty="0"/>
              <a:t>и спланировать действия, востребованные этой </a:t>
            </a:r>
            <a:r>
              <a:rPr lang="ru-RU" sz="2400" dirty="0" smtClean="0"/>
              <a:t>ситуацией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2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1614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 модуль</a:t>
            </a:r>
          </a:p>
          <a:p>
            <a:pPr algn="ctr"/>
            <a:r>
              <a:rPr lang="ru-RU" sz="2000" dirty="0" smtClean="0"/>
              <a:t>Недостаток – громоздкость процесса вывода</a:t>
            </a:r>
            <a:endParaRPr lang="ru-RU" sz="2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39170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4" y="1874729"/>
            <a:ext cx="94400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</a:rPr>
              <a:t>Цель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–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создать модуль, позволяющий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принимать решения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в различных предметных областях </a:t>
            </a:r>
            <a:r>
              <a:rPr lang="ru-RU" sz="3200" dirty="0" smtClean="0"/>
              <a:t>на основании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нейросетевого </a:t>
            </a:r>
            <a:r>
              <a:rPr lang="ru-RU" sz="3200" dirty="0" smtClean="0"/>
              <a:t>механизма вывода и, при необходимости, использовать результаты работы аналитического модуля для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дообучения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4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32582" y="2950028"/>
            <a:ext cx="11526837" cy="9579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Постановка задачи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832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95" y="1443841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</a:t>
            </a:r>
            <a:r>
              <a:rPr lang="ru-RU" sz="2800" dirty="0" smtClean="0">
                <a:solidFill>
                  <a:srgbClr val="0070C0"/>
                </a:solidFill>
              </a:rPr>
              <a:t>подход к созданию </a:t>
            </a:r>
            <a:r>
              <a:rPr lang="ru-RU" sz="2800" dirty="0" err="1" smtClean="0">
                <a:solidFill>
                  <a:srgbClr val="0070C0"/>
                </a:solidFill>
              </a:rPr>
              <a:t>нейросетевого</a:t>
            </a:r>
            <a:r>
              <a:rPr lang="ru-RU" sz="2800" dirty="0" smtClean="0">
                <a:solidFill>
                  <a:srgbClr val="0070C0"/>
                </a:solidFill>
              </a:rPr>
              <a:t> модуля </a:t>
            </a:r>
            <a:r>
              <a:rPr lang="ru-RU" sz="2800" dirty="0" smtClean="0"/>
              <a:t>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</a:t>
            </a:r>
            <a:r>
              <a:rPr lang="ru-RU" sz="2800" dirty="0" smtClean="0">
                <a:solidFill>
                  <a:srgbClr val="0070C0"/>
                </a:solidFill>
              </a:rPr>
              <a:t>архитектуру </a:t>
            </a:r>
            <a:r>
              <a:rPr lang="ru-RU" sz="2800" dirty="0" err="1" smtClean="0">
                <a:solidFill>
                  <a:srgbClr val="0070C0"/>
                </a:solidFill>
              </a:rPr>
              <a:t>нейросетевого</a:t>
            </a:r>
            <a:r>
              <a:rPr lang="ru-RU" sz="2800" dirty="0" smtClean="0">
                <a:solidFill>
                  <a:srgbClr val="0070C0"/>
                </a:solidFill>
              </a:rPr>
              <a:t>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Создать программную </a:t>
            </a:r>
            <a:r>
              <a:rPr lang="ru-RU" sz="2800" dirty="0" smtClean="0">
                <a:solidFill>
                  <a:srgbClr val="0070C0"/>
                </a:solidFill>
              </a:rPr>
              <a:t>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>
                <a:solidFill>
                  <a:srgbClr val="0070C0"/>
                </a:solidFill>
              </a:rPr>
              <a:t>Сравнить результаты </a:t>
            </a:r>
            <a:r>
              <a:rPr lang="ru-RU" sz="2800" dirty="0" smtClean="0"/>
              <a:t>работы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и аналитического модулей гибридной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555</Words>
  <Application>Microsoft Office PowerPoint</Application>
  <PresentationFormat>Широкоэкранный</PresentationFormat>
  <Paragraphs>92</Paragraphs>
  <Slides>38</Slides>
  <Notes>4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Тема Office</vt:lpstr>
      <vt:lpstr>Equation.3</vt:lpstr>
      <vt:lpstr>Нейросетевой модуль гибридной интеллектуальной системы</vt:lpstr>
      <vt:lpstr>Актуальность  &amp; 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Постановка задачи</vt:lpstr>
      <vt:lpstr>Презентация PowerPoint</vt:lpstr>
      <vt:lpstr>Презентация PowerPoint</vt:lpstr>
      <vt:lpstr>Входные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дипломной работы</dc:title>
  <dc:creator>Пользователь Windows</dc:creator>
  <cp:lastModifiedBy>Пользователь Windows</cp:lastModifiedBy>
  <cp:revision>54</cp:revision>
  <dcterms:created xsi:type="dcterms:W3CDTF">2018-05-29T18:02:54Z</dcterms:created>
  <dcterms:modified xsi:type="dcterms:W3CDTF">2018-05-31T00:46:47Z</dcterms:modified>
</cp:coreProperties>
</file>