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58" r:id="rId11"/>
    <p:sldId id="272" r:id="rId12"/>
    <p:sldId id="271" r:id="rId13"/>
    <p:sldId id="273" r:id="rId14"/>
    <p:sldId id="277" r:id="rId15"/>
    <p:sldId id="274" r:id="rId16"/>
    <p:sldId id="283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8" r:id="rId25"/>
    <p:sldId id="287" r:id="rId26"/>
    <p:sldId id="275" r:id="rId27"/>
    <p:sldId id="28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CE4C-8FCE-4E80-9217-3D837E52677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4A87-0084-4BF3-9A89-93A1FE439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3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6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6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58BB-47B0-4CCF-A7AE-B44675AC9136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дипломной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8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991" y="1114698"/>
            <a:ext cx="104792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Эксперт</a:t>
            </a:r>
            <a:r>
              <a:rPr lang="ru-RU" sz="2400" dirty="0" smtClean="0"/>
              <a:t> с помощью интеллектуального интерфейса создает граф решений – представление своих знаний</a:t>
            </a:r>
          </a:p>
          <a:p>
            <a:endParaRPr lang="ru-RU" sz="2400" dirty="0" smtClean="0"/>
          </a:p>
          <a:p>
            <a:r>
              <a:rPr lang="ru-RU" sz="2400" dirty="0" smtClean="0"/>
              <a:t>2.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Граф решений преобразуется в нейронную сеть</a:t>
            </a:r>
            <a:r>
              <a:rPr lang="ru-RU" sz="2400" dirty="0" smtClean="0"/>
              <a:t>, которая основана на той же логике рассуждений</a:t>
            </a:r>
          </a:p>
          <a:p>
            <a:endParaRPr lang="ru-RU" sz="2400" dirty="0" smtClean="0"/>
          </a:p>
          <a:p>
            <a:r>
              <a:rPr lang="ru-RU" sz="2400" dirty="0" smtClean="0"/>
              <a:t>3. Далее нейронная сеть работает в штатном режиме – получает от пользователя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факты</a:t>
            </a:r>
            <a:r>
              <a:rPr lang="ru-RU" sz="2400" dirty="0" smtClean="0"/>
              <a:t> и выдает результат - решение (в идеале, с возможностью объяснения)</a:t>
            </a:r>
          </a:p>
          <a:p>
            <a:endParaRPr lang="ru-RU" sz="2400" dirty="0"/>
          </a:p>
          <a:p>
            <a:r>
              <a:rPr lang="ru-RU" sz="2400" dirty="0" smtClean="0"/>
              <a:t>4. При необходимости, нейронная сеть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дообучается</a:t>
            </a:r>
            <a:r>
              <a:rPr lang="ru-RU" sz="2400" dirty="0" smtClean="0"/>
              <a:t> на основании аналитического вывода (резульат работы механизма аналитического вывода используется как обучающий шаблон)</a:t>
            </a:r>
          </a:p>
          <a:p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5039" y="110721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Концепция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778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Входные данные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73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52171" y="110721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14" y="818607"/>
            <a:ext cx="7606528" cy="6004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327" y="888525"/>
            <a:ext cx="3842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G=(O,R,A), </a:t>
            </a:r>
            <a:r>
              <a:rPr lang="ru-RU" dirty="0" smtClean="0"/>
              <a:t>где </a:t>
            </a:r>
            <a:r>
              <a:rPr lang="en-US" dirty="0" smtClean="0"/>
              <a:t>O </a:t>
            </a:r>
            <a:r>
              <a:rPr lang="ru-RU" dirty="0" smtClean="0"/>
              <a:t>– непустое множество «вершин-овалов», представляющее конкретные факты, </a:t>
            </a:r>
            <a:r>
              <a:rPr lang="en-US" dirty="0" smtClean="0"/>
              <a:t>R – </a:t>
            </a:r>
            <a:r>
              <a:rPr lang="ru-RU" dirty="0" smtClean="0"/>
              <a:t>непустое множество «вершин-прямоугольников», представляющее выводы(промежуточные или конечные), </a:t>
            </a:r>
            <a:r>
              <a:rPr lang="en-US" dirty="0" smtClean="0"/>
              <a:t>A-</a:t>
            </a:r>
            <a:r>
              <a:rPr lang="ru-RU" dirty="0" smtClean="0"/>
              <a:t>множество упорядоченных пар различных вершин, называемое «связи».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83326" y="4245700"/>
            <a:ext cx="3842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Каждому элементу из множества </a:t>
            </a:r>
            <a:r>
              <a:rPr lang="en-US" dirty="0" smtClean="0"/>
              <a:t>R </a:t>
            </a:r>
            <a:r>
              <a:rPr lang="ru-RU" dirty="0" smtClean="0"/>
              <a:t>и каждой паре из множества </a:t>
            </a:r>
            <a:r>
              <a:rPr lang="en-US" dirty="0" smtClean="0"/>
              <a:t>O </a:t>
            </a:r>
            <a:r>
              <a:rPr lang="ru-RU" dirty="0" smtClean="0"/>
              <a:t>поставлен в соответствие элемент из множества действительных чисел</a:t>
            </a:r>
            <a:r>
              <a:rPr lang="en-US" dirty="0" smtClean="0"/>
              <a:t> </a:t>
            </a:r>
            <a:r>
              <a:rPr lang="ru-RU" dirty="0" smtClean="0"/>
              <a:t>в отрезке </a:t>
            </a:r>
            <a:r>
              <a:rPr lang="en-US" dirty="0" smtClean="0"/>
              <a:t>[0,1]</a:t>
            </a:r>
            <a:r>
              <a:rPr lang="ru-RU" dirty="0" smtClean="0"/>
              <a:t> – коэффициент уверенности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38068" y="110721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Состояние системы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6549" y="2804411"/>
            <a:ext cx="103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X=(x1..xn), </a:t>
            </a:r>
            <a:r>
              <a:rPr lang="ru-RU" sz="2800" dirty="0" smtClean="0"/>
              <a:t>где </a:t>
            </a:r>
            <a:r>
              <a:rPr lang="en-US" sz="2800" dirty="0" smtClean="0"/>
              <a:t>x1..xn </a:t>
            </a:r>
            <a:r>
              <a:rPr lang="ru-RU" sz="2800" dirty="0" smtClean="0"/>
              <a:t>принадлежат </a:t>
            </a:r>
            <a:r>
              <a:rPr lang="en-US" sz="2800" dirty="0" smtClean="0"/>
              <a:t>[0,1],</a:t>
            </a:r>
            <a:r>
              <a:rPr lang="ru-RU" sz="2800" dirty="0" smtClean="0"/>
              <a:t> </a:t>
            </a:r>
            <a:r>
              <a:rPr lang="en-US" sz="2800" dirty="0" smtClean="0"/>
              <a:t>n = </a:t>
            </a:r>
            <a:r>
              <a:rPr lang="ru-RU" sz="2800" dirty="0" smtClean="0"/>
              <a:t>количеству нейронов на сенсорном слое нейронной сети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64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743566"/>
            <a:ext cx="7524207" cy="46647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7504" y="187672"/>
            <a:ext cx="88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Нейронная сеть </a:t>
            </a:r>
            <a:r>
              <a:rPr lang="ru-RU" sz="2400" dirty="0" smtClean="0"/>
              <a:t>– многослойный персептрон нерегулярного вида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9954" y="540832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Структура нейронной сети должна отражать логику рассуждений эксперта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30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097" y="184542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 по графу решений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098" y="1567793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Исходящая связь из вершины-овала</a:t>
            </a:r>
            <a:endParaRPr lang="ru-RU" sz="2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899275" y="1650399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40990" y="1567793"/>
            <a:ext cx="287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сенсорного слоя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97" y="2229769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Коэффициент уверенности связи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99275" y="2312375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40989" y="2229769"/>
            <a:ext cx="335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Синаптический вес связи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097" y="3351154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без исходящих связей(окончательный вывод)</a:t>
            </a:r>
            <a:endParaRPr lang="ru-RU" sz="2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5899275" y="3433760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640989" y="2889490"/>
            <a:ext cx="4685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 + нейрон моторного слоя + связь между ними с синаптическим весом = коэф. </a:t>
            </a:r>
            <a:r>
              <a:rPr lang="ru-RU" sz="2000" dirty="0"/>
              <a:t>у</a:t>
            </a:r>
            <a:r>
              <a:rPr lang="ru-RU" sz="2000" dirty="0" smtClean="0"/>
              <a:t>веренности вывода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097" y="4781912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с исходящими связями(промежуточный вывод)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5899275" y="4864518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40989" y="4735745"/>
            <a:ext cx="468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8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29" y="2037807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пороги активационных функций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</a:t>
            </a:r>
            <a:r>
              <a:rPr lang="ru-RU" sz="2400" dirty="0" smtClean="0">
                <a:solidFill>
                  <a:srgbClr val="FF0000"/>
                </a:solidFill>
              </a:rPr>
              <a:t>ЧТО?!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097" y="184542"/>
            <a:ext cx="1188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Альтернативные варианты механизма построения нейронной сети по графу решений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097" y="184542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Дообучение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429" y="1515293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Генетический алгоритм для непрерывного случая. Значения синаптических весов – особи. Матрица синаптических весов – популяция.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Модификация алгоритма обратного распространения ошибки - ?</a:t>
            </a:r>
          </a:p>
        </p:txBody>
      </p:sp>
    </p:spTree>
    <p:extLst>
      <p:ext uri="{BB962C8B-B14F-4D97-AF65-F5344CB8AC3E}">
        <p14:creationId xmlns:p14="http://schemas.microsoft.com/office/powerpoint/2010/main" val="501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1655" y="1741713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Архитектура программной системы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5191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5773555" y="187053"/>
            <a:ext cx="5661025" cy="65709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8278" y="448883"/>
            <a:ext cx="5002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модуля нейронной сети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22445" y="4771275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449580" algn="l"/>
              </a:tabLst>
            </a:pPr>
            <a:r>
              <a:rPr lang="ru-RU" dirty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>
                <a:ea typeface="Times New Roman" panose="02020603050405020304" pitchFamily="18" charset="0"/>
              </a:rPr>
              <a:t>NeuralNet</a:t>
            </a:r>
            <a:r>
              <a:rPr lang="ru-RU" dirty="0">
                <a:ea typeface="Times New Roman" panose="02020603050405020304" pitchFamily="18" charset="0"/>
              </a:rPr>
              <a:t> – класс нейронной сети, агрегирует класс </a:t>
            </a:r>
            <a:r>
              <a:rPr lang="en-US" dirty="0">
                <a:ea typeface="Times New Roman" panose="02020603050405020304" pitchFamily="18" charset="0"/>
              </a:rPr>
              <a:t>NeuralLevel </a:t>
            </a:r>
            <a:r>
              <a:rPr lang="ru-RU" dirty="0">
                <a:ea typeface="Times New Roman" panose="02020603050405020304" pitchFamily="18" charset="0"/>
              </a:rPr>
              <a:t>– класс слоя нейронной сети -  агрегирует </a:t>
            </a:r>
            <a:r>
              <a:rPr lang="en-US" dirty="0">
                <a:ea typeface="Times New Roman" panose="02020603050405020304" pitchFamily="18" charset="0"/>
              </a:rPr>
              <a:t>Neuron </a:t>
            </a:r>
            <a:r>
              <a:rPr lang="ru-RU" dirty="0">
                <a:ea typeface="Times New Roman" panose="02020603050405020304" pitchFamily="18" charset="0"/>
              </a:rPr>
              <a:t>– класс нейрона – агрегирует </a:t>
            </a:r>
            <a:r>
              <a:rPr lang="en-US" dirty="0">
                <a:ea typeface="Times New Roman" panose="02020603050405020304" pitchFamily="18" charset="0"/>
              </a:rPr>
              <a:t>Link </a:t>
            </a:r>
            <a:r>
              <a:rPr lang="ru-RU" dirty="0">
                <a:ea typeface="Times New Roman" panose="02020603050405020304" pitchFamily="18" charset="0"/>
              </a:rPr>
              <a:t>– класс связи нейронной сети</a:t>
            </a:r>
          </a:p>
          <a:p>
            <a:r>
              <a:rPr lang="ru-RU" dirty="0">
                <a:ea typeface="Times New Roman" panose="02020603050405020304" pitchFamily="18" charset="0"/>
              </a:rPr>
              <a:t/>
            </a:r>
            <a:br>
              <a:rPr lang="ru-RU" dirty="0"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Актуальность </a:t>
            </a:r>
            <a:br>
              <a:rPr lang="ru-RU" sz="8800" dirty="0" smtClean="0"/>
            </a:br>
            <a:r>
              <a:rPr lang="en-US" sz="8800" dirty="0" smtClean="0"/>
              <a:t>&amp;</a:t>
            </a:r>
            <a:r>
              <a:rPr lang="ru-RU" sz="8800" dirty="0" smtClean="0"/>
              <a:t> </a:t>
            </a:r>
            <a:br>
              <a:rPr lang="ru-RU" sz="8800" dirty="0" smtClean="0"/>
            </a:br>
            <a:r>
              <a:rPr lang="ru-RU" sz="8800" dirty="0" smtClean="0"/>
              <a:t>Проблематика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2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278" y="448883"/>
            <a:ext cx="6090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модуля обучения нейронной сети</a:t>
            </a:r>
            <a:endParaRPr lang="ru-RU" sz="2000" dirty="0"/>
          </a:p>
        </p:txBody>
      </p:sp>
      <p:pic>
        <p:nvPicPr>
          <p:cNvPr id="5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6060576" y="1156470"/>
            <a:ext cx="5940425" cy="419671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278902" y="4061229"/>
            <a:ext cx="6096000" cy="2583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449580" algn="l"/>
              </a:tabLst>
            </a:pPr>
            <a:r>
              <a:rPr lang="ru-RU" dirty="0" smtClean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 smtClean="0">
                <a:ea typeface="Times New Roman" panose="02020603050405020304" pitchFamily="18" charset="0"/>
              </a:rPr>
              <a:t>Teacher – </a:t>
            </a:r>
            <a:r>
              <a:rPr lang="ru-RU" dirty="0" smtClean="0">
                <a:ea typeface="Times New Roman" panose="02020603050405020304" pitchFamily="18" charset="0"/>
              </a:rPr>
              <a:t>модуль обучения нейронной сети, с помощью паттерна стратегия позволяет настраивать стратегию обучения(</a:t>
            </a:r>
            <a:r>
              <a:rPr lang="en-US" dirty="0" smtClean="0">
                <a:ea typeface="Times New Roman" panose="02020603050405020304" pitchFamily="18" charset="0"/>
              </a:rPr>
              <a:t>ITeachingStrategy) – GeneticTeaching – </a:t>
            </a:r>
            <a:r>
              <a:rPr lang="ru-RU" dirty="0" smtClean="0">
                <a:ea typeface="Times New Roman" panose="02020603050405020304" pitchFamily="18" charset="0"/>
              </a:rPr>
              <a:t>класс обучения с помощью генетического алгоритма, или </a:t>
            </a:r>
            <a:r>
              <a:rPr lang="en-US" dirty="0" smtClean="0">
                <a:ea typeface="Times New Roman" panose="02020603050405020304" pitchFamily="18" charset="0"/>
              </a:rPr>
              <a:t>BackPropagationTeaching – </a:t>
            </a:r>
            <a:r>
              <a:rPr lang="ru-RU" dirty="0" smtClean="0">
                <a:ea typeface="Times New Roman" panose="02020603050405020304" pitchFamily="18" charset="0"/>
              </a:rPr>
              <a:t>класс обучения с помощью алгоритма обратного распространения 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5703524" y="1058589"/>
            <a:ext cx="5940425" cy="4340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8278" y="448883"/>
            <a:ext cx="6331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модуля построения нейронной сети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278" y="3881844"/>
            <a:ext cx="8062579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>
                <a:ea typeface="Times New Roman" panose="02020603050405020304" pitchFamily="18" charset="0"/>
              </a:rPr>
              <a:t>Builder</a:t>
            </a:r>
            <a:r>
              <a:rPr lang="ru-RU" dirty="0">
                <a:ea typeface="Times New Roman" panose="02020603050405020304" pitchFamily="18" charset="0"/>
              </a:rPr>
              <a:t> – модуль </a:t>
            </a:r>
            <a:r>
              <a:rPr lang="ru-RU" dirty="0" smtClean="0">
                <a:ea typeface="Times New Roman" panose="02020603050405020304" pitchFamily="18" charset="0"/>
              </a:rPr>
              <a:t>построения </a:t>
            </a:r>
            <a:r>
              <a:rPr lang="ru-RU" dirty="0">
                <a:ea typeface="Times New Roman" panose="02020603050405020304" pitchFamily="18" charset="0"/>
              </a:rPr>
              <a:t>нейронной сети, с помощью паттерна стратегия позволяет настраивать стратегию построения нейронной сети(</a:t>
            </a:r>
            <a:r>
              <a:rPr lang="en-US" dirty="0">
                <a:ea typeface="Times New Roman" panose="02020603050405020304" pitchFamily="18" charset="0"/>
              </a:rPr>
              <a:t>IBuildingStrategy</a:t>
            </a:r>
            <a:r>
              <a:rPr lang="ru-RU" dirty="0">
                <a:ea typeface="Times New Roman" panose="02020603050405020304" pitchFamily="18" charset="0"/>
              </a:rPr>
              <a:t>) – </a:t>
            </a:r>
            <a:r>
              <a:rPr lang="en-US" dirty="0">
                <a:ea typeface="Times New Roman" panose="02020603050405020304" pitchFamily="18" charset="0"/>
              </a:rPr>
              <a:t>CoefsToThreshholdsBuilder</a:t>
            </a:r>
            <a:r>
              <a:rPr lang="ru-RU" dirty="0">
                <a:ea typeface="Times New Roman" panose="02020603050405020304" pitchFamily="18" charset="0"/>
              </a:rPr>
              <a:t>– класс построения с помощью перевода коэффициентов уверенности в пороги активационных функций, или </a:t>
            </a:r>
            <a:r>
              <a:rPr lang="en-US" dirty="0">
                <a:ea typeface="Times New Roman" panose="02020603050405020304" pitchFamily="18" charset="0"/>
              </a:rPr>
              <a:t>CoefsToValuesBuilding </a:t>
            </a:r>
            <a:r>
              <a:rPr lang="ru-RU" dirty="0">
                <a:ea typeface="Times New Roman" panose="02020603050405020304" pitchFamily="18" charset="0"/>
              </a:rPr>
              <a:t>– класс построения нейронной сети с помощью перевода коэффициентов уверенности в синаптические веса нейронов.</a:t>
            </a:r>
          </a:p>
        </p:txBody>
      </p:sp>
    </p:spTree>
    <p:extLst>
      <p:ext uri="{BB962C8B-B14F-4D97-AF65-F5344CB8AC3E}">
        <p14:creationId xmlns:p14="http://schemas.microsoft.com/office/powerpoint/2010/main" val="19969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8278" y="448883"/>
            <a:ext cx="492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Общая диаграмма классов нейронной сети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992"/>
            <a:ext cx="12462992" cy="58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1655" y="1741713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Реализация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8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8629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Входной формат</a:t>
            </a:r>
            <a:endParaRPr lang="ru-RU" sz="3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993"/>
          <a:stretch/>
        </p:blipFill>
        <p:spPr>
          <a:xfrm>
            <a:off x="9644409" y="768251"/>
            <a:ext cx="2456102" cy="5739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5364" y="1008016"/>
            <a:ext cx="410888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dirty="0" smtClean="0">
                <a:ea typeface="Times New Roman" panose="02020603050405020304" pitchFamily="18" charset="0"/>
              </a:rPr>
              <a:t>JSON</a:t>
            </a:r>
            <a:r>
              <a:rPr lang="ru-RU" dirty="0" smtClean="0">
                <a:ea typeface="Times New Roman" panose="02020603050405020304" pitchFamily="18" charset="0"/>
              </a:rPr>
              <a:t>, содержащий массив </a:t>
            </a:r>
            <a:r>
              <a:rPr lang="en-US" dirty="0" smtClean="0">
                <a:ea typeface="Times New Roman" panose="02020603050405020304" pitchFamily="18" charset="0"/>
              </a:rPr>
              <a:t>nodes – </a:t>
            </a:r>
            <a:r>
              <a:rPr lang="ru-RU" dirty="0" smtClean="0">
                <a:ea typeface="Times New Roman" panose="02020603050405020304" pitchFamily="18" charset="0"/>
              </a:rPr>
              <a:t>объекты-узлы с различными аттрибутами и массив </a:t>
            </a:r>
            <a:r>
              <a:rPr lang="en-US" dirty="0" smtClean="0">
                <a:ea typeface="Times New Roman" panose="02020603050405020304" pitchFamily="18" charset="0"/>
              </a:rPr>
              <a:t>links – </a:t>
            </a:r>
            <a:r>
              <a:rPr lang="ru-RU" dirty="0" smtClean="0">
                <a:ea typeface="Times New Roman" panose="02020603050405020304" pitchFamily="18" charset="0"/>
              </a:rPr>
              <a:t>объекты-связи</a:t>
            </a:r>
            <a:endParaRPr lang="ru-RU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93" y="768251"/>
            <a:ext cx="4088297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58" y="818604"/>
            <a:ext cx="6919557" cy="58652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78629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Интерфейс эксперта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364" y="1008016"/>
            <a:ext cx="312481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 smtClean="0">
                <a:ea typeface="Times New Roman" panose="02020603050405020304" pitchFamily="18" charset="0"/>
              </a:rPr>
              <a:t>Генерируется </a:t>
            </a:r>
            <a:r>
              <a:rPr lang="en-US" dirty="0" smtClean="0">
                <a:ea typeface="Times New Roman" panose="02020603050405020304" pitchFamily="18" charset="0"/>
              </a:rPr>
              <a:t>XML</a:t>
            </a:r>
            <a:r>
              <a:rPr lang="ru-RU" dirty="0" smtClean="0">
                <a:ea typeface="Times New Roman" panose="02020603050405020304" pitchFamily="18" charset="0"/>
              </a:rPr>
              <a:t/>
            </a:r>
            <a:br>
              <a:rPr lang="ru-RU" dirty="0" smtClean="0">
                <a:ea typeface="Times New Roman" panose="02020603050405020304" pitchFamily="18" charset="0"/>
              </a:rPr>
            </a:br>
            <a:r>
              <a:rPr lang="en-US" dirty="0" smtClean="0">
                <a:ea typeface="Times New Roman" panose="02020603050405020304" pitchFamily="18" charset="0"/>
              </a:rPr>
              <a:t>XML </a:t>
            </a:r>
            <a:r>
              <a:rPr lang="ru-RU" dirty="0" smtClean="0">
                <a:ea typeface="Times New Roman" panose="02020603050405020304" pitchFamily="18" charset="0"/>
              </a:rPr>
              <a:t>преобразуется в </a:t>
            </a:r>
            <a:r>
              <a:rPr lang="en-US" dirty="0" smtClean="0">
                <a:ea typeface="Times New Roman" panose="02020603050405020304" pitchFamily="18" charset="0"/>
              </a:rPr>
              <a:t>json, </a:t>
            </a:r>
            <a:r>
              <a:rPr lang="ru-RU" dirty="0" smtClean="0">
                <a:ea typeface="Times New Roman" panose="02020603050405020304" pitchFamily="18" charset="0"/>
              </a:rPr>
              <a:t>соответствующий входному формату для построения нейронной сети</a:t>
            </a:r>
            <a:endParaRPr 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909029"/>
            <a:ext cx="9151619" cy="5673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5337" y="0"/>
            <a:ext cx="947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Визуализация полученной нейронной сети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7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1655" y="1741713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Результаты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049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1" y="1436913"/>
            <a:ext cx="9440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Трудноформализуемые задачи </a:t>
            </a:r>
            <a:r>
              <a:rPr lang="ru-RU" sz="2800" dirty="0" smtClean="0"/>
              <a:t>– </a:t>
            </a:r>
            <a:r>
              <a:rPr lang="ru-RU" sz="2400" dirty="0" smtClean="0"/>
              <a:t>задачи, имеющие формальные </a:t>
            </a:r>
            <a:r>
              <a:rPr lang="ru-RU" sz="2400" dirty="0"/>
              <a:t>постановки и алгоритмы решения, но не гарантирующие получение качественного результата за приемлемое для пользователя </a:t>
            </a:r>
            <a:r>
              <a:rPr lang="ru-RU" sz="2400" dirty="0" smtClean="0"/>
              <a:t>время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1121" y="3992880"/>
            <a:ext cx="954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Особый случай - решение </a:t>
            </a:r>
            <a:r>
              <a:rPr lang="ru-RU" sz="2400" dirty="0"/>
              <a:t>задач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неформального</a:t>
            </a:r>
            <a:r>
              <a:rPr lang="ru-RU" sz="2400" i="1" dirty="0"/>
              <a:t> </a:t>
            </a:r>
            <a:r>
              <a:rPr lang="ru-RU" sz="2400" dirty="0"/>
              <a:t>(творческого, интеллектуального) плана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14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96" y="2368732"/>
            <a:ext cx="9440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Цель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интеллектуальной поддержки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помочь </a:t>
            </a:r>
            <a:r>
              <a:rPr lang="ru-RU" sz="2400" i="1" dirty="0"/>
              <a:t>лицу, принимающему </a:t>
            </a:r>
            <a:r>
              <a:rPr lang="ru-RU" sz="2400" i="1" dirty="0" smtClean="0"/>
              <a:t>решение, </a:t>
            </a:r>
            <a:r>
              <a:rPr lang="ru-RU" sz="2400" dirty="0" smtClean="0"/>
              <a:t>в </a:t>
            </a:r>
            <a:r>
              <a:rPr lang="ru-RU" sz="2400" dirty="0"/>
              <a:t>определенной </a:t>
            </a:r>
            <a:r>
              <a:rPr lang="ru-RU" sz="2000" dirty="0"/>
              <a:t>предметной</a:t>
            </a:r>
            <a:r>
              <a:rPr lang="ru-RU" sz="2400" dirty="0"/>
              <a:t> </a:t>
            </a:r>
            <a:r>
              <a:rPr lang="ru-RU" sz="2400" dirty="0" smtClean="0"/>
              <a:t>области</a:t>
            </a:r>
            <a:r>
              <a:rPr lang="ru-RU" sz="2400" dirty="0"/>
              <a:t>, оценить </a:t>
            </a:r>
            <a:r>
              <a:rPr lang="ru-RU" sz="2400" dirty="0" smtClean="0"/>
              <a:t>ситуацию </a:t>
            </a:r>
            <a:r>
              <a:rPr lang="ru-RU" sz="2400" dirty="0"/>
              <a:t>и спланировать действия, востребованные этой </a:t>
            </a:r>
            <a:r>
              <a:rPr lang="ru-RU" sz="2400" dirty="0" smtClean="0"/>
              <a:t>ситуацией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2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6970" y="2011680"/>
            <a:ext cx="94400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Система, основанная на знаниях (СОЗ) </a:t>
            </a:r>
            <a:r>
              <a:rPr lang="ru-RU" sz="2400" b="1" dirty="0" smtClean="0"/>
              <a:t>- </a:t>
            </a:r>
            <a:r>
              <a:rPr lang="ru-RU" sz="2400" dirty="0" smtClean="0"/>
              <a:t>система, предполагающая четкое отделение друг от друга базы знаний и механизма вывода, обеспечивающая модульный принцип построения, открытость и возможность создания оболочек, настраиваемых через формализм базы знаний на различные предметные области.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004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Синтетический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714103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Способ «рассуждений» СОЗ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050" y="2272937"/>
            <a:ext cx="9440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</a:rPr>
              <a:t>Цель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–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создать программу, которая позволяет принимать решения в любой предметной области на основании нейросетевого механизма рассуждений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Постановка задачи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832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6652" y="1463040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теоретический подход к созданию синтетического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архитектуру системы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Написать программную 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Провести сравнительный анализ результатов работы синтетического и аналитического модуля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642</Words>
  <Application>Microsoft Office PowerPoint</Application>
  <PresentationFormat>Широкоэкранный</PresentationFormat>
  <Paragraphs>69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Название дипломной работы</vt:lpstr>
      <vt:lpstr>Актуальность  &amp; 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Постановка задачи</vt:lpstr>
      <vt:lpstr>Презентация PowerPoint</vt:lpstr>
      <vt:lpstr>Презентация PowerPoint</vt:lpstr>
      <vt:lpstr>Входные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дипломной работы</dc:title>
  <dc:creator>Пользователь Windows</dc:creator>
  <cp:lastModifiedBy>Пользователь Windows</cp:lastModifiedBy>
  <cp:revision>23</cp:revision>
  <dcterms:created xsi:type="dcterms:W3CDTF">2018-05-29T18:02:54Z</dcterms:created>
  <dcterms:modified xsi:type="dcterms:W3CDTF">2018-05-29T20:43:55Z</dcterms:modified>
</cp:coreProperties>
</file>