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96" r:id="rId15"/>
    <p:sldId id="277" r:id="rId16"/>
    <p:sldId id="274" r:id="rId17"/>
    <p:sldId id="283" r:id="rId18"/>
    <p:sldId id="278" r:id="rId19"/>
    <p:sldId id="279" r:id="rId20"/>
    <p:sldId id="289" r:id="rId21"/>
    <p:sldId id="280" r:id="rId22"/>
    <p:sldId id="281" r:id="rId23"/>
    <p:sldId id="282" r:id="rId24"/>
    <p:sldId id="284" r:id="rId25"/>
    <p:sldId id="285" r:id="rId26"/>
    <p:sldId id="288" r:id="rId27"/>
    <p:sldId id="287" r:id="rId28"/>
    <p:sldId id="290" r:id="rId29"/>
    <p:sldId id="275" r:id="rId30"/>
    <p:sldId id="291" r:id="rId31"/>
    <p:sldId id="286" r:id="rId32"/>
    <p:sldId id="292" r:id="rId33"/>
    <p:sldId id="294" r:id="rId34"/>
    <p:sldId id="295" r:id="rId35"/>
    <p:sldId id="29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дипломной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Эксперт</a:t>
            </a:r>
            <a:r>
              <a:rPr lang="ru-RU" sz="2400" dirty="0" smtClean="0"/>
              <a:t> с помощью интеллектуального интерфейса создает граф решений – представление своих знаний</a:t>
            </a:r>
          </a:p>
          <a:p>
            <a:endParaRPr lang="ru-RU" sz="2400" dirty="0" smtClean="0"/>
          </a:p>
          <a:p>
            <a:r>
              <a:rPr lang="ru-RU" sz="2400" dirty="0" smtClean="0"/>
              <a:t>2.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Граф решений преобразуется в нейронную сеть</a:t>
            </a:r>
            <a:r>
              <a:rPr lang="ru-RU" sz="2400" dirty="0" smtClean="0"/>
              <a:t>, которая основана на той же логике рассуждений</a:t>
            </a:r>
          </a:p>
          <a:p>
            <a:endParaRPr lang="ru-RU" sz="2400" dirty="0" smtClean="0"/>
          </a:p>
          <a:p>
            <a:r>
              <a:rPr lang="ru-RU" sz="2400" dirty="0" smtClean="0"/>
              <a:t>3. Далее нейронная сеть работает в штатном режиме – получает от пользователя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факты</a:t>
            </a:r>
            <a:r>
              <a:rPr lang="ru-RU" sz="2400" dirty="0" smtClean="0"/>
              <a:t> и выдает результат - решение (в идеале, с возможностью объяснения)</a:t>
            </a:r>
          </a:p>
          <a:p>
            <a:endParaRPr lang="ru-RU" sz="2400" dirty="0"/>
          </a:p>
          <a:p>
            <a:r>
              <a:rPr lang="ru-RU" sz="2400" dirty="0" smtClean="0"/>
              <a:t>4. При необходимости, нейронная сеть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дообучается</a:t>
            </a:r>
            <a:r>
              <a:rPr lang="ru-RU" sz="2400" dirty="0" smtClean="0"/>
              <a:t> на основании аналитического вывода (резульат работы механизма аналитического вывода используется как обучающий шаблон)</a:t>
            </a:r>
          </a:p>
          <a:p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52171" y="110721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14" y="818607"/>
            <a:ext cx="7606528" cy="6004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327" y="888525"/>
            <a:ext cx="3842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G=(O,R,A), </a:t>
            </a:r>
            <a:r>
              <a:rPr lang="ru-RU" dirty="0" smtClean="0"/>
              <a:t>где </a:t>
            </a:r>
            <a:r>
              <a:rPr lang="en-US" dirty="0" smtClean="0"/>
              <a:t>O </a:t>
            </a:r>
            <a:r>
              <a:rPr lang="ru-RU" dirty="0" smtClean="0"/>
              <a:t>– непустое множество «</a:t>
            </a:r>
            <a:r>
              <a:rPr lang="ru-RU" dirty="0" smtClean="0"/>
              <a:t>вершин-овалов», </a:t>
            </a:r>
            <a:r>
              <a:rPr lang="ru-RU" dirty="0" smtClean="0"/>
              <a:t>представляющее конкретные </a:t>
            </a:r>
            <a:r>
              <a:rPr lang="ru-RU" dirty="0" smtClean="0"/>
              <a:t>факты\условия, </a:t>
            </a:r>
            <a:r>
              <a:rPr lang="en-US" dirty="0" smtClean="0"/>
              <a:t>R – </a:t>
            </a:r>
            <a:r>
              <a:rPr lang="ru-RU" dirty="0" smtClean="0"/>
              <a:t>непустое множество «вершин-прямоугольников», представляющее выводы(промежуточные или конечные), </a:t>
            </a:r>
            <a:r>
              <a:rPr lang="en-US" dirty="0" smtClean="0"/>
              <a:t>A-</a:t>
            </a:r>
            <a:r>
              <a:rPr lang="ru-RU" dirty="0" smtClean="0"/>
              <a:t>множество упорядоченных пар различных вершин, называемое «связи».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3326" y="4245700"/>
            <a:ext cx="384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Каждому элементу из множества </a:t>
            </a:r>
            <a:r>
              <a:rPr lang="en-US" dirty="0" smtClean="0"/>
              <a:t>R </a:t>
            </a:r>
            <a:r>
              <a:rPr lang="ru-RU" dirty="0" smtClean="0"/>
              <a:t>и каждой паре из множества </a:t>
            </a:r>
            <a:r>
              <a:rPr lang="en-US" dirty="0" smtClean="0"/>
              <a:t>O </a:t>
            </a:r>
            <a:r>
              <a:rPr lang="ru-RU" dirty="0" smtClean="0"/>
              <a:t>поставлен в соответствие элемент из множества действительных чисел</a:t>
            </a:r>
            <a:r>
              <a:rPr lang="en-US" dirty="0" smtClean="0"/>
              <a:t> </a:t>
            </a:r>
            <a:r>
              <a:rPr lang="ru-RU" dirty="0" smtClean="0"/>
              <a:t>в отрезке </a:t>
            </a:r>
            <a:r>
              <a:rPr lang="en-US" dirty="0" smtClean="0"/>
              <a:t>[0,1]</a:t>
            </a:r>
            <a:r>
              <a:rPr lang="ru-RU" dirty="0" smtClean="0"/>
              <a:t> – коэффициент уверенности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38068" y="110721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549" y="2804411"/>
            <a:ext cx="1038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X=(x1..xn), </a:t>
            </a:r>
            <a:r>
              <a:rPr lang="ru-RU" sz="2800" dirty="0" smtClean="0"/>
              <a:t>где </a:t>
            </a:r>
            <a:r>
              <a:rPr lang="en-US" sz="2800" dirty="0" smtClean="0"/>
              <a:t>x1..xn </a:t>
            </a:r>
            <a:r>
              <a:rPr lang="ru-RU" sz="2800" dirty="0" smtClean="0"/>
              <a:t>принадлежат </a:t>
            </a:r>
            <a:r>
              <a:rPr lang="en-US" sz="2800" dirty="0" smtClean="0"/>
              <a:t>[0,1],</a:t>
            </a:r>
            <a:r>
              <a:rPr lang="ru-RU" sz="2800" dirty="0" smtClean="0"/>
              <a:t> </a:t>
            </a:r>
            <a:r>
              <a:rPr lang="en-US" sz="2800" dirty="0" smtClean="0"/>
              <a:t>n </a:t>
            </a:r>
            <a:r>
              <a:rPr lang="en-US" sz="2800" dirty="0" smtClean="0"/>
              <a:t>= </a:t>
            </a:r>
            <a:r>
              <a:rPr lang="ru-RU" sz="2800" dirty="0" smtClean="0"/>
              <a:t>количеству связей, выходящих из каждой вершины-условия. Каждая составляющая вектора – коэффициент уверенности соответствующего факта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1535" y="110721"/>
            <a:ext cx="3679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Форма решения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6549" y="2804411"/>
            <a:ext cx="10389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=(</a:t>
            </a:r>
            <a:r>
              <a:rPr lang="en-US" sz="2800" dirty="0" smtClean="0"/>
              <a:t>r</a:t>
            </a:r>
            <a:r>
              <a:rPr lang="en-US" sz="2800" dirty="0" smtClean="0"/>
              <a:t>1..rn</a:t>
            </a:r>
            <a:r>
              <a:rPr lang="en-US" sz="2800" dirty="0" smtClean="0"/>
              <a:t>), </a:t>
            </a:r>
            <a:r>
              <a:rPr lang="ru-RU" sz="2800" dirty="0" smtClean="0"/>
              <a:t>где </a:t>
            </a:r>
            <a:r>
              <a:rPr lang="en-US" sz="2800" dirty="0" smtClean="0"/>
              <a:t>r</a:t>
            </a:r>
            <a:r>
              <a:rPr lang="en-US" sz="2800" dirty="0" smtClean="0"/>
              <a:t>1..rn </a:t>
            </a:r>
            <a:r>
              <a:rPr lang="ru-RU" sz="2800" dirty="0" smtClean="0"/>
              <a:t>принадлежат </a:t>
            </a:r>
            <a:r>
              <a:rPr lang="en-US" sz="2800" dirty="0" smtClean="0"/>
              <a:t>[0,1],</a:t>
            </a:r>
            <a:r>
              <a:rPr lang="ru-RU" sz="2800" dirty="0" smtClean="0"/>
              <a:t> </a:t>
            </a:r>
            <a:r>
              <a:rPr lang="en-US" sz="2800" dirty="0" smtClean="0"/>
              <a:t>n = </a:t>
            </a:r>
            <a:r>
              <a:rPr lang="ru-RU" sz="2800" dirty="0" smtClean="0"/>
              <a:t>количеству вершин окончательных выводов в графе решений. Каждая составляющая вектора – коэффициент уверенности соответствующего вывода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8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63" y="743565"/>
            <a:ext cx="6640991" cy="4117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7504" y="187672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35659" y="53698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должна отражать логику рассуждений эксперта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" y="743566"/>
            <a:ext cx="5158288" cy="227647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0994" y="3020040"/>
            <a:ext cx="15773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1507"/>
              </p:ext>
            </p:extLst>
          </p:nvPr>
        </p:nvGraphicFramePr>
        <p:xfrm>
          <a:off x="1080995" y="3020041"/>
          <a:ext cx="3062318" cy="84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1790700" imgH="495300" progId="Equation.3">
                  <p:embed/>
                </p:oleObj>
              </mc:Choice>
              <mc:Fallback>
                <p:oleObj r:id="rId5" imgW="1790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95" y="3020041"/>
                        <a:ext cx="3062318" cy="847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019" y="743565"/>
            <a:ext cx="415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Сигмоидальная активационная функция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9175" y="4157742"/>
            <a:ext cx="5158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настроечный параметр</a:t>
            </a:r>
          </a:p>
          <a:p>
            <a:r>
              <a:rPr lang="ru-RU" sz="1600" i="1" dirty="0" smtClean="0"/>
              <a:t>При </a:t>
            </a:r>
            <a:r>
              <a:rPr lang="ru-RU" sz="1600" i="1" dirty="0"/>
              <a:t>малых значениях настроечного параметра   функция является более пологой, нежели при больших, приближающих ее к единичной ступеньке.</a:t>
            </a:r>
            <a:r>
              <a:rPr lang="ru-RU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 по графу решений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98" y="1567793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Исходящая связь из вершины-овала</a:t>
            </a: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899275" y="1650399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40990" y="1567793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сенсорного слоя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97" y="2229769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уверенности связи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9275" y="2312375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40989" y="2229769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Синаптический вес связи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097" y="3351154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без исходящих связей(окончательный вывод)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5899275" y="3433760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640989" y="2889490"/>
            <a:ext cx="468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 + нейрон моторного слоя + связь между ними с синаптическим весом = коэф. </a:t>
            </a:r>
            <a:r>
              <a:rPr lang="ru-RU" sz="2000" dirty="0"/>
              <a:t>у</a:t>
            </a:r>
            <a:r>
              <a:rPr lang="ru-RU" sz="2000" dirty="0" smtClean="0"/>
              <a:t>веренности вывода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097" y="4781912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с исходящими связями(промежуточный вывод)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899275" y="4864518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40989" y="4735745"/>
            <a:ext cx="4685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29" y="2037807"/>
            <a:ext cx="10479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</a:t>
            </a:r>
            <a:r>
              <a:rPr lang="ru-RU" sz="2400" dirty="0" smtClean="0">
                <a:solidFill>
                  <a:srgbClr val="FF0000"/>
                </a:solidFill>
              </a:rPr>
              <a:t>настроечные параметры функций?</a:t>
            </a:r>
            <a:endParaRPr lang="ru-RU" sz="2400" dirty="0" smtClean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097" y="184542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097" y="184542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429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>
                <a:solidFill>
                  <a:srgbClr val="FF0000"/>
                </a:solidFill>
              </a:rPr>
              <a:t>Модификация алгоритма обратного распространения ошибки - ?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1655" y="1741713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90" y="0"/>
            <a:ext cx="9527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5773555" y="187053"/>
            <a:ext cx="5661025" cy="65709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5002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322445" y="4771275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NeuralNet</a:t>
            </a:r>
            <a:r>
              <a:rPr lang="ru-RU" dirty="0">
                <a:ea typeface="Times New Roman" panose="02020603050405020304" pitchFamily="18" charset="0"/>
              </a:rPr>
              <a:t> – класс нейронной сети, агрегирует класс </a:t>
            </a:r>
            <a:r>
              <a:rPr lang="en-US" dirty="0">
                <a:ea typeface="Times New Roman" panose="02020603050405020304" pitchFamily="18" charset="0"/>
              </a:rPr>
              <a:t>NeuralLevel </a:t>
            </a:r>
            <a:r>
              <a:rPr lang="ru-RU" dirty="0">
                <a:ea typeface="Times New Roman" panose="02020603050405020304" pitchFamily="18" charset="0"/>
              </a:rPr>
              <a:t>– класс слоя нейронной сети -  агрегирует </a:t>
            </a:r>
            <a:r>
              <a:rPr lang="en-US" dirty="0">
                <a:ea typeface="Times New Roman" panose="02020603050405020304" pitchFamily="18" charset="0"/>
              </a:rPr>
              <a:t>Neuron </a:t>
            </a:r>
            <a:r>
              <a:rPr lang="ru-RU" dirty="0">
                <a:ea typeface="Times New Roman" panose="02020603050405020304" pitchFamily="18" charset="0"/>
              </a:rPr>
              <a:t>– класс нейрона – агрегирует </a:t>
            </a:r>
            <a:r>
              <a:rPr lang="en-US" dirty="0">
                <a:ea typeface="Times New Roman" panose="02020603050405020304" pitchFamily="18" charset="0"/>
              </a:rPr>
              <a:t>Link </a:t>
            </a:r>
            <a:r>
              <a:rPr lang="ru-RU" dirty="0">
                <a:ea typeface="Times New Roman" panose="02020603050405020304" pitchFamily="18" charset="0"/>
              </a:rPr>
              <a:t>– класс связи нейронной сети</a:t>
            </a:r>
          </a:p>
          <a:p>
            <a:r>
              <a:rPr lang="ru-RU" dirty="0">
                <a:ea typeface="Times New Roman" panose="02020603050405020304" pitchFamily="18" charset="0"/>
              </a:rPr>
              <a:t/>
            </a:r>
            <a:br>
              <a:rPr lang="ru-RU" dirty="0"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278" y="448883"/>
            <a:ext cx="6090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обучения нейронной сети</a:t>
            </a:r>
            <a:endParaRPr lang="ru-RU" sz="2000" dirty="0"/>
          </a:p>
        </p:txBody>
      </p:sp>
      <p:pic>
        <p:nvPicPr>
          <p:cNvPr id="5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6060576" y="1156470"/>
            <a:ext cx="5940425" cy="419671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78902" y="4061229"/>
            <a:ext cx="6096000" cy="25839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30000"/>
              </a:lnSpc>
              <a:spcAft>
                <a:spcPts val="0"/>
              </a:spcAft>
              <a:tabLst>
                <a:tab pos="180340" algn="l"/>
                <a:tab pos="44958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 smtClean="0">
                <a:ea typeface="Times New Roman" panose="02020603050405020304" pitchFamily="18" charset="0"/>
              </a:rPr>
              <a:t>Teacher – </a:t>
            </a:r>
            <a:r>
              <a:rPr lang="ru-RU" dirty="0" smtClean="0">
                <a:ea typeface="Times New Roman" panose="02020603050405020304" pitchFamily="18" charset="0"/>
              </a:rPr>
              <a:t>модуль обучения нейронной сети, с помощью паттерна стратегия позволяет настраивать стратегию обучения(</a:t>
            </a:r>
            <a:r>
              <a:rPr lang="en-US" dirty="0" smtClean="0">
                <a:ea typeface="Times New Roman" panose="02020603050405020304" pitchFamily="18" charset="0"/>
              </a:rPr>
              <a:t>ITeachingStrategy) – GeneticTeaching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генетического алгоритма, или </a:t>
            </a:r>
            <a:r>
              <a:rPr lang="en-US" dirty="0" smtClean="0">
                <a:ea typeface="Times New Roman" panose="02020603050405020304" pitchFamily="18" charset="0"/>
              </a:rPr>
              <a:t>BackPropagationTeaching – </a:t>
            </a:r>
            <a:r>
              <a:rPr lang="ru-RU" dirty="0" smtClean="0">
                <a:ea typeface="Times New Roman" panose="02020603050405020304" pitchFamily="18" charset="0"/>
              </a:rPr>
              <a:t>класс обучения с помощью алгоритма обратного распространения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5703524" y="1058589"/>
            <a:ext cx="5940425" cy="43402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8278" y="448883"/>
            <a:ext cx="6331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Диаграмма классов модуля построения нейронной сети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278" y="3881844"/>
            <a:ext cx="8062579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>
                <a:ea typeface="Times New Roman" panose="02020603050405020304" pitchFamily="18" charset="0"/>
              </a:rPr>
              <a:t>Основные компоненты: </a:t>
            </a:r>
            <a:r>
              <a:rPr lang="en-US" dirty="0">
                <a:ea typeface="Times New Roman" panose="02020603050405020304" pitchFamily="18" charset="0"/>
              </a:rPr>
              <a:t>Builder</a:t>
            </a:r>
            <a:r>
              <a:rPr lang="ru-RU" dirty="0">
                <a:ea typeface="Times New Roman" panose="02020603050405020304" pitchFamily="18" charset="0"/>
              </a:rPr>
              <a:t> – модуль </a:t>
            </a:r>
            <a:r>
              <a:rPr lang="ru-RU" dirty="0" smtClean="0">
                <a:ea typeface="Times New Roman" panose="02020603050405020304" pitchFamily="18" charset="0"/>
              </a:rPr>
              <a:t>построения </a:t>
            </a:r>
            <a:r>
              <a:rPr lang="ru-RU" dirty="0">
                <a:ea typeface="Times New Roman" panose="02020603050405020304" pitchFamily="18" charset="0"/>
              </a:rPr>
              <a:t>нейронной сети, с помощью паттерна стратегия позволяет настраивать стратегию построения нейронной сети(</a:t>
            </a:r>
            <a:r>
              <a:rPr lang="en-US" dirty="0">
                <a:ea typeface="Times New Roman" panose="02020603050405020304" pitchFamily="18" charset="0"/>
              </a:rPr>
              <a:t>IBuildingStrategy</a:t>
            </a:r>
            <a:r>
              <a:rPr lang="ru-RU" dirty="0">
                <a:ea typeface="Times New Roman" panose="02020603050405020304" pitchFamily="18" charset="0"/>
              </a:rPr>
              <a:t>) – </a:t>
            </a:r>
            <a:r>
              <a:rPr lang="en-US" dirty="0">
                <a:ea typeface="Times New Roman" panose="02020603050405020304" pitchFamily="18" charset="0"/>
              </a:rPr>
              <a:t>CoefsToThreshholdsBuilder</a:t>
            </a:r>
            <a:r>
              <a:rPr lang="ru-RU" dirty="0">
                <a:ea typeface="Times New Roman" panose="02020603050405020304" pitchFamily="18" charset="0"/>
              </a:rPr>
              <a:t>– класс построения с помощью перевода коэффициентов уверенности в пороги активационных функций, или </a:t>
            </a:r>
            <a:r>
              <a:rPr lang="en-US" dirty="0">
                <a:ea typeface="Times New Roman" panose="02020603050405020304" pitchFamily="18" charset="0"/>
              </a:rPr>
              <a:t>CoefsToValuesBuilding </a:t>
            </a:r>
            <a:r>
              <a:rPr lang="ru-RU" dirty="0">
                <a:ea typeface="Times New Roman" panose="02020603050405020304" pitchFamily="18" charset="0"/>
              </a:rPr>
              <a:t>– класс построения нейронной сети с помощью перевода коэффициентов уверенности в синаптические веса нейронов.</a:t>
            </a:r>
          </a:p>
        </p:txBody>
      </p:sp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75036" y="448883"/>
            <a:ext cx="564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Общая диаграмма классов </a:t>
            </a:r>
            <a:r>
              <a:rPr lang="ru-RU" sz="2000" dirty="0" err="1" smtClean="0"/>
              <a:t>нейросетевого</a:t>
            </a:r>
            <a:r>
              <a:rPr lang="ru-RU" sz="2000" dirty="0" smtClean="0"/>
              <a:t> модуля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992"/>
            <a:ext cx="12462992" cy="58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886605"/>
            <a:ext cx="11735842" cy="10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9644409" y="768251"/>
            <a:ext cx="2456102" cy="5739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5364" y="1008016"/>
            <a:ext cx="410888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dirty="0" smtClean="0">
                <a:ea typeface="Times New Roman" panose="02020603050405020304" pitchFamily="18" charset="0"/>
              </a:rPr>
              <a:t>JSON</a:t>
            </a:r>
            <a:r>
              <a:rPr lang="ru-RU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dirty="0" smtClean="0">
                <a:ea typeface="Times New Roman" panose="02020603050405020304" pitchFamily="18" charset="0"/>
              </a:rPr>
              <a:t>nodes – </a:t>
            </a:r>
            <a:r>
              <a:rPr lang="ru-RU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dirty="0" smtClean="0">
                <a:ea typeface="Times New Roman" panose="02020603050405020304" pitchFamily="18" charset="0"/>
              </a:rPr>
              <a:t>links – </a:t>
            </a:r>
            <a:r>
              <a:rPr lang="ru-RU" dirty="0" smtClean="0">
                <a:ea typeface="Times New Roman" panose="02020603050405020304" pitchFamily="18" charset="0"/>
              </a:rPr>
              <a:t>объекты-связи</a:t>
            </a:r>
            <a:endParaRPr lang="ru-RU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93" y="768251"/>
            <a:ext cx="4088297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8" y="818604"/>
            <a:ext cx="6919557" cy="586522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364" y="1008016"/>
            <a:ext cx="31248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dirty="0" smtClean="0">
                <a:ea typeface="Times New Roman" panose="02020603050405020304" pitchFamily="18" charset="0"/>
              </a:rPr>
              <a:t>XML </a:t>
            </a:r>
            <a:r>
              <a:rPr lang="ru-RU" dirty="0" smtClean="0">
                <a:ea typeface="Times New Roman" panose="02020603050405020304" pitchFamily="18" charset="0"/>
              </a:rPr>
              <a:t>любым средством рисования графа. </a:t>
            </a:r>
            <a:r>
              <a:rPr lang="ru-RU" dirty="0" smtClean="0">
                <a:ea typeface="Times New Roman" panose="02020603050405020304" pitchFamily="18" charset="0"/>
              </a:rPr>
              <a:t>При разработке использовался бесплатный сервис </a:t>
            </a:r>
            <a:r>
              <a:rPr lang="en-US" dirty="0" smtClean="0">
                <a:ea typeface="Times New Roman" panose="02020603050405020304" pitchFamily="18" charset="0"/>
              </a:rPr>
              <a:t>draw.io</a:t>
            </a:r>
            <a:r>
              <a:rPr lang="ru-RU" dirty="0" smtClean="0">
                <a:ea typeface="Times New Roman" panose="02020603050405020304" pitchFamily="18" charset="0"/>
              </a:rPr>
              <a:t/>
            </a:r>
            <a:br>
              <a:rPr lang="ru-RU" dirty="0" smtClean="0">
                <a:ea typeface="Times New Roman" panose="02020603050405020304" pitchFamily="18" charset="0"/>
              </a:rPr>
            </a:br>
            <a:r>
              <a:rPr lang="en-US" dirty="0" smtClean="0">
                <a:ea typeface="Times New Roman" panose="02020603050405020304" pitchFamily="18" charset="0"/>
              </a:rPr>
              <a:t/>
            </a:r>
            <a:br>
              <a:rPr lang="en-US" dirty="0" smtClean="0">
                <a:ea typeface="Times New Roman" panose="02020603050405020304" pitchFamily="18" charset="0"/>
              </a:rPr>
            </a:br>
            <a:r>
              <a:rPr lang="en-US" dirty="0" smtClean="0">
                <a:ea typeface="Times New Roman" panose="02020603050405020304" pitchFamily="18" charset="0"/>
              </a:rPr>
              <a:t>XML </a:t>
            </a:r>
            <a:r>
              <a:rPr lang="ru-RU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dirty="0" smtClean="0">
                <a:ea typeface="Times New Roman" panose="02020603050405020304" pitchFamily="18" charset="0"/>
              </a:rPr>
              <a:t>json, </a:t>
            </a:r>
            <a:r>
              <a:rPr lang="ru-RU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847591" y="0"/>
            <a:ext cx="649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133" y="27432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</a:t>
            </a:r>
            <a:r>
              <a:rPr lang="ru-RU" dirty="0" smtClean="0"/>
              <a:t>Описание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29612" y="27432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</a:t>
            </a:r>
            <a:r>
              <a:rPr lang="ru-RU" dirty="0" smtClean="0"/>
              <a:t>описание нейронной сети</a:t>
            </a:r>
            <a:endParaRPr lang="ru-RU" dirty="0"/>
          </a:p>
        </p:txBody>
      </p:sp>
      <p:sp>
        <p:nvSpPr>
          <p:cNvPr id="5" name="Notched Right Arrow 4"/>
          <p:cNvSpPr/>
          <p:nvPr/>
        </p:nvSpPr>
        <p:spPr>
          <a:xfrm>
            <a:off x="2650295" y="2748906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51079" y="274320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7" name="Notched Right Arrow 6"/>
          <p:cNvSpPr/>
          <p:nvPr/>
        </p:nvSpPr>
        <p:spPr>
          <a:xfrm>
            <a:off x="6120382" y="2748906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плана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360165" y="0"/>
            <a:ext cx="5601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Интерфейс пользователя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91148" y="2828836"/>
            <a:ext cx="500970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52939" y="0"/>
            <a:ext cx="3277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Тестовый 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20" y="0"/>
            <a:ext cx="853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805809" y="0"/>
            <a:ext cx="4709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Таблица результатов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5371944" y="0"/>
            <a:ext cx="1577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Вывод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60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4539" y="2828836"/>
            <a:ext cx="9502922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49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</a:t>
            </a:r>
            <a:r>
              <a:rPr lang="ru-RU" sz="2000" dirty="0"/>
              <a:t>предметной</a:t>
            </a:r>
            <a:r>
              <a:rPr lang="ru-RU" sz="24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6970" y="2011680"/>
            <a:ext cx="94400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Система, основанная на знаниях (СОЗ) </a:t>
            </a:r>
            <a:r>
              <a:rPr lang="ru-RU" sz="2400" b="1" dirty="0" smtClean="0"/>
              <a:t>- </a:t>
            </a:r>
            <a:r>
              <a:rPr lang="ru-RU" sz="2400" dirty="0" smtClean="0"/>
              <a:t>система, предполагающая четкое отделение друг от друга базы знаний и механизма вывода, обеспечивающая модульный принцип построения, открытость и возможность создания оболочек, настраиваемых через формализм базы знаний на различные предметные области.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004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Синтетический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714103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Способ «рассуждений» СОЗ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050" y="2272937"/>
            <a:ext cx="9440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программу, которая позволяет принимать решения в любой предметной области на основании нейросетевого механизма рассуждений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6652" y="1463040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теоретический подход к созданию синтетического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архитектуру системы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Написать программную 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Провести сравнительный анализ результатов работы синтетического и аналитического модуля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749</Words>
  <Application>Microsoft Office PowerPoint</Application>
  <PresentationFormat>Widescreen</PresentationFormat>
  <Paragraphs>83</Paragraphs>
  <Slides>35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Тема Office</vt:lpstr>
      <vt:lpstr>Equation.3</vt:lpstr>
      <vt:lpstr>Название дипломной работы</vt:lpstr>
      <vt:lpstr>Актуальность  &amp; 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Постановка задачи</vt:lpstr>
      <vt:lpstr>PowerPoint Presentation</vt:lpstr>
      <vt:lpstr>PowerPoint Presentation</vt:lpstr>
      <vt:lpstr>Входные данные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Alyavdin Aleksandr</cp:lastModifiedBy>
  <cp:revision>30</cp:revision>
  <dcterms:created xsi:type="dcterms:W3CDTF">2018-05-29T18:02:54Z</dcterms:created>
  <dcterms:modified xsi:type="dcterms:W3CDTF">2018-05-30T10:58:45Z</dcterms:modified>
</cp:coreProperties>
</file>