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65" r:id="rId4"/>
    <p:sldId id="266" r:id="rId5"/>
    <p:sldId id="268" r:id="rId6"/>
    <p:sldId id="297" r:id="rId7"/>
    <p:sldId id="269" r:id="rId8"/>
    <p:sldId id="261" r:id="rId9"/>
    <p:sldId id="262" r:id="rId10"/>
    <p:sldId id="258" r:id="rId11"/>
    <p:sldId id="272" r:id="rId12"/>
    <p:sldId id="271" r:id="rId13"/>
    <p:sldId id="273" r:id="rId14"/>
    <p:sldId id="296" r:id="rId15"/>
    <p:sldId id="277" r:id="rId16"/>
    <p:sldId id="274" r:id="rId17"/>
    <p:sldId id="298" r:id="rId18"/>
    <p:sldId id="299" r:id="rId19"/>
    <p:sldId id="300" r:id="rId20"/>
    <p:sldId id="283" r:id="rId21"/>
    <p:sldId id="278" r:id="rId22"/>
    <p:sldId id="279" r:id="rId23"/>
    <p:sldId id="289" r:id="rId24"/>
    <p:sldId id="280" r:id="rId25"/>
    <p:sldId id="281" r:id="rId26"/>
    <p:sldId id="282" r:id="rId27"/>
    <p:sldId id="284" r:id="rId28"/>
    <p:sldId id="285" r:id="rId29"/>
    <p:sldId id="288" r:id="rId30"/>
    <p:sldId id="287" r:id="rId31"/>
    <p:sldId id="290" r:id="rId32"/>
    <p:sldId id="275" r:id="rId33"/>
    <p:sldId id="291" r:id="rId34"/>
    <p:sldId id="286" r:id="rId35"/>
    <p:sldId id="292" r:id="rId36"/>
    <p:sldId id="294" r:id="rId37"/>
    <p:sldId id="295" r:id="rId38"/>
    <p:sldId id="29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CE4C-8FCE-4E80-9217-3D837E526778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4A87-0084-4BF3-9A89-93A1FE439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0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73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6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2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1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1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60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1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8172" y="12959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Нейросетевой</a:t>
            </a:r>
            <a:r>
              <a:rPr lang="ru-RU" dirty="0" smtClean="0"/>
              <a:t> модуль гибридной интеллектуальной системы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459246" y="4612899"/>
            <a:ext cx="348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</a:t>
            </a:r>
            <a:r>
              <a:rPr lang="ru-RU" dirty="0" smtClean="0"/>
              <a:t>Алявдин </a:t>
            </a:r>
            <a:r>
              <a:rPr lang="ru-RU" dirty="0" smtClean="0"/>
              <a:t>А.В. 381607м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32224" y="5509553"/>
            <a:ext cx="51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Научный руководитель: </a:t>
            </a:r>
            <a:r>
              <a:rPr lang="ru-RU" dirty="0"/>
              <a:t>к.т.н. доцент </a:t>
            </a:r>
            <a:r>
              <a:rPr lang="ru-RU" dirty="0" err="1"/>
              <a:t>Басалин</a:t>
            </a:r>
            <a:r>
              <a:rPr lang="ru-RU" dirty="0"/>
              <a:t> П.Д.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991" y="1114698"/>
            <a:ext cx="10479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Эксперт </a:t>
            </a:r>
            <a:r>
              <a:rPr lang="ru-RU" sz="2400" dirty="0" smtClean="0"/>
              <a:t>с помощью интеллектуального интерфейса создает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граф решений</a:t>
            </a:r>
            <a:r>
              <a:rPr lang="ru-RU" sz="2400" dirty="0" smtClean="0"/>
              <a:t>, представляющий его знания о предметной области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Граф решений преобразуется в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эквивалентную по логике «рассуждений» нейронную сеть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Далее нейронная сеть, работая в штатном режиме, получает от пользователя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факты</a:t>
            </a:r>
            <a:r>
              <a:rPr lang="ru-RU" sz="2400" dirty="0" smtClean="0"/>
              <a:t>, описывающие текущую ситуацию,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и выдает заключения, связанные с дальнейшим развитием ситуации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Нейронная сеть может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дообучаться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на основании результатов работы аналитического модуля</a:t>
            </a:r>
          </a:p>
          <a:p>
            <a:pPr marL="742950" indent="-742950">
              <a:buFont typeface="+mj-lt"/>
              <a:buAutoNum type="arabicPeriod"/>
            </a:pP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95039" y="110721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Концепция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778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Входные данные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773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52171" y="110721"/>
            <a:ext cx="328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45" y="853681"/>
            <a:ext cx="7606528" cy="60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38068" y="110721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Состояние системы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412" y="2521059"/>
            <a:ext cx="10389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X=(x1..xn), </a:t>
            </a:r>
            <a:r>
              <a:rPr lang="ru-RU" sz="2800" dirty="0" smtClean="0"/>
              <a:t>где </a:t>
            </a:r>
            <a:r>
              <a:rPr lang="en-US" sz="2800" dirty="0" smtClean="0"/>
              <a:t>x1..xn </a:t>
            </a:r>
            <a:r>
              <a:rPr lang="ru-RU" sz="2800" dirty="0" smtClean="0"/>
              <a:t>принадлежат </a:t>
            </a:r>
            <a:r>
              <a:rPr lang="en-US" sz="2800" dirty="0" smtClean="0"/>
              <a:t>[0,1],</a:t>
            </a:r>
            <a:r>
              <a:rPr lang="ru-RU" sz="2800" dirty="0" smtClean="0"/>
              <a:t> </a:t>
            </a:r>
            <a:r>
              <a:rPr lang="en-US" sz="2800" dirty="0" smtClean="0"/>
              <a:t>n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ru-RU" sz="2800" dirty="0" smtClean="0"/>
              <a:t>количество вершин-условий (овалов) в графе решений. Каждая составляющая вектора – коэффициент уверенности соответствующего факта, получаемый от пользователя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64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6394" y="110721"/>
            <a:ext cx="3679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Форма решения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412" y="2736503"/>
            <a:ext cx="10389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=(r1..r</a:t>
            </a:r>
            <a:r>
              <a:rPr lang="en-US" sz="2800" dirty="0"/>
              <a:t>m</a:t>
            </a:r>
            <a:r>
              <a:rPr lang="en-US" sz="2800" dirty="0" smtClean="0"/>
              <a:t>), </a:t>
            </a:r>
            <a:r>
              <a:rPr lang="ru-RU" sz="2800" dirty="0" smtClean="0"/>
              <a:t>где </a:t>
            </a:r>
            <a:r>
              <a:rPr lang="en-US" sz="2800" dirty="0" smtClean="0"/>
              <a:t>r1..rm </a:t>
            </a:r>
            <a:r>
              <a:rPr lang="ru-RU" sz="2800" dirty="0" smtClean="0"/>
              <a:t>принадлежат </a:t>
            </a:r>
            <a:r>
              <a:rPr lang="en-US" sz="2800" dirty="0" smtClean="0"/>
              <a:t>[0,1],</a:t>
            </a:r>
            <a:r>
              <a:rPr lang="ru-RU" sz="2800" dirty="0" smtClean="0"/>
              <a:t> </a:t>
            </a:r>
            <a:r>
              <a:rPr lang="en-US" sz="2800" dirty="0"/>
              <a:t>m</a:t>
            </a:r>
            <a:r>
              <a:rPr lang="en-US" sz="2800" dirty="0" smtClean="0"/>
              <a:t>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ru-RU" sz="2800" dirty="0" smtClean="0"/>
              <a:t>количество вершин окончательных выводов в графе решений. Каждая составляющая вектора – коэффициент уверенности соответствующего вывода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82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63" y="743565"/>
            <a:ext cx="6640991" cy="4117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7504" y="187672"/>
            <a:ext cx="887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Нейронная сеть </a:t>
            </a:r>
            <a:r>
              <a:rPr lang="ru-RU" sz="2400" dirty="0" smtClean="0"/>
              <a:t>– многослойный персептрон нерегулярного вида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835659" y="53698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/>
              <a:t>Структура нейронной сети </a:t>
            </a:r>
            <a:r>
              <a:rPr lang="ru-RU" sz="2000" dirty="0" smtClean="0"/>
              <a:t>эквивалентна по логике «рассуждений» графу решений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" y="743566"/>
            <a:ext cx="5158288" cy="2276475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0994" y="3020040"/>
            <a:ext cx="157734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81507"/>
              </p:ext>
            </p:extLst>
          </p:nvPr>
        </p:nvGraphicFramePr>
        <p:xfrm>
          <a:off x="1080995" y="3020041"/>
          <a:ext cx="3062318" cy="84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5" imgW="1790700" imgH="495300" progId="Equation.3">
                  <p:embed/>
                </p:oleObj>
              </mc:Choice>
              <mc:Fallback>
                <p:oleObj r:id="rId5" imgW="17907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995" y="3020041"/>
                        <a:ext cx="3062318" cy="847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3019" y="743565"/>
            <a:ext cx="415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Сигмоидальная активационная функция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9175" y="4157742"/>
            <a:ext cx="5158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– </a:t>
            </a:r>
            <a:r>
              <a:rPr lang="ru-RU" dirty="0" smtClean="0"/>
              <a:t>настроечный параметр</a:t>
            </a:r>
          </a:p>
          <a:p>
            <a:r>
              <a:rPr lang="ru-RU" sz="1600" i="1" dirty="0" smtClean="0"/>
              <a:t>При </a:t>
            </a:r>
            <a:r>
              <a:rPr lang="ru-RU" sz="1600" i="1" dirty="0"/>
              <a:t>малых значениях настроечного параметра   функция является более пологой, нежели при больших, приближающих ее к единичной ступеньке.</a:t>
            </a:r>
            <a:r>
              <a:rPr lang="ru-RU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0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097" y="184542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 по графу решений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098" y="1567793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Исходящая связь из вершины-овала</a:t>
            </a:r>
            <a:endParaRPr lang="ru-RU" sz="2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899275" y="1650399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640990" y="1567793"/>
            <a:ext cx="287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сенсорного слоя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97" y="2229769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Коэффициент уверенности факта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899275" y="2312375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40989" y="2229769"/>
            <a:ext cx="335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Синаптический вес связи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4097" y="3351154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без исходящих связей(окончательный вывод)</a:t>
            </a:r>
            <a:endParaRPr lang="ru-RU" sz="20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5899275" y="3433760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640989" y="2889490"/>
            <a:ext cx="4685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слоя, нейрон моторного слоя и связь между ними, с </a:t>
            </a:r>
            <a:r>
              <a:rPr lang="ru-RU" sz="2000" dirty="0" err="1" smtClean="0"/>
              <a:t>синаптическим</a:t>
            </a:r>
            <a:r>
              <a:rPr lang="ru-RU" sz="2000" dirty="0" smtClean="0"/>
              <a:t> весом, равным коэф. </a:t>
            </a:r>
            <a:r>
              <a:rPr lang="ru-RU" sz="2000" dirty="0"/>
              <a:t>у</a:t>
            </a:r>
            <a:r>
              <a:rPr lang="ru-RU" sz="2000" dirty="0" smtClean="0"/>
              <a:t>веренности вывода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097" y="4781912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с исходящими связями(промежуточный вывод)</a:t>
            </a:r>
            <a:endParaRPr lang="ru-RU" sz="2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5899275" y="4864518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640989" y="4735745"/>
            <a:ext cx="468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 и связь с </a:t>
            </a:r>
            <a:r>
              <a:rPr lang="ru-RU" sz="2000" dirty="0" err="1" smtClean="0"/>
              <a:t>синаптическим</a:t>
            </a:r>
            <a:r>
              <a:rPr lang="ru-RU" sz="2000" dirty="0" smtClean="0"/>
              <a:t> весом </a:t>
            </a:r>
            <a:r>
              <a:rPr lang="ru-RU" sz="2000" dirty="0" err="1" smtClean="0"/>
              <a:t>коэф</a:t>
            </a:r>
            <a:r>
              <a:rPr lang="ru-RU" sz="2000" dirty="0" smtClean="0"/>
              <a:t>. уверенности вывода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8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27543" y="110721"/>
            <a:ext cx="3736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Сенсорный слой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33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99253" y="110721"/>
            <a:ext cx="31935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Скрытые слои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4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055" y="110721"/>
            <a:ext cx="3619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Моторный слой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16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Актуальность </a:t>
            </a:r>
            <a:br>
              <a:rPr lang="ru-RU" sz="8800" dirty="0" smtClean="0"/>
            </a:br>
            <a:r>
              <a:rPr lang="en-US" sz="8800" dirty="0" smtClean="0"/>
              <a:t>&amp;</a:t>
            </a:r>
            <a:r>
              <a:rPr lang="ru-RU" sz="8800" dirty="0" smtClean="0"/>
              <a:t> </a:t>
            </a:r>
            <a:br>
              <a:rPr lang="ru-RU" sz="8800" dirty="0" smtClean="0"/>
            </a:br>
            <a:r>
              <a:rPr lang="ru-RU" sz="8800" dirty="0" smtClean="0"/>
              <a:t>Проблематика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8622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429" y="2037807"/>
            <a:ext cx="10479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пороги активационных функций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настроечные параметры функций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097" y="184542"/>
            <a:ext cx="11887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Альтернативные варианты механизма построения нейронной сети по графу решений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097" y="184542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Дообучение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429" y="1515293"/>
            <a:ext cx="1047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Генетический алгоритм для непрерывного случая. Значения синаптических весов – особи. Матрица синаптических весов – популяция.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Модификация алгоритма обратного распространения ошибки</a:t>
            </a:r>
          </a:p>
        </p:txBody>
      </p:sp>
    </p:spTree>
    <p:extLst>
      <p:ext uri="{BB962C8B-B14F-4D97-AF65-F5344CB8AC3E}">
        <p14:creationId xmlns:p14="http://schemas.microsoft.com/office/powerpoint/2010/main" val="5018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1655" y="1741713"/>
            <a:ext cx="11735842" cy="2569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Архитектура программной системы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5191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68" y="-304800"/>
            <a:ext cx="10532432" cy="78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5773555" y="187053"/>
            <a:ext cx="5661025" cy="657098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8278" y="448883"/>
            <a:ext cx="5518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компонента нейронной сети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322445" y="4771275"/>
            <a:ext cx="6096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30000"/>
              </a:lnSpc>
              <a:spcAft>
                <a:spcPts val="0"/>
              </a:spcAft>
              <a:tabLst>
                <a:tab pos="180340" algn="l"/>
                <a:tab pos="449580" algn="l"/>
              </a:tabLst>
            </a:pPr>
            <a:r>
              <a:rPr lang="ru-RU" dirty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>
                <a:ea typeface="Times New Roman" panose="02020603050405020304" pitchFamily="18" charset="0"/>
              </a:rPr>
              <a:t>NeuralNet</a:t>
            </a:r>
            <a:r>
              <a:rPr lang="ru-RU" dirty="0">
                <a:ea typeface="Times New Roman" panose="02020603050405020304" pitchFamily="18" charset="0"/>
              </a:rPr>
              <a:t> – класс нейронной сети, агрегирует класс </a:t>
            </a:r>
            <a:r>
              <a:rPr lang="en-US" dirty="0">
                <a:ea typeface="Times New Roman" panose="02020603050405020304" pitchFamily="18" charset="0"/>
              </a:rPr>
              <a:t>NeuralLevel </a:t>
            </a:r>
            <a:r>
              <a:rPr lang="ru-RU" dirty="0">
                <a:ea typeface="Times New Roman" panose="02020603050405020304" pitchFamily="18" charset="0"/>
              </a:rPr>
              <a:t>– класс слоя нейронной сети -  агрегирует </a:t>
            </a:r>
            <a:r>
              <a:rPr lang="en-US" dirty="0">
                <a:ea typeface="Times New Roman" panose="02020603050405020304" pitchFamily="18" charset="0"/>
              </a:rPr>
              <a:t>Neuron </a:t>
            </a:r>
            <a:r>
              <a:rPr lang="ru-RU" dirty="0">
                <a:ea typeface="Times New Roman" panose="02020603050405020304" pitchFamily="18" charset="0"/>
              </a:rPr>
              <a:t>– класс нейрона – агрегирует </a:t>
            </a:r>
            <a:r>
              <a:rPr lang="en-US" dirty="0">
                <a:ea typeface="Times New Roman" panose="02020603050405020304" pitchFamily="18" charset="0"/>
              </a:rPr>
              <a:t>Link </a:t>
            </a:r>
            <a:r>
              <a:rPr lang="ru-RU" dirty="0">
                <a:ea typeface="Times New Roman" panose="02020603050405020304" pitchFamily="18" charset="0"/>
              </a:rPr>
              <a:t>– класс связи нейронной сети</a:t>
            </a:r>
          </a:p>
          <a:p>
            <a:r>
              <a:rPr lang="ru-RU" dirty="0">
                <a:ea typeface="Times New Roman" panose="02020603050405020304" pitchFamily="18" charset="0"/>
              </a:rPr>
              <a:t/>
            </a:r>
            <a:br>
              <a:rPr lang="ru-RU" dirty="0"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3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278" y="448883"/>
            <a:ext cx="6548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компонента обучения нейронной сети</a:t>
            </a:r>
            <a:endParaRPr lang="ru-RU" sz="2000" dirty="0"/>
          </a:p>
        </p:txBody>
      </p:sp>
      <p:pic>
        <p:nvPicPr>
          <p:cNvPr id="5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5817098" y="848993"/>
            <a:ext cx="6250724" cy="479545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278902" y="4061229"/>
            <a:ext cx="6096000" cy="25839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30000"/>
              </a:lnSpc>
              <a:spcAft>
                <a:spcPts val="0"/>
              </a:spcAft>
              <a:tabLst>
                <a:tab pos="180340" algn="l"/>
                <a:tab pos="449580" algn="l"/>
              </a:tabLst>
            </a:pPr>
            <a:r>
              <a:rPr lang="ru-RU" dirty="0" smtClean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 smtClean="0">
                <a:ea typeface="Times New Roman" panose="02020603050405020304" pitchFamily="18" charset="0"/>
              </a:rPr>
              <a:t>Teacher – </a:t>
            </a:r>
            <a:r>
              <a:rPr lang="ru-RU" dirty="0" smtClean="0">
                <a:ea typeface="Times New Roman" panose="02020603050405020304" pitchFamily="18" charset="0"/>
              </a:rPr>
              <a:t>модуль обучения нейронной сети, с помощью паттерна стратегия позволяет настраивать стратегию обучения(</a:t>
            </a:r>
            <a:r>
              <a:rPr lang="en-US" dirty="0" smtClean="0">
                <a:ea typeface="Times New Roman" panose="02020603050405020304" pitchFamily="18" charset="0"/>
              </a:rPr>
              <a:t>ITeachingStrategy) – GeneticTeaching – </a:t>
            </a:r>
            <a:r>
              <a:rPr lang="ru-RU" dirty="0" smtClean="0">
                <a:ea typeface="Times New Roman" panose="02020603050405020304" pitchFamily="18" charset="0"/>
              </a:rPr>
              <a:t>класс обучения с помощью генетического алгоритма, или </a:t>
            </a:r>
            <a:r>
              <a:rPr lang="en-US" dirty="0" smtClean="0">
                <a:ea typeface="Times New Roman" panose="02020603050405020304" pitchFamily="18" charset="0"/>
              </a:rPr>
              <a:t>BackPropagationTeaching – </a:t>
            </a:r>
            <a:r>
              <a:rPr lang="ru-RU" dirty="0" smtClean="0">
                <a:ea typeface="Times New Roman" panose="02020603050405020304" pitchFamily="18" charset="0"/>
              </a:rPr>
              <a:t>класс обучения с помощью алгоритма обратного распространения ошибки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5703524" y="1058589"/>
            <a:ext cx="5940425" cy="4340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8278" y="448883"/>
            <a:ext cx="6665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компонент построения нейронной сети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278" y="3881844"/>
            <a:ext cx="8062579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dirty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>
                <a:ea typeface="Times New Roman" panose="02020603050405020304" pitchFamily="18" charset="0"/>
              </a:rPr>
              <a:t>Builder</a:t>
            </a:r>
            <a:r>
              <a:rPr lang="ru-RU" dirty="0">
                <a:ea typeface="Times New Roman" panose="02020603050405020304" pitchFamily="18" charset="0"/>
              </a:rPr>
              <a:t> – модуль </a:t>
            </a:r>
            <a:r>
              <a:rPr lang="ru-RU" dirty="0" smtClean="0">
                <a:ea typeface="Times New Roman" panose="02020603050405020304" pitchFamily="18" charset="0"/>
              </a:rPr>
              <a:t>построения </a:t>
            </a:r>
            <a:r>
              <a:rPr lang="ru-RU" dirty="0">
                <a:ea typeface="Times New Roman" panose="02020603050405020304" pitchFamily="18" charset="0"/>
              </a:rPr>
              <a:t>нейронной сети, с помощью паттерна стратегия позволяет настраивать стратегию построения нейронной сети(</a:t>
            </a:r>
            <a:r>
              <a:rPr lang="en-US" dirty="0">
                <a:ea typeface="Times New Roman" panose="02020603050405020304" pitchFamily="18" charset="0"/>
              </a:rPr>
              <a:t>IBuildingStrategy</a:t>
            </a:r>
            <a:r>
              <a:rPr lang="ru-RU" dirty="0">
                <a:ea typeface="Times New Roman" panose="02020603050405020304" pitchFamily="18" charset="0"/>
              </a:rPr>
              <a:t>) – </a:t>
            </a:r>
            <a:r>
              <a:rPr lang="en-US" dirty="0">
                <a:ea typeface="Times New Roman" panose="02020603050405020304" pitchFamily="18" charset="0"/>
              </a:rPr>
              <a:t>CoefsToThreshholdsBuilder</a:t>
            </a:r>
            <a:r>
              <a:rPr lang="ru-RU" dirty="0">
                <a:ea typeface="Times New Roman" panose="02020603050405020304" pitchFamily="18" charset="0"/>
              </a:rPr>
              <a:t>– класс построения с помощью перевода коэффициентов уверенности в пороги активационных функций, или </a:t>
            </a:r>
            <a:r>
              <a:rPr lang="en-US" dirty="0">
                <a:ea typeface="Times New Roman" panose="02020603050405020304" pitchFamily="18" charset="0"/>
              </a:rPr>
              <a:t>CoefsToValuesBuilding </a:t>
            </a:r>
            <a:r>
              <a:rPr lang="ru-RU" dirty="0">
                <a:ea typeface="Times New Roman" panose="02020603050405020304" pitchFamily="18" charset="0"/>
              </a:rPr>
              <a:t>– класс построения нейронной сети с помощью перевода коэффициентов уверенности в синаптические веса нейронов.</a:t>
            </a:r>
          </a:p>
        </p:txBody>
      </p:sp>
    </p:spTree>
    <p:extLst>
      <p:ext uri="{BB962C8B-B14F-4D97-AF65-F5344CB8AC3E}">
        <p14:creationId xmlns:p14="http://schemas.microsoft.com/office/powerpoint/2010/main" val="19969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75036" y="448883"/>
            <a:ext cx="564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Общая диаграмма классов </a:t>
            </a:r>
            <a:r>
              <a:rPr lang="ru-RU" sz="2000" dirty="0" err="1" smtClean="0"/>
              <a:t>нейросетевого</a:t>
            </a:r>
            <a:r>
              <a:rPr lang="ru-RU" sz="2000" dirty="0" smtClean="0"/>
              <a:t> модуля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992"/>
            <a:ext cx="12462992" cy="58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079" y="2886605"/>
            <a:ext cx="11735842" cy="10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Реализация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0689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Входной формат</a:t>
            </a:r>
            <a:endParaRPr lang="ru-RU" sz="3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3993"/>
          <a:stretch/>
        </p:blipFill>
        <p:spPr>
          <a:xfrm>
            <a:off x="9644409" y="768251"/>
            <a:ext cx="2456102" cy="5739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5364" y="1008016"/>
            <a:ext cx="410888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dirty="0" smtClean="0">
                <a:ea typeface="Times New Roman" panose="02020603050405020304" pitchFamily="18" charset="0"/>
              </a:rPr>
              <a:t>JSON</a:t>
            </a:r>
            <a:r>
              <a:rPr lang="ru-RU" dirty="0" smtClean="0">
                <a:ea typeface="Times New Roman" panose="02020603050405020304" pitchFamily="18" charset="0"/>
              </a:rPr>
              <a:t>, содержащий массив </a:t>
            </a:r>
            <a:r>
              <a:rPr lang="en-US" dirty="0" smtClean="0">
                <a:ea typeface="Times New Roman" panose="02020603050405020304" pitchFamily="18" charset="0"/>
              </a:rPr>
              <a:t>nodes – </a:t>
            </a:r>
            <a:r>
              <a:rPr lang="ru-RU" dirty="0" smtClean="0">
                <a:ea typeface="Times New Roman" panose="02020603050405020304" pitchFamily="18" charset="0"/>
              </a:rPr>
              <a:t>объекты-узлы с различными аттрибутами и массив </a:t>
            </a:r>
            <a:r>
              <a:rPr lang="en-US" dirty="0" smtClean="0">
                <a:ea typeface="Times New Roman" panose="02020603050405020304" pitchFamily="18" charset="0"/>
              </a:rPr>
              <a:t>links – </a:t>
            </a:r>
            <a:r>
              <a:rPr lang="ru-RU" dirty="0" smtClean="0">
                <a:ea typeface="Times New Roman" panose="02020603050405020304" pitchFamily="18" charset="0"/>
              </a:rPr>
              <a:t>объекты-связи</a:t>
            </a:r>
            <a:endParaRPr lang="ru-RU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93" y="768251"/>
            <a:ext cx="4088297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121" y="1436913"/>
            <a:ext cx="9440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Трудноформализуемые задачи </a:t>
            </a:r>
            <a:r>
              <a:rPr lang="ru-RU" sz="2800" dirty="0" smtClean="0"/>
              <a:t>– </a:t>
            </a:r>
            <a:r>
              <a:rPr lang="ru-RU" sz="2400" dirty="0" smtClean="0"/>
              <a:t>задачи, имеющие формальные </a:t>
            </a:r>
            <a:r>
              <a:rPr lang="ru-RU" sz="2400" dirty="0"/>
              <a:t>постановки и алгоритмы решения, но не гарантирующие получение качественного результата за приемлемое для пользователя </a:t>
            </a:r>
            <a:r>
              <a:rPr lang="ru-RU" sz="2400" dirty="0" smtClean="0"/>
              <a:t>время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41121" y="3992880"/>
            <a:ext cx="954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Особый случай - решение </a:t>
            </a:r>
            <a:r>
              <a:rPr lang="ru-RU" sz="2400" dirty="0"/>
              <a:t>задач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неформального</a:t>
            </a:r>
            <a:r>
              <a:rPr lang="ru-RU" sz="2400" i="1" dirty="0"/>
              <a:t> </a:t>
            </a:r>
            <a:r>
              <a:rPr lang="ru-RU" sz="2400" dirty="0"/>
              <a:t>(творческого, интеллектуального) </a:t>
            </a:r>
            <a:r>
              <a:rPr lang="ru-RU" sz="2400" dirty="0" smtClean="0"/>
              <a:t>плана, напр. </a:t>
            </a:r>
            <a:r>
              <a:rPr lang="ru-RU" sz="2400" dirty="0"/>
              <a:t>м</a:t>
            </a:r>
            <a:r>
              <a:rPr lang="ru-RU" sz="2400" dirty="0" smtClean="0"/>
              <a:t>едицинская диагностика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14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58" y="818604"/>
            <a:ext cx="6919557" cy="586522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Интерфейс эксперта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364" y="1008016"/>
            <a:ext cx="31248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dirty="0" smtClean="0">
                <a:ea typeface="Times New Roman" panose="02020603050405020304" pitchFamily="18" charset="0"/>
              </a:rPr>
              <a:t>Генерируется </a:t>
            </a:r>
            <a:r>
              <a:rPr lang="en-US" dirty="0" smtClean="0">
                <a:ea typeface="Times New Roman" panose="02020603050405020304" pitchFamily="18" charset="0"/>
              </a:rPr>
              <a:t>XML </a:t>
            </a:r>
            <a:r>
              <a:rPr lang="ru-RU" dirty="0" smtClean="0">
                <a:ea typeface="Times New Roman" panose="02020603050405020304" pitchFamily="18" charset="0"/>
              </a:rPr>
              <a:t>любым средством рисования графа. При разработке использовался бесплатный сервис </a:t>
            </a:r>
            <a:r>
              <a:rPr lang="en-US" dirty="0" smtClean="0">
                <a:ea typeface="Times New Roman" panose="02020603050405020304" pitchFamily="18" charset="0"/>
              </a:rPr>
              <a:t>draw.io</a:t>
            </a:r>
            <a:r>
              <a:rPr lang="ru-RU" dirty="0" smtClean="0">
                <a:ea typeface="Times New Roman" panose="02020603050405020304" pitchFamily="18" charset="0"/>
              </a:rPr>
              <a:t/>
            </a:r>
            <a:br>
              <a:rPr lang="ru-RU" dirty="0" smtClean="0">
                <a:ea typeface="Times New Roman" panose="02020603050405020304" pitchFamily="18" charset="0"/>
              </a:rPr>
            </a:br>
            <a:r>
              <a:rPr lang="en-US" dirty="0" smtClean="0">
                <a:ea typeface="Times New Roman" panose="02020603050405020304" pitchFamily="18" charset="0"/>
              </a:rPr>
              <a:t/>
            </a:r>
            <a:br>
              <a:rPr lang="en-US" dirty="0" smtClean="0">
                <a:ea typeface="Times New Roman" panose="02020603050405020304" pitchFamily="18" charset="0"/>
              </a:rPr>
            </a:br>
            <a:r>
              <a:rPr lang="en-US" dirty="0" smtClean="0">
                <a:ea typeface="Times New Roman" panose="02020603050405020304" pitchFamily="18" charset="0"/>
              </a:rPr>
              <a:t>XML </a:t>
            </a:r>
            <a:r>
              <a:rPr lang="ru-RU" dirty="0" smtClean="0">
                <a:ea typeface="Times New Roman" panose="02020603050405020304" pitchFamily="18" charset="0"/>
              </a:rPr>
              <a:t>преобразуется в </a:t>
            </a:r>
            <a:r>
              <a:rPr lang="en-US" dirty="0" smtClean="0">
                <a:ea typeface="Times New Roman" panose="02020603050405020304" pitchFamily="18" charset="0"/>
              </a:rPr>
              <a:t>json, </a:t>
            </a:r>
            <a:r>
              <a:rPr lang="ru-RU" dirty="0" smtClean="0">
                <a:ea typeface="Times New Roman" panose="02020603050405020304" pitchFamily="18" charset="0"/>
              </a:rPr>
              <a:t>соответствующий входному формату для построения нейронной сети</a:t>
            </a:r>
            <a:endParaRPr 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847591" y="0"/>
            <a:ext cx="649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133" y="274320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JSON: </a:t>
            </a:r>
            <a:r>
              <a:rPr lang="ru-RU" dirty="0" smtClean="0"/>
              <a:t>Описание графа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929612" y="2743200"/>
            <a:ext cx="33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JSON-</a:t>
            </a:r>
            <a:r>
              <a:rPr lang="ru-RU" dirty="0" smtClean="0"/>
              <a:t>описание нейронной сети</a:t>
            </a:r>
            <a:endParaRPr lang="ru-RU" dirty="0"/>
          </a:p>
        </p:txBody>
      </p:sp>
      <p:sp>
        <p:nvSpPr>
          <p:cNvPr id="5" name="Notched Right Arrow 4"/>
          <p:cNvSpPr/>
          <p:nvPr/>
        </p:nvSpPr>
        <p:spPr>
          <a:xfrm>
            <a:off x="2650295" y="2748906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51079" y="274320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</a:t>
            </a:r>
            <a:r>
              <a:rPr lang="en-US" dirty="0" smtClean="0"/>
              <a:t>Builder</a:t>
            </a:r>
            <a:endParaRPr lang="ru-RU" dirty="0"/>
          </a:p>
        </p:txBody>
      </p:sp>
      <p:sp>
        <p:nvSpPr>
          <p:cNvPr id="7" name="Notched Right Arrow 6"/>
          <p:cNvSpPr/>
          <p:nvPr/>
        </p:nvSpPr>
        <p:spPr>
          <a:xfrm>
            <a:off x="6120382" y="2748906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909029"/>
            <a:ext cx="9151619" cy="56736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25337" y="0"/>
            <a:ext cx="947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Визуализация полученной нейронной сети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7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3360165" y="0"/>
            <a:ext cx="5601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Интерфейс пользователя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91148" y="2828836"/>
            <a:ext cx="5009705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Результаты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7049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52939" y="0"/>
            <a:ext cx="3277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Тестовый 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20" y="0"/>
            <a:ext cx="853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3805809" y="0"/>
            <a:ext cx="4709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Таблица результатов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3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950" y="1105175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подход к созданию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модуля 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архитектуру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модуля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Создать программную реализацию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Сравнить результаты работы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и аналитического модулей гибридной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60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4539" y="2828836"/>
            <a:ext cx="9502922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3496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96" y="2368732"/>
            <a:ext cx="94400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Цель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интеллектуальной поддержки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b="1" dirty="0" smtClean="0"/>
              <a:t>- </a:t>
            </a:r>
            <a:r>
              <a:rPr lang="ru-RU" sz="2400" dirty="0" smtClean="0"/>
              <a:t>помочь </a:t>
            </a:r>
            <a:r>
              <a:rPr lang="ru-RU" sz="2400" i="1" dirty="0"/>
              <a:t>лицу, принимающему </a:t>
            </a:r>
            <a:r>
              <a:rPr lang="ru-RU" sz="2400" i="1" dirty="0" smtClean="0"/>
              <a:t>решение, </a:t>
            </a:r>
            <a:r>
              <a:rPr lang="ru-RU" sz="2400" dirty="0" smtClean="0"/>
              <a:t>в </a:t>
            </a:r>
            <a:r>
              <a:rPr lang="ru-RU" sz="2400" dirty="0"/>
              <a:t>определенной предметной</a:t>
            </a:r>
            <a:r>
              <a:rPr lang="ru-RU" sz="2800" dirty="0"/>
              <a:t> </a:t>
            </a:r>
            <a:r>
              <a:rPr lang="ru-RU" sz="2400" dirty="0" smtClean="0"/>
              <a:t>области</a:t>
            </a:r>
            <a:r>
              <a:rPr lang="ru-RU" sz="2400" dirty="0"/>
              <a:t>, оценить </a:t>
            </a:r>
            <a:r>
              <a:rPr lang="ru-RU" sz="2400" dirty="0" smtClean="0"/>
              <a:t>ситуацию </a:t>
            </a:r>
            <a:r>
              <a:rPr lang="ru-RU" sz="2400" dirty="0"/>
              <a:t>и спланировать действия, востребованные этой </a:t>
            </a:r>
            <a:r>
              <a:rPr lang="ru-RU" sz="2400" dirty="0" smtClean="0"/>
              <a:t>ситуацией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2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0778" y="0"/>
            <a:ext cx="10776031" cy="6123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</a:t>
            </a:r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Нейросетевой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118783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ГИБРИДНАЯ СИСТЕМА ИНТЕЛЛЕКТУАЛЬНОЙ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1614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0778" y="0"/>
            <a:ext cx="10776031" cy="6123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 модуль</a:t>
            </a:r>
          </a:p>
          <a:p>
            <a:pPr algn="ctr"/>
            <a:r>
              <a:rPr lang="ru-RU" sz="2000" dirty="0" smtClean="0"/>
              <a:t>Недостаток – громоздкость процесса вывода</a:t>
            </a:r>
            <a:endParaRPr lang="ru-RU" sz="2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Нейросетевой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118783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ГИБРИДНАЯ СИСТЕМА ИНТЕЛЛЕКТУАЛЬНОЙ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39170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4" y="1874729"/>
            <a:ext cx="94400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5">
                    <a:lumMod val="50000"/>
                  </a:schemeClr>
                </a:solidFill>
              </a:rPr>
              <a:t>Цель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–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создать модуль, позволяющий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принимать решения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в различных предметных областях </a:t>
            </a:r>
            <a:r>
              <a:rPr lang="ru-RU" sz="3200" dirty="0" smtClean="0"/>
              <a:t>на основании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нейросетевого </a:t>
            </a:r>
            <a:r>
              <a:rPr lang="ru-RU" sz="3200" dirty="0" smtClean="0"/>
              <a:t>механизма вывода и, при необходимости, использовать результаты работы аналитического модуля для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</a:rPr>
              <a:t>дообучения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468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32582" y="2950028"/>
            <a:ext cx="11526837" cy="9579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Постановка задачи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4832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95" y="1443841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подход к созданию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модуля 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архитектуру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модуля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Создать программную реализацию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Сравнить результаты работы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и аналитического модулей гибридной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44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718</Words>
  <Application>Microsoft Office PowerPoint</Application>
  <PresentationFormat>Widescreen</PresentationFormat>
  <Paragraphs>93</Paragraphs>
  <Slides>38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Тема Office</vt:lpstr>
      <vt:lpstr>Equation.3</vt:lpstr>
      <vt:lpstr>Нейросетевой модуль гибридной интеллектуальной системы</vt:lpstr>
      <vt:lpstr>Актуальность  &amp; 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Постановка задачи</vt:lpstr>
      <vt:lpstr>PowerPoint Presentation</vt:lpstr>
      <vt:lpstr>PowerPoint Presentation</vt:lpstr>
      <vt:lpstr>Входные данные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дипломной работы</dc:title>
  <dc:creator>Пользователь Windows</dc:creator>
  <cp:lastModifiedBy>Alyavdin Aleksandr</cp:lastModifiedBy>
  <cp:revision>43</cp:revision>
  <dcterms:created xsi:type="dcterms:W3CDTF">2018-05-29T18:02:54Z</dcterms:created>
  <dcterms:modified xsi:type="dcterms:W3CDTF">2018-05-30T17:38:14Z</dcterms:modified>
</cp:coreProperties>
</file>