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3" r:id="rId3"/>
    <p:sldId id="265" r:id="rId4"/>
    <p:sldId id="266" r:id="rId5"/>
    <p:sldId id="268" r:id="rId6"/>
    <p:sldId id="297" r:id="rId7"/>
    <p:sldId id="269" r:id="rId8"/>
    <p:sldId id="261" r:id="rId9"/>
    <p:sldId id="262" r:id="rId10"/>
    <p:sldId id="258" r:id="rId11"/>
    <p:sldId id="272" r:id="rId12"/>
    <p:sldId id="271" r:id="rId13"/>
    <p:sldId id="273" r:id="rId14"/>
    <p:sldId id="296" r:id="rId15"/>
    <p:sldId id="277" r:id="rId16"/>
    <p:sldId id="274" r:id="rId17"/>
    <p:sldId id="298" r:id="rId18"/>
    <p:sldId id="299" r:id="rId19"/>
    <p:sldId id="300" r:id="rId20"/>
    <p:sldId id="283" r:id="rId21"/>
    <p:sldId id="278" r:id="rId22"/>
    <p:sldId id="279" r:id="rId23"/>
    <p:sldId id="289" r:id="rId24"/>
    <p:sldId id="280" r:id="rId25"/>
    <p:sldId id="282" r:id="rId26"/>
    <p:sldId id="281" r:id="rId27"/>
    <p:sldId id="284" r:id="rId28"/>
    <p:sldId id="285" r:id="rId29"/>
    <p:sldId id="288" r:id="rId30"/>
    <p:sldId id="287" r:id="rId31"/>
    <p:sldId id="290" r:id="rId32"/>
    <p:sldId id="275" r:id="rId33"/>
    <p:sldId id="291" r:id="rId34"/>
    <p:sldId id="286" r:id="rId35"/>
    <p:sldId id="292" r:id="rId36"/>
    <p:sldId id="294" r:id="rId37"/>
    <p:sldId id="295" r:id="rId38"/>
    <p:sldId id="293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DCE4C-8FCE-4E80-9217-3D837E526778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D4A87-0084-4BF3-9A89-93A1FE439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305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4A87-0084-4BF3-9A89-93A1FE43938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737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Поправить формулы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4A87-0084-4BF3-9A89-93A1FE43938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668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Поправить формулы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4A87-0084-4BF3-9A89-93A1FE43938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726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4A87-0084-4BF3-9A89-93A1FE43938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816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81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56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919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5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2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60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1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54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5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47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32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58BB-47B0-4CCF-A7AE-B44675AC9136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08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F58BB-47B0-4CCF-A7AE-B44675AC9136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D82F9-5B2C-4024-80FF-04760090B7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00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2232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«Нейросетевой </a:t>
            </a:r>
            <a:r>
              <a:rPr lang="ru-RU" dirty="0" smtClean="0"/>
              <a:t>модуль гибридной интеллектуальной </a:t>
            </a:r>
            <a:r>
              <a:rPr lang="ru-RU" dirty="0" smtClean="0"/>
              <a:t>системы»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355075" y="4612899"/>
            <a:ext cx="348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Выполнил: Алявдин А.В. 381607м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528054" y="5509553"/>
            <a:ext cx="5135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Научный руководитель: </a:t>
            </a:r>
            <a:r>
              <a:rPr lang="ru-RU" dirty="0"/>
              <a:t>к.т.н. доцент </a:t>
            </a:r>
            <a:r>
              <a:rPr lang="ru-RU" dirty="0" err="1"/>
              <a:t>Басалин</a:t>
            </a:r>
            <a:r>
              <a:rPr lang="ru-RU" dirty="0"/>
              <a:t> П.Д.</a:t>
            </a:r>
          </a:p>
          <a:p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419220" y="688063"/>
            <a:ext cx="5353561" cy="5705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/>
              <a:t>Магистерская диссертация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994181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8991" y="1114698"/>
            <a:ext cx="1047923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Эксперт </a:t>
            </a:r>
            <a:r>
              <a:rPr lang="ru-RU" sz="2400" dirty="0" smtClean="0"/>
              <a:t>с помощью интеллектуального интерфейса создает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граф решений</a:t>
            </a:r>
            <a:r>
              <a:rPr lang="ru-RU" sz="2400" dirty="0" smtClean="0"/>
              <a:t>, представляющий его знания о предметной области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Граф решений преобразуется в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эквивалентную по логике «рассуждений» нейронную сеть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Далее нейронная сеть, работая в штатном режиме, </a:t>
            </a:r>
            <a:r>
              <a:rPr lang="ru-RU" sz="2400" dirty="0" smtClean="0">
                <a:solidFill>
                  <a:srgbClr val="0070C0"/>
                </a:solidFill>
              </a:rPr>
              <a:t>получает от пользователя факты</a:t>
            </a:r>
            <a:r>
              <a:rPr lang="ru-RU" sz="2400" dirty="0" smtClean="0"/>
              <a:t>, описывающие текущую ситуацию,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400" dirty="0" smtClean="0"/>
              <a:t>и выдает заключения, связанные с дальнейшим развитием ситуации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Нейронная сеть может </a:t>
            </a:r>
            <a:r>
              <a:rPr lang="ru-RU" sz="2400" dirty="0" err="1" smtClean="0">
                <a:solidFill>
                  <a:schemeClr val="accent1">
                    <a:lumMod val="75000"/>
                  </a:schemeClr>
                </a:solidFill>
              </a:rPr>
              <a:t>дообучаться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400" dirty="0" smtClean="0"/>
              <a:t>на основании результатов работы аналитического модуля</a:t>
            </a:r>
          </a:p>
          <a:p>
            <a:pPr marL="742950" indent="-742950">
              <a:buFont typeface="+mj-lt"/>
              <a:buAutoNum type="arabicPeriod"/>
            </a:pPr>
            <a:endParaRPr lang="ru-RU" sz="3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95039" y="110721"/>
            <a:ext cx="62007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>
                <a:latin typeface="+mj-lt"/>
              </a:rPr>
              <a:t>Концепция работы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337786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03906" y="919390"/>
            <a:ext cx="11526837" cy="481375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ru-RU" sz="8800" dirty="0" smtClean="0"/>
              <a:t>Входные данные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77335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452762" y="0"/>
            <a:ext cx="32864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 smtClean="0">
                <a:latin typeface="+mj-lt"/>
              </a:rPr>
              <a:t>Граф решений</a:t>
            </a:r>
            <a:endParaRPr lang="ru-RU" sz="4000" dirty="0">
              <a:latin typeface="+mj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736" y="853681"/>
            <a:ext cx="7606528" cy="600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0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02932" y="0"/>
            <a:ext cx="43861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 smtClean="0">
                <a:latin typeface="+mj-lt"/>
              </a:rPr>
              <a:t>Состояние системы</a:t>
            </a:r>
            <a:endParaRPr lang="ru-RU" sz="40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3035" y="4226125"/>
            <a:ext cx="10389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Каждая составляющая вектора – коэффициент уверенности соответствующего факта, получаемый от пользователя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93550" y="2153034"/>
                <a:ext cx="98481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..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..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−количество верши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н−условий</m:t>
                      </m:r>
                      <m:d>
                        <m:dPr>
                          <m:ctrlP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овалов</m:t>
                          </m: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550" y="2153034"/>
                <a:ext cx="9848145" cy="369332"/>
              </a:xfrm>
              <a:prstGeom prst="rect">
                <a:avLst/>
              </a:prstGeom>
              <a:blipFill>
                <a:blip r:embed="rId3"/>
                <a:stretch>
                  <a:fillRect l="-248" b="-32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46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39461" y="0"/>
            <a:ext cx="21130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 smtClean="0">
                <a:latin typeface="+mj-lt"/>
              </a:rPr>
              <a:t>Решение</a:t>
            </a:r>
            <a:endParaRPr lang="ru-RU" sz="40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1412" y="4203172"/>
            <a:ext cx="10389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Каждая составляющая вектора – коэффициент уверенности соответствующего вывода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29018" y="2086197"/>
                <a:ext cx="10733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..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..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−количество вершин оконча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тельных выводов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18" y="2086197"/>
                <a:ext cx="10733964" cy="369332"/>
              </a:xfrm>
              <a:prstGeom prst="rect">
                <a:avLst/>
              </a:prstGeom>
              <a:blipFill>
                <a:blip r:embed="rId2"/>
                <a:stretch>
                  <a:fillRect l="-227" r="-170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26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463" y="743565"/>
            <a:ext cx="6640991" cy="41171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58632" y="0"/>
            <a:ext cx="887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Нейронная сеть </a:t>
            </a:r>
            <a:r>
              <a:rPr lang="ru-RU" sz="2400" dirty="0" smtClean="0"/>
              <a:t>– многослойный персептрон нерегулярного вида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835659" y="536982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000" dirty="0"/>
              <a:t>Структура нейронной сети </a:t>
            </a:r>
            <a:r>
              <a:rPr lang="ru-RU" sz="2000" dirty="0" smtClean="0"/>
              <a:t>эквивалентна по логике «рассуждений» графу решений</a:t>
            </a:r>
            <a:endParaRPr lang="ru-RU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53" y="743566"/>
            <a:ext cx="5158288" cy="2276475"/>
          </a:xfrm>
          <a:prstGeom prst="rect">
            <a:avLst/>
          </a:prstGeom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080994" y="3020040"/>
            <a:ext cx="157734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081507"/>
              </p:ext>
            </p:extLst>
          </p:nvPr>
        </p:nvGraphicFramePr>
        <p:xfrm>
          <a:off x="1080995" y="3020041"/>
          <a:ext cx="3062318" cy="847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r:id="rId5" imgW="1790700" imgH="495300" progId="Equation.3">
                  <p:embed/>
                </p:oleObj>
              </mc:Choice>
              <mc:Fallback>
                <p:oleObj r:id="rId5" imgW="1790700" imgH="495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0995" y="3020041"/>
                        <a:ext cx="3062318" cy="8470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93019" y="743565"/>
            <a:ext cx="415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Сигмоидальная активационная функция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39175" y="4157742"/>
            <a:ext cx="5158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– </a:t>
            </a:r>
            <a:r>
              <a:rPr lang="ru-RU" dirty="0" smtClean="0"/>
              <a:t>настроечный параметр</a:t>
            </a:r>
          </a:p>
          <a:p>
            <a:r>
              <a:rPr lang="ru-RU" sz="1600" i="1" dirty="0" smtClean="0"/>
              <a:t>При </a:t>
            </a:r>
            <a:r>
              <a:rPr lang="ru-RU" sz="1600" i="1" dirty="0"/>
              <a:t>малых значениях настроечного параметра   функция является более пологой, нежели при больших, приближающих ее к единичной ступеньке.</a:t>
            </a:r>
            <a:r>
              <a:rPr lang="ru-RU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300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2849" y="131373"/>
            <a:ext cx="11887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+mj-lt"/>
              </a:rPr>
              <a:t>Построение нейронной сети по графу решений</a:t>
            </a:r>
            <a:endParaRPr lang="ru-RU" sz="36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098" y="1567793"/>
            <a:ext cx="4959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Исходящая связь из вершины-овала</a:t>
            </a:r>
            <a:endParaRPr lang="ru-RU" sz="2000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5899275" y="1650399"/>
            <a:ext cx="748937" cy="2348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640990" y="1567793"/>
            <a:ext cx="287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Нейрон сенсорного слоя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04097" y="2229769"/>
            <a:ext cx="4959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Коэффициент уверенности факта</a:t>
            </a:r>
            <a:endParaRPr lang="ru-RU" sz="2000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5899275" y="2312375"/>
            <a:ext cx="748937" cy="2348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640989" y="2229769"/>
            <a:ext cx="335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Синаптический вес связи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04097" y="3351154"/>
            <a:ext cx="4959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Вершина-прямоугольник без исходящих связей(окончательный вывод)</a:t>
            </a:r>
            <a:endParaRPr lang="ru-RU" sz="2000" dirty="0"/>
          </a:p>
        </p:txBody>
      </p:sp>
      <p:sp>
        <p:nvSpPr>
          <p:cNvPr id="10" name="Стрелка вправо 9"/>
          <p:cNvSpPr/>
          <p:nvPr/>
        </p:nvSpPr>
        <p:spPr>
          <a:xfrm>
            <a:off x="5899275" y="3433760"/>
            <a:ext cx="748937" cy="2348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7640989" y="2889490"/>
            <a:ext cx="46852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Нейрон скрытого слоя, нейрон моторного слоя и связь между ними, с </a:t>
            </a:r>
            <a:r>
              <a:rPr lang="ru-RU" sz="2000" dirty="0" err="1" smtClean="0"/>
              <a:t>синаптическим</a:t>
            </a:r>
            <a:r>
              <a:rPr lang="ru-RU" sz="2000" dirty="0" smtClean="0"/>
              <a:t> весом, равным коэф. </a:t>
            </a:r>
            <a:r>
              <a:rPr lang="ru-RU" sz="2000" dirty="0"/>
              <a:t>у</a:t>
            </a:r>
            <a:r>
              <a:rPr lang="ru-RU" sz="2000" dirty="0" smtClean="0"/>
              <a:t>веренности вывода</a:t>
            </a:r>
            <a:endParaRPr lang="ru-RU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04097" y="4781912"/>
            <a:ext cx="4959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Вершина-прямоугольник с исходящими связями(промежуточный вывод)</a:t>
            </a:r>
            <a:endParaRPr lang="ru-RU" sz="2000" dirty="0"/>
          </a:p>
        </p:txBody>
      </p:sp>
      <p:sp>
        <p:nvSpPr>
          <p:cNvPr id="16" name="Стрелка вправо 15"/>
          <p:cNvSpPr/>
          <p:nvPr/>
        </p:nvSpPr>
        <p:spPr>
          <a:xfrm>
            <a:off x="5899275" y="4864518"/>
            <a:ext cx="748937" cy="2348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7640989" y="4735745"/>
            <a:ext cx="46852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Нейрон скрытого слоя и связь с </a:t>
            </a:r>
            <a:r>
              <a:rPr lang="ru-RU" sz="2000" dirty="0" err="1" smtClean="0"/>
              <a:t>синаптическим</a:t>
            </a:r>
            <a:r>
              <a:rPr lang="ru-RU" sz="2000" dirty="0" smtClean="0"/>
              <a:t> весом </a:t>
            </a:r>
            <a:r>
              <a:rPr lang="ru-RU" sz="2000" dirty="0" err="1" smtClean="0"/>
              <a:t>коэф</a:t>
            </a:r>
            <a:r>
              <a:rPr lang="ru-RU" sz="2000" dirty="0" smtClean="0"/>
              <a:t>. уверенности вывода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480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27543" y="110721"/>
            <a:ext cx="37369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 smtClean="0">
                <a:latin typeface="+mj-lt"/>
              </a:rPr>
              <a:t>Сенсорный слой</a:t>
            </a:r>
            <a:endParaRPr lang="ru-RU" sz="40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42" y="818607"/>
            <a:ext cx="4069734" cy="27234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2954447" y="3763891"/>
                <a:ext cx="6096000" cy="22955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450215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=1−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|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ru-RU" dirty="0">
                    <a:ea typeface="Times New Roman" panose="02020603050405020304" pitchFamily="18" charset="0"/>
                  </a:rPr>
                  <a:t>где</a:t>
                </a:r>
                <a:r>
                  <a:rPr lang="ru-RU" i="1" dirty="0"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a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>
                    <a:ea typeface="Times New Roman" panose="02020603050405020304" pitchFamily="18" charset="0"/>
                  </a:rPr>
                  <a:t> – </a:t>
                </a:r>
                <a:r>
                  <a:rPr lang="ru-RU" dirty="0">
                    <a:ea typeface="Times New Roman" panose="02020603050405020304" pitchFamily="18" charset="0"/>
                  </a:rPr>
                  <a:t>порог активационной функции, равный коэффициенту уверенности эксперта на соответствующей исходящей связи вершины-условия</a:t>
                </a:r>
                <a:r>
                  <a:rPr lang="ru-RU" i="1" dirty="0">
                    <a:ea typeface="Times New Roman" panose="02020603050405020304" pitchFamily="18" charset="0"/>
                  </a:rPr>
                  <a:t>, </a:t>
                </a:r>
                <a:r>
                  <a:rPr lang="en-US" i="1" dirty="0">
                    <a:ea typeface="Times New Roman" panose="02020603050405020304" pitchFamily="18" charset="0"/>
                  </a:rPr>
                  <a:t>s – </a:t>
                </a:r>
                <a:r>
                  <a:rPr lang="ru-RU" dirty="0">
                    <a:ea typeface="Times New Roman" panose="02020603050405020304" pitchFamily="18" charset="0"/>
                  </a:rPr>
                  <a:t>коэффициент уверенности факта, который задает пользователь</a:t>
                </a: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447" y="3763891"/>
                <a:ext cx="6096000" cy="2295565"/>
              </a:xfrm>
              <a:prstGeom prst="rect">
                <a:avLst/>
              </a:prstGeom>
              <a:blipFill>
                <a:blip r:embed="rId3"/>
                <a:stretch>
                  <a:fillRect l="-900" r="-800" b="-1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4703" y="1065521"/>
            <a:ext cx="3609975" cy="2476500"/>
          </a:xfrm>
          <a:prstGeom prst="rect">
            <a:avLst/>
          </a:prstGeom>
        </p:spPr>
      </p:pic>
      <p:sp>
        <p:nvSpPr>
          <p:cNvPr id="6" name="Стрелка вправо 5"/>
          <p:cNvSpPr/>
          <p:nvPr/>
        </p:nvSpPr>
        <p:spPr>
          <a:xfrm>
            <a:off x="4771176" y="1591839"/>
            <a:ext cx="2462543" cy="117695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32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99253" y="110721"/>
            <a:ext cx="31935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 smtClean="0">
                <a:latin typeface="+mj-lt"/>
              </a:rPr>
              <a:t>Скрытые слои</a:t>
            </a:r>
            <a:endParaRPr lang="ru-RU" sz="4000" dirty="0"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28" y="887286"/>
            <a:ext cx="3362325" cy="33813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076" y="1506411"/>
            <a:ext cx="1247775" cy="2762250"/>
          </a:xfrm>
          <a:prstGeom prst="rect">
            <a:avLst/>
          </a:prstGeom>
        </p:spPr>
      </p:pic>
      <p:sp>
        <p:nvSpPr>
          <p:cNvPr id="6" name="Стрелка вправо 5"/>
          <p:cNvSpPr/>
          <p:nvPr/>
        </p:nvSpPr>
        <p:spPr>
          <a:xfrm>
            <a:off x="4771176" y="1591839"/>
            <a:ext cx="2462543" cy="117695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2818090" y="4395305"/>
                <a:ext cx="6096000" cy="129317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450215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−0.5)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где </a:t>
                </a:r>
                <a:r>
                  <a:rPr lang="ru-RU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</a:t>
                </a:r>
                <a:r>
                  <a:rPr lang="ru-RU" dirty="0">
                    <a:ea typeface="Times New Roman" panose="02020603050405020304" pitchFamily="18" charset="0"/>
                  </a:rPr>
                  <a:t>настроечный параметр функции</a:t>
                </a:r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090" y="4395305"/>
                <a:ext cx="6096000" cy="1293175"/>
              </a:xfrm>
              <a:prstGeom prst="rect">
                <a:avLst/>
              </a:prstGeom>
              <a:blipFill>
                <a:blip r:embed="rId4"/>
                <a:stretch>
                  <a:fillRect l="-800" r="-900" b="-33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46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6055" y="110721"/>
            <a:ext cx="36199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 smtClean="0">
                <a:latin typeface="+mj-lt"/>
              </a:rPr>
              <a:t>Моторный слой</a:t>
            </a:r>
            <a:endParaRPr lang="ru-RU" sz="40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86415" y="1684146"/>
            <a:ext cx="105835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ea typeface="Times New Roman" panose="02020603050405020304" pitchFamily="18" charset="0"/>
              </a:rPr>
              <a:t>Выходной слой сети является ретранслирующим, то есть активационная функция каждого нейрона – линейная с параметром 1. </a:t>
            </a:r>
            <a:endParaRPr lang="en-US" dirty="0" smtClean="0"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endParaRPr lang="en-US" dirty="0"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endParaRPr lang="en-US" dirty="0" smtClean="0"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endParaRPr lang="en-US" dirty="0"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a typeface="Times New Roman" panose="02020603050405020304" pitchFamily="18" charset="0"/>
              </a:rPr>
              <a:t>Каждый </a:t>
            </a:r>
            <a:r>
              <a:rPr lang="ru-RU" dirty="0">
                <a:ea typeface="Times New Roman" panose="02020603050405020304" pitchFamily="18" charset="0"/>
              </a:rPr>
              <a:t>нейрон моторного слоя должен соответствовать каждой вершине окончательного вывода в исходном графе решений. Значения, полученные в результате работы сети – это и есть решение, проанализировав его, пользователь может сделать выбор.</a:t>
            </a:r>
          </a:p>
        </p:txBody>
      </p:sp>
    </p:spTree>
    <p:extLst>
      <p:ext uri="{BB962C8B-B14F-4D97-AF65-F5344CB8AC3E}">
        <p14:creationId xmlns:p14="http://schemas.microsoft.com/office/powerpoint/2010/main" val="252164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03906" y="919390"/>
            <a:ext cx="11526837" cy="481375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ru-RU" sz="8800" dirty="0" smtClean="0"/>
              <a:t>Актуальность </a:t>
            </a:r>
            <a:br>
              <a:rPr lang="ru-RU" sz="8800" dirty="0" smtClean="0"/>
            </a:br>
            <a:r>
              <a:rPr lang="en-US" sz="8800" dirty="0" smtClean="0"/>
              <a:t>&amp;</a:t>
            </a:r>
            <a:r>
              <a:rPr lang="ru-RU" sz="8800" dirty="0" smtClean="0"/>
              <a:t> </a:t>
            </a:r>
            <a:br>
              <a:rPr lang="ru-RU" sz="8800" dirty="0" smtClean="0"/>
            </a:br>
            <a:r>
              <a:rPr lang="ru-RU" sz="8800" dirty="0" smtClean="0"/>
              <a:t>Проблематика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86227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6381" y="2037807"/>
            <a:ext cx="104792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2400" dirty="0" smtClean="0"/>
              <a:t>Поставить в соответствие коэффициентам уверенности пороги активационных функций</a:t>
            </a:r>
          </a:p>
          <a:p>
            <a:pPr marL="514350" indent="-514350">
              <a:buAutoNum type="arabicPeriod"/>
            </a:pPr>
            <a:endParaRPr lang="ru-RU" sz="2400" dirty="0"/>
          </a:p>
          <a:p>
            <a:pPr marL="514350" indent="-514350">
              <a:buAutoNum type="arabicPeriod"/>
            </a:pPr>
            <a:r>
              <a:rPr lang="ru-RU" sz="2400" dirty="0" smtClean="0"/>
              <a:t>Поставить в соответствие коэффициентам уверенности настроечные параметры функций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2049" y="0"/>
            <a:ext cx="118879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+mj-lt"/>
              </a:rPr>
              <a:t>Альтернативные варианты механизма построения нейронной сети по графу решений</a:t>
            </a:r>
            <a:endParaRPr lang="ru-RU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745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049" y="0"/>
            <a:ext cx="11887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+mj-lt"/>
              </a:rPr>
              <a:t>Дообучение нейронной сети</a:t>
            </a:r>
            <a:endParaRPr lang="ru-RU" sz="36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6381" y="1515293"/>
            <a:ext cx="10479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2400" dirty="0" smtClean="0"/>
              <a:t>Генетический алгоритм для непрерывного случая. Значения синаптических весов – особи. Матрица синаптических весов – популяция.</a:t>
            </a:r>
          </a:p>
          <a:p>
            <a:pPr marL="514350" indent="-514350">
              <a:buAutoNum type="arabicPeriod"/>
            </a:pPr>
            <a:endParaRPr lang="ru-RU" sz="2400" dirty="0"/>
          </a:p>
          <a:p>
            <a:pPr marL="514350" indent="-514350">
              <a:buAutoNum type="arabicPeriod"/>
            </a:pPr>
            <a:r>
              <a:rPr lang="ru-RU" sz="2400" dirty="0" smtClean="0"/>
              <a:t>Модификация алгоритма обратного распространения ошибки</a:t>
            </a:r>
          </a:p>
        </p:txBody>
      </p:sp>
    </p:spTree>
    <p:extLst>
      <p:ext uri="{BB962C8B-B14F-4D97-AF65-F5344CB8AC3E}">
        <p14:creationId xmlns:p14="http://schemas.microsoft.com/office/powerpoint/2010/main" val="50189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28079" y="2144485"/>
            <a:ext cx="11735842" cy="25690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8000" dirty="0" smtClean="0"/>
              <a:t>Архитектура программной системы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151916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39755" y="521436"/>
            <a:ext cx="9512490" cy="633656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52049" y="0"/>
            <a:ext cx="118879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latin typeface="+mj-lt"/>
              </a:rPr>
              <a:t>Высокоуровневая архитектура основных компонентов гибридной системы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643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68397" y="0"/>
            <a:ext cx="96552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latin typeface="+mj-lt"/>
              </a:rPr>
              <a:t>Диаграмма классов компонента нейронной сети</a:t>
            </a:r>
            <a:endParaRPr lang="ru-RU" sz="3600" dirty="0">
              <a:latin typeface="+mj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00" b="14161"/>
          <a:stretch/>
        </p:blipFill>
        <p:spPr>
          <a:xfrm>
            <a:off x="0" y="1676401"/>
            <a:ext cx="121920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0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36" y="0"/>
            <a:ext cx="121835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latin typeface="+mj-lt"/>
              </a:rPr>
              <a:t>Диаграмма классов компонента построения нейронной сети</a:t>
            </a:r>
            <a:endParaRPr lang="ru-RU" sz="3600" dirty="0">
              <a:latin typeface="+mj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4" y="1055687"/>
            <a:ext cx="11615051" cy="474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9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00183" y="0"/>
            <a:ext cx="115916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latin typeface="+mj-lt"/>
              </a:rPr>
              <a:t>Диаграмма классов компонента обучения нейронной сети</a:t>
            </a:r>
            <a:endParaRPr lang="ru-RU" sz="3600" dirty="0">
              <a:latin typeface="+mj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8537"/>
            <a:ext cx="11967578" cy="444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4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44601" y="0"/>
            <a:ext cx="97027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latin typeface="+mj-lt"/>
              </a:rPr>
              <a:t>Д</a:t>
            </a:r>
            <a:r>
              <a:rPr lang="ru-RU" sz="3600" dirty="0" smtClean="0">
                <a:latin typeface="+mj-lt"/>
              </a:rPr>
              <a:t>иаграмма классов основных компонентов нейросетевого модуля</a:t>
            </a:r>
            <a:endParaRPr lang="ru-RU" sz="3600" dirty="0">
              <a:latin typeface="+mj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1079450"/>
            <a:ext cx="8973006" cy="589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5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28079" y="2886605"/>
            <a:ext cx="11735842" cy="10847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8000" dirty="0" smtClean="0"/>
              <a:t>Реализация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106894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40480" y="0"/>
            <a:ext cx="4511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+mj-lt"/>
              </a:rPr>
              <a:t>Входной формат</a:t>
            </a:r>
            <a:endParaRPr lang="ru-RU" sz="36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r="43993"/>
          <a:stretch/>
        </p:blipFill>
        <p:spPr>
          <a:xfrm>
            <a:off x="8351520" y="768251"/>
            <a:ext cx="2532380" cy="59176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87846" y="837480"/>
            <a:ext cx="2291336" cy="2860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en-US" sz="2000" dirty="0" smtClean="0">
                <a:ea typeface="Times New Roman" panose="02020603050405020304" pitchFamily="18" charset="0"/>
              </a:rPr>
              <a:t>JSON</a:t>
            </a:r>
            <a:r>
              <a:rPr lang="ru-RU" sz="2000" dirty="0" smtClean="0">
                <a:ea typeface="Times New Roman" panose="02020603050405020304" pitchFamily="18" charset="0"/>
              </a:rPr>
              <a:t>, содержащий массив </a:t>
            </a:r>
            <a:r>
              <a:rPr lang="en-US" sz="2000" dirty="0" smtClean="0">
                <a:ea typeface="Times New Roman" panose="02020603050405020304" pitchFamily="18" charset="0"/>
              </a:rPr>
              <a:t>nodes – </a:t>
            </a:r>
            <a:r>
              <a:rPr lang="ru-RU" sz="2000" dirty="0" smtClean="0">
                <a:ea typeface="Times New Roman" panose="02020603050405020304" pitchFamily="18" charset="0"/>
              </a:rPr>
              <a:t>объекты-узлы с различными аттрибутами и массив </a:t>
            </a:r>
            <a:r>
              <a:rPr lang="en-US" sz="2000" dirty="0" smtClean="0">
                <a:ea typeface="Times New Roman" panose="02020603050405020304" pitchFamily="18" charset="0"/>
              </a:rPr>
              <a:t>links – </a:t>
            </a:r>
            <a:r>
              <a:rPr lang="ru-RU" sz="2000" dirty="0" smtClean="0">
                <a:ea typeface="Times New Roman" panose="02020603050405020304" pitchFamily="18" charset="0"/>
              </a:rPr>
              <a:t>объекты-связи</a:t>
            </a:r>
            <a:endParaRPr lang="ru-RU" sz="2000" dirty="0">
              <a:ea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193" y="768251"/>
            <a:ext cx="5079907" cy="589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4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1121" y="1436913"/>
            <a:ext cx="944009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accent5">
                    <a:lumMod val="50000"/>
                  </a:schemeClr>
                </a:solidFill>
              </a:rPr>
              <a:t>Трудноформализуемые задачи </a:t>
            </a:r>
            <a:r>
              <a:rPr lang="ru-RU" sz="2800" dirty="0" smtClean="0"/>
              <a:t>– </a:t>
            </a:r>
            <a:r>
              <a:rPr lang="ru-RU" sz="2400" dirty="0" smtClean="0"/>
              <a:t>задачи, имеющие формальные </a:t>
            </a:r>
            <a:r>
              <a:rPr lang="ru-RU" sz="2400" dirty="0"/>
              <a:t>постановки и алгоритмы решения, но не гарантирующие получение качественного результата за приемлемое для пользователя </a:t>
            </a:r>
            <a:r>
              <a:rPr lang="ru-RU" sz="2400" dirty="0" smtClean="0"/>
              <a:t>время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341121" y="3992880"/>
            <a:ext cx="9544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Особый случай - решение </a:t>
            </a:r>
            <a:r>
              <a:rPr lang="ru-RU" sz="2400" dirty="0"/>
              <a:t>задач </a:t>
            </a:r>
            <a:r>
              <a:rPr lang="ru-RU" sz="2400" i="1" dirty="0">
                <a:solidFill>
                  <a:schemeClr val="accent5">
                    <a:lumMod val="50000"/>
                  </a:schemeClr>
                </a:solidFill>
              </a:rPr>
              <a:t>неформального</a:t>
            </a:r>
            <a:r>
              <a:rPr lang="ru-RU" sz="2400" i="1" dirty="0"/>
              <a:t> </a:t>
            </a:r>
            <a:r>
              <a:rPr lang="ru-RU" sz="2400" dirty="0"/>
              <a:t>(творческого, интеллектуального) </a:t>
            </a:r>
            <a:r>
              <a:rPr lang="ru-RU" sz="2400" dirty="0" smtClean="0"/>
              <a:t>плана, напр. </a:t>
            </a:r>
            <a:r>
              <a:rPr lang="ru-RU" sz="2400" dirty="0"/>
              <a:t>м</a:t>
            </a:r>
            <a:r>
              <a:rPr lang="ru-RU" sz="2400" dirty="0" smtClean="0"/>
              <a:t>едицинская диагностика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2142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840480" y="0"/>
            <a:ext cx="4511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+mj-lt"/>
              </a:rPr>
              <a:t>Интерфейс эксперта</a:t>
            </a:r>
            <a:endParaRPr lang="ru-RU" sz="3600" dirty="0">
              <a:latin typeface="+mj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544" y="708462"/>
            <a:ext cx="3789936" cy="3661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0340" algn="l"/>
              </a:tabLst>
            </a:pPr>
            <a:r>
              <a:rPr lang="ru-RU" sz="2000" dirty="0" smtClean="0">
                <a:ea typeface="Times New Roman" panose="02020603050405020304" pitchFamily="18" charset="0"/>
              </a:rPr>
              <a:t>Генерируется </a:t>
            </a:r>
            <a:r>
              <a:rPr lang="en-US" sz="2000" dirty="0" smtClean="0">
                <a:ea typeface="Times New Roman" panose="02020603050405020304" pitchFamily="18" charset="0"/>
              </a:rPr>
              <a:t>XML </a:t>
            </a:r>
            <a:r>
              <a:rPr lang="ru-RU" sz="2000" dirty="0" smtClean="0">
                <a:ea typeface="Times New Roman" panose="02020603050405020304" pitchFamily="18" charset="0"/>
              </a:rPr>
              <a:t>любым средством рисования графа. При разработке использовался бесплатный сервис </a:t>
            </a:r>
            <a:r>
              <a:rPr lang="en-US" sz="2000" dirty="0" smtClean="0">
                <a:ea typeface="Times New Roman" panose="02020603050405020304" pitchFamily="18" charset="0"/>
              </a:rPr>
              <a:t>draw.io</a:t>
            </a:r>
            <a:r>
              <a:rPr lang="ru-RU" sz="2000" dirty="0" smtClean="0">
                <a:ea typeface="Times New Roman" panose="02020603050405020304" pitchFamily="18" charset="0"/>
              </a:rPr>
              <a:t/>
            </a:r>
            <a:br>
              <a:rPr lang="ru-RU" sz="2000" dirty="0" smtClean="0">
                <a:ea typeface="Times New Roman" panose="02020603050405020304" pitchFamily="18" charset="0"/>
              </a:rPr>
            </a:br>
            <a:r>
              <a:rPr lang="en-US" sz="2000" dirty="0" smtClean="0">
                <a:ea typeface="Times New Roman" panose="02020603050405020304" pitchFamily="18" charset="0"/>
              </a:rPr>
              <a:t/>
            </a:r>
            <a:br>
              <a:rPr lang="en-US" sz="2000" dirty="0" smtClean="0">
                <a:ea typeface="Times New Roman" panose="02020603050405020304" pitchFamily="18" charset="0"/>
              </a:rPr>
            </a:br>
            <a:r>
              <a:rPr lang="en-US" sz="2000" dirty="0" smtClean="0">
                <a:ea typeface="Times New Roman" panose="02020603050405020304" pitchFamily="18" charset="0"/>
              </a:rPr>
              <a:t>XML </a:t>
            </a:r>
            <a:r>
              <a:rPr lang="ru-RU" sz="2000" dirty="0" smtClean="0">
                <a:ea typeface="Times New Roman" panose="02020603050405020304" pitchFamily="18" charset="0"/>
              </a:rPr>
              <a:t>преобразуется в </a:t>
            </a:r>
            <a:r>
              <a:rPr lang="en-US" sz="2000" dirty="0" smtClean="0">
                <a:ea typeface="Times New Roman" panose="02020603050405020304" pitchFamily="18" charset="0"/>
              </a:rPr>
              <a:t>json, </a:t>
            </a:r>
            <a:r>
              <a:rPr lang="ru-RU" sz="2000" dirty="0" smtClean="0">
                <a:ea typeface="Times New Roman" panose="02020603050405020304" pitchFamily="18" charset="0"/>
              </a:rPr>
              <a:t>соответствующий входному формату для построения нейронной сети</a:t>
            </a:r>
            <a:endParaRPr lang="ru-RU" sz="2000" dirty="0">
              <a:ea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949" y="646330"/>
            <a:ext cx="7987735" cy="497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9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2"/>
          <p:cNvSpPr/>
          <p:nvPr/>
        </p:nvSpPr>
        <p:spPr>
          <a:xfrm>
            <a:off x="2847591" y="0"/>
            <a:ext cx="6496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+mj-lt"/>
              </a:rPr>
              <a:t>Построение нейронной сети</a:t>
            </a:r>
            <a:endParaRPr lang="ru-RU" sz="36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633" y="2984500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JSON: </a:t>
            </a:r>
            <a:r>
              <a:rPr lang="ru-RU" dirty="0" smtClean="0"/>
              <a:t>Описание графа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993112" y="2984500"/>
            <a:ext cx="330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JSON-</a:t>
            </a:r>
            <a:r>
              <a:rPr lang="ru-RU" dirty="0" smtClean="0"/>
              <a:t>описание нейронной сети</a:t>
            </a:r>
            <a:endParaRPr lang="ru-RU" dirty="0"/>
          </a:p>
        </p:txBody>
      </p:sp>
      <p:sp>
        <p:nvSpPr>
          <p:cNvPr id="5" name="Notched Right Arrow 4"/>
          <p:cNvSpPr/>
          <p:nvPr/>
        </p:nvSpPr>
        <p:spPr>
          <a:xfrm>
            <a:off x="2713795" y="2984500"/>
            <a:ext cx="1800784" cy="357920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514579" y="2984500"/>
            <a:ext cx="166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Модуль </a:t>
            </a:r>
            <a:r>
              <a:rPr lang="en-US" dirty="0" smtClean="0"/>
              <a:t>Builder</a:t>
            </a:r>
            <a:endParaRPr lang="ru-RU" dirty="0"/>
          </a:p>
        </p:txBody>
      </p:sp>
      <p:sp>
        <p:nvSpPr>
          <p:cNvPr id="7" name="Notched Right Arrow 6"/>
          <p:cNvSpPr/>
          <p:nvPr/>
        </p:nvSpPr>
        <p:spPr>
          <a:xfrm>
            <a:off x="6183882" y="2984500"/>
            <a:ext cx="1800784" cy="357920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48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59" y="909029"/>
            <a:ext cx="9151619" cy="567369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425337" y="0"/>
            <a:ext cx="94708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 smtClean="0">
                <a:latin typeface="+mj-lt"/>
              </a:rPr>
              <a:t>Визуализация полученной нейронной сети</a:t>
            </a:r>
            <a:endParaRPr lang="ru-RU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776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2"/>
          <p:cNvSpPr/>
          <p:nvPr/>
        </p:nvSpPr>
        <p:spPr>
          <a:xfrm>
            <a:off x="3360165" y="0"/>
            <a:ext cx="56012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 smtClean="0">
                <a:latin typeface="+mj-lt"/>
              </a:rPr>
              <a:t>Интерфейс пользователя</a:t>
            </a:r>
            <a:endParaRPr lang="ru-RU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27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591148" y="2828836"/>
            <a:ext cx="5009705" cy="120032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8000" dirty="0" smtClean="0"/>
              <a:t>Результаты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370495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2"/>
          <p:cNvSpPr/>
          <p:nvPr/>
        </p:nvSpPr>
        <p:spPr>
          <a:xfrm>
            <a:off x="252939" y="0"/>
            <a:ext cx="32777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smtClean="0">
                <a:latin typeface="+mj-lt"/>
              </a:rPr>
              <a:t>Тестовый граф решений</a:t>
            </a:r>
            <a:endParaRPr lang="ru-RU" sz="40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320" y="0"/>
            <a:ext cx="85346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3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2"/>
          <p:cNvSpPr/>
          <p:nvPr/>
        </p:nvSpPr>
        <p:spPr>
          <a:xfrm>
            <a:off x="3805809" y="0"/>
            <a:ext cx="47099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 smtClean="0">
                <a:latin typeface="+mj-lt"/>
              </a:rPr>
              <a:t>Таблица результатов</a:t>
            </a:r>
            <a:endParaRPr lang="ru-RU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334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8950" y="1105175"/>
            <a:ext cx="107812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 smtClean="0"/>
              <a:t>Разработана концепция нейросетевого модуля гибридной системы интеллектуальной поддержки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 smtClean="0"/>
              <a:t>Разработана архитектура нейросетевого модуля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 smtClean="0"/>
              <a:t>Написана программная реализация в достаточном объеме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 smtClean="0"/>
              <a:t>Выполнено сравнение результатов работы нейросетевого и аналитического модуля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7605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44539" y="2828836"/>
            <a:ext cx="9502922" cy="120032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8000" dirty="0" smtClean="0"/>
              <a:t>Спасибо за внимание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134962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3096" y="2368732"/>
            <a:ext cx="944009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accent5">
                    <a:lumMod val="50000"/>
                  </a:schemeClr>
                </a:solidFill>
              </a:rPr>
              <a:t>Цель </a:t>
            </a:r>
            <a:r>
              <a:rPr lang="ru-RU" sz="2800" dirty="0">
                <a:solidFill>
                  <a:schemeClr val="accent5">
                    <a:lumMod val="50000"/>
                  </a:schemeClr>
                </a:solidFill>
              </a:rPr>
              <a:t>интеллектуальной поддержки </a:t>
            </a:r>
            <a:r>
              <a:rPr lang="ru-RU" sz="2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sz="2400" b="1" dirty="0" smtClean="0"/>
              <a:t>- </a:t>
            </a:r>
            <a:r>
              <a:rPr lang="ru-RU" sz="2400" dirty="0" smtClean="0"/>
              <a:t>помочь </a:t>
            </a:r>
            <a:r>
              <a:rPr lang="ru-RU" sz="2400" i="1" dirty="0"/>
              <a:t>лицу, принимающему </a:t>
            </a:r>
            <a:r>
              <a:rPr lang="ru-RU" sz="2400" i="1" dirty="0" smtClean="0"/>
              <a:t>решение, </a:t>
            </a:r>
            <a:r>
              <a:rPr lang="ru-RU" sz="2400" dirty="0" smtClean="0"/>
              <a:t>в </a:t>
            </a:r>
            <a:r>
              <a:rPr lang="ru-RU" sz="2400" dirty="0"/>
              <a:t>определенной предметной</a:t>
            </a:r>
            <a:r>
              <a:rPr lang="ru-RU" sz="2800" dirty="0"/>
              <a:t> </a:t>
            </a:r>
            <a:r>
              <a:rPr lang="ru-RU" sz="2400" dirty="0" smtClean="0"/>
              <a:t>области</a:t>
            </a:r>
            <a:r>
              <a:rPr lang="ru-RU" sz="2400" dirty="0"/>
              <a:t>, оценить </a:t>
            </a:r>
            <a:r>
              <a:rPr lang="ru-RU" sz="2400" dirty="0" smtClean="0"/>
              <a:t>ситуацию </a:t>
            </a:r>
            <a:r>
              <a:rPr lang="ru-RU" sz="2400" dirty="0"/>
              <a:t>и спланировать действия, востребованные этой </a:t>
            </a:r>
            <a:r>
              <a:rPr lang="ru-RU" sz="2400" dirty="0" smtClean="0"/>
              <a:t>ситуацией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5238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40778" y="0"/>
            <a:ext cx="10776031" cy="61230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трелка вниз 6"/>
          <p:cNvSpPr/>
          <p:nvPr/>
        </p:nvSpPr>
        <p:spPr>
          <a:xfrm rot="19910340" flipH="1">
            <a:off x="7219406" y="2203265"/>
            <a:ext cx="1140822" cy="168946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528578" y="3801290"/>
            <a:ext cx="3614057" cy="1837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Аналитический</a:t>
            </a:r>
            <a:endParaRPr lang="ru-RU" sz="32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888256" y="3801289"/>
            <a:ext cx="3614057" cy="1837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err="1" smtClean="0"/>
              <a:t>Нейросетевой</a:t>
            </a:r>
            <a:endParaRPr lang="ru-RU" sz="3200" dirty="0"/>
          </a:p>
        </p:txBody>
      </p:sp>
      <p:sp>
        <p:nvSpPr>
          <p:cNvPr id="6" name="Стрелка вниз 5"/>
          <p:cNvSpPr/>
          <p:nvPr/>
        </p:nvSpPr>
        <p:spPr>
          <a:xfrm rot="1689660">
            <a:off x="3670663" y="2203267"/>
            <a:ext cx="1140822" cy="168946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4241074" y="1187830"/>
            <a:ext cx="3614057" cy="1837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ГИБРИДНАЯ СИСТЕМА ИНТЕЛЛЕКТУАЛЬНОЙ ПОДДЕРЖКИ</a:t>
            </a:r>
          </a:p>
        </p:txBody>
      </p:sp>
    </p:spTree>
    <p:extLst>
      <p:ext uri="{BB962C8B-B14F-4D97-AF65-F5344CB8AC3E}">
        <p14:creationId xmlns:p14="http://schemas.microsoft.com/office/powerpoint/2010/main" val="161410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40778" y="0"/>
            <a:ext cx="10776031" cy="61230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трелка вниз 6"/>
          <p:cNvSpPr/>
          <p:nvPr/>
        </p:nvSpPr>
        <p:spPr>
          <a:xfrm rot="19910340" flipH="1">
            <a:off x="7219406" y="2203265"/>
            <a:ext cx="1140822" cy="168946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528578" y="3801290"/>
            <a:ext cx="3614057" cy="18375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Аналитический модуль</a:t>
            </a:r>
          </a:p>
          <a:p>
            <a:pPr algn="ctr"/>
            <a:r>
              <a:rPr lang="ru-RU" sz="2000" dirty="0" smtClean="0"/>
              <a:t>Недостаток – громоздкость процесса вывода</a:t>
            </a:r>
            <a:endParaRPr lang="ru-RU" sz="20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888256" y="3801289"/>
            <a:ext cx="3614057" cy="1837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err="1" smtClean="0"/>
              <a:t>Нейросетевой</a:t>
            </a:r>
            <a:endParaRPr lang="ru-RU" sz="3200" dirty="0"/>
          </a:p>
        </p:txBody>
      </p:sp>
      <p:sp>
        <p:nvSpPr>
          <p:cNvPr id="6" name="Стрелка вниз 5"/>
          <p:cNvSpPr/>
          <p:nvPr/>
        </p:nvSpPr>
        <p:spPr>
          <a:xfrm rot="1689660">
            <a:off x="3670663" y="2203267"/>
            <a:ext cx="1140822" cy="168946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4241074" y="1187830"/>
            <a:ext cx="3614057" cy="1837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ГИБРИДНАЯ СИСТЕМА ИНТЕЛЛЕКТУАЛЬНОЙ ПОДДЕРЖКИ</a:t>
            </a:r>
          </a:p>
        </p:txBody>
      </p:sp>
    </p:spTree>
    <p:extLst>
      <p:ext uri="{BB962C8B-B14F-4D97-AF65-F5344CB8AC3E}">
        <p14:creationId xmlns:p14="http://schemas.microsoft.com/office/powerpoint/2010/main" val="391704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5954" y="1874729"/>
            <a:ext cx="94400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accent5">
                    <a:lumMod val="50000"/>
                  </a:schemeClr>
                </a:solidFill>
              </a:rPr>
              <a:t>Цель</a:t>
            </a:r>
            <a:r>
              <a:rPr lang="ru-RU" sz="3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sz="3200" dirty="0" smtClean="0"/>
              <a:t>–</a:t>
            </a:r>
            <a:r>
              <a:rPr lang="ru-RU" sz="3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sz="3200" dirty="0" smtClean="0"/>
              <a:t>создать модуль, позволяющий </a:t>
            </a:r>
            <a:r>
              <a:rPr lang="ru-RU" sz="3200" dirty="0" smtClean="0">
                <a:solidFill>
                  <a:schemeClr val="accent5">
                    <a:lumMod val="50000"/>
                  </a:schemeClr>
                </a:solidFill>
              </a:rPr>
              <a:t>принимать решения </a:t>
            </a:r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  <a:t>в различных предметных областях </a:t>
            </a:r>
            <a:r>
              <a:rPr lang="ru-RU" sz="3200" dirty="0" smtClean="0"/>
              <a:t>на основании </a:t>
            </a:r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  <a:t>нейросетевого </a:t>
            </a:r>
            <a:r>
              <a:rPr lang="ru-RU" sz="3200" dirty="0" smtClean="0"/>
              <a:t>механизма вывода и, при необходимости, использовать результаты работы аналитического модуля для </a:t>
            </a:r>
            <a:r>
              <a:rPr lang="ru-RU" sz="3200" dirty="0" err="1" smtClean="0">
                <a:solidFill>
                  <a:schemeClr val="accent1">
                    <a:lumMod val="75000"/>
                  </a:schemeClr>
                </a:solidFill>
              </a:rPr>
              <a:t>дообучения</a:t>
            </a:r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accent5">
                    <a:lumMod val="50000"/>
                  </a:schemeClr>
                </a:solidFill>
              </a:rPr>
              <a:t>нейронной сети</a:t>
            </a:r>
          </a:p>
        </p:txBody>
      </p:sp>
    </p:spTree>
    <p:extLst>
      <p:ext uri="{BB962C8B-B14F-4D97-AF65-F5344CB8AC3E}">
        <p14:creationId xmlns:p14="http://schemas.microsoft.com/office/powerpoint/2010/main" val="14680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32582" y="2950028"/>
            <a:ext cx="11526837" cy="95794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ru-RU" sz="8800" dirty="0" smtClean="0"/>
              <a:t>Постановка задачи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48320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5395" y="1443841"/>
            <a:ext cx="107812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 smtClean="0"/>
              <a:t>Разработать </a:t>
            </a:r>
            <a:r>
              <a:rPr lang="ru-RU" sz="2800" dirty="0" smtClean="0">
                <a:solidFill>
                  <a:srgbClr val="0070C0"/>
                </a:solidFill>
              </a:rPr>
              <a:t>подход к созданию </a:t>
            </a:r>
            <a:r>
              <a:rPr lang="ru-RU" sz="2800" dirty="0" err="1" smtClean="0">
                <a:solidFill>
                  <a:srgbClr val="0070C0"/>
                </a:solidFill>
              </a:rPr>
              <a:t>нейросетевого</a:t>
            </a:r>
            <a:r>
              <a:rPr lang="ru-RU" sz="2800" dirty="0" smtClean="0">
                <a:solidFill>
                  <a:srgbClr val="0070C0"/>
                </a:solidFill>
              </a:rPr>
              <a:t> модуля </a:t>
            </a:r>
            <a:r>
              <a:rPr lang="ru-RU" sz="2800" dirty="0" smtClean="0"/>
              <a:t>гибридной системы интеллектуальной поддержки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 smtClean="0"/>
              <a:t>Разработать </a:t>
            </a:r>
            <a:r>
              <a:rPr lang="ru-RU" sz="2800" dirty="0" smtClean="0">
                <a:solidFill>
                  <a:srgbClr val="0070C0"/>
                </a:solidFill>
              </a:rPr>
              <a:t>архитектуру </a:t>
            </a:r>
            <a:r>
              <a:rPr lang="ru-RU" sz="2800" dirty="0" err="1" smtClean="0">
                <a:solidFill>
                  <a:srgbClr val="0070C0"/>
                </a:solidFill>
              </a:rPr>
              <a:t>нейросетевого</a:t>
            </a:r>
            <a:r>
              <a:rPr lang="ru-RU" sz="2800" dirty="0" smtClean="0">
                <a:solidFill>
                  <a:srgbClr val="0070C0"/>
                </a:solidFill>
              </a:rPr>
              <a:t> модуля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 smtClean="0"/>
              <a:t>Создать программную </a:t>
            </a:r>
            <a:r>
              <a:rPr lang="ru-RU" sz="2800" dirty="0" smtClean="0">
                <a:solidFill>
                  <a:srgbClr val="0070C0"/>
                </a:solidFill>
              </a:rPr>
              <a:t>реализацию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 smtClean="0">
                <a:solidFill>
                  <a:srgbClr val="0070C0"/>
                </a:solidFill>
              </a:rPr>
              <a:t>Сравнить результаты </a:t>
            </a:r>
            <a:r>
              <a:rPr lang="ru-RU" sz="2800" dirty="0" smtClean="0"/>
              <a:t>работы </a:t>
            </a:r>
            <a:r>
              <a:rPr lang="ru-RU" sz="2800" dirty="0" err="1" smtClean="0"/>
              <a:t>нейросетевого</a:t>
            </a:r>
            <a:r>
              <a:rPr lang="ru-RU" sz="2800" dirty="0" smtClean="0"/>
              <a:t> и аналитического модулей гибридной системы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7449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615</Words>
  <Application>Microsoft Office PowerPoint</Application>
  <PresentationFormat>Широкоэкранный</PresentationFormat>
  <Paragraphs>100</Paragraphs>
  <Slides>38</Slides>
  <Notes>4</Notes>
  <HiddenSlides>1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Times New Roman</vt:lpstr>
      <vt:lpstr>Тема Office</vt:lpstr>
      <vt:lpstr>Equation.3</vt:lpstr>
      <vt:lpstr>«Нейросетевой модуль гибридной интеллектуальной системы»</vt:lpstr>
      <vt:lpstr>Актуальность  &amp;  Проблематика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Постановка задачи</vt:lpstr>
      <vt:lpstr>Презентация PowerPoint</vt:lpstr>
      <vt:lpstr>Презентация PowerPoint</vt:lpstr>
      <vt:lpstr>Входные данные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дипломной работы</dc:title>
  <dc:creator>Пользователь Windows</dc:creator>
  <cp:lastModifiedBy>Пользователь Windows</cp:lastModifiedBy>
  <cp:revision>56</cp:revision>
  <dcterms:created xsi:type="dcterms:W3CDTF">2018-05-29T18:02:54Z</dcterms:created>
  <dcterms:modified xsi:type="dcterms:W3CDTF">2018-05-31T09:07:31Z</dcterms:modified>
</cp:coreProperties>
</file>