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608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77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661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537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7015F74-C175-460A-895A-CB200B610B38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623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4460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702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372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452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3164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8.05.2019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844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7015F74-C175-460A-895A-CB200B610B38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868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dk.gov.tr/index.php?id=208:Hece..&amp;option=com_content" TargetMode="External"/><Relationship Id="rId2" Type="http://schemas.openxmlformats.org/officeDocument/2006/relationships/hyperlink" Target="https://en.wikipedia.org/wiki/Turing_machi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B016C923-ECDB-433B-90D0-F3C948F04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5562" y="3031957"/>
            <a:ext cx="7891272" cy="106984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Turing Machine Implementation </a:t>
            </a: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for Spelling Turkish Words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6375E04B-F7A1-4CE7-978B-4113F8A137FD}"/>
              </a:ext>
            </a:extLst>
          </p:cNvPr>
          <p:cNvSpPr/>
          <p:nvPr/>
        </p:nvSpPr>
        <p:spPr>
          <a:xfrm>
            <a:off x="2598316" y="1247005"/>
            <a:ext cx="663035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Tur2Spell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65D5B9F8-53EF-47C1-A1CA-66E878BEB9AA}"/>
              </a:ext>
            </a:extLst>
          </p:cNvPr>
          <p:cNvSpPr txBox="1">
            <a:spLocks/>
          </p:cNvSpPr>
          <p:nvPr/>
        </p:nvSpPr>
        <p:spPr>
          <a:xfrm>
            <a:off x="2925562" y="4541147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Taalai</a:t>
            </a:r>
            <a:r>
              <a:rPr lang="en-US" dirty="0"/>
              <a:t> A</a:t>
            </a:r>
            <a:r>
              <a:rPr lang="tr-TR" dirty="0"/>
              <a:t>LMASOVA</a:t>
            </a:r>
            <a:endParaRPr lang="en-US" dirty="0"/>
          </a:p>
          <a:p>
            <a:r>
              <a:rPr lang="en-US" dirty="0"/>
              <a:t>Şevval MEHDER</a:t>
            </a:r>
          </a:p>
        </p:txBody>
      </p:sp>
    </p:spTree>
    <p:extLst>
      <p:ext uri="{BB962C8B-B14F-4D97-AF65-F5344CB8AC3E}">
        <p14:creationId xmlns:p14="http://schemas.microsoft.com/office/powerpoint/2010/main" val="177714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D521DD-5FDA-4252-903D-3406655F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What ıs turıng machıne?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97A76B-9B11-414D-AAAA-2C7584BF0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9259485" cy="4050792"/>
          </a:xfrm>
        </p:spPr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Turing machine</a:t>
            </a:r>
            <a:r>
              <a:rPr lang="en-US" dirty="0"/>
              <a:t> is a mathematical model of computation that defines an abstract machine</a:t>
            </a:r>
            <a:r>
              <a:rPr lang="tr-TR" dirty="0"/>
              <a:t> </a:t>
            </a:r>
            <a:r>
              <a:rPr lang="en-US" dirty="0"/>
              <a:t>which manipulates symbols on a strip of tape according to a table of rules</a:t>
            </a:r>
            <a:r>
              <a:rPr lang="tr-TR" dirty="0"/>
              <a:t>. </a:t>
            </a:r>
            <a:r>
              <a:rPr lang="tr-TR" dirty="0">
                <a:hlinkClick r:id="" action="ppaction://noaction"/>
              </a:rPr>
              <a:t>[1]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FD0C062-06B6-449A-B63A-08114966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05" y="3280083"/>
            <a:ext cx="4773168" cy="1443883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B5776F5F-2412-46B7-90BE-40201284A9B5}"/>
              </a:ext>
            </a:extLst>
          </p:cNvPr>
          <p:cNvSpPr/>
          <p:nvPr/>
        </p:nvSpPr>
        <p:spPr>
          <a:xfrm>
            <a:off x="3423998" y="4894085"/>
            <a:ext cx="484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Figure</a:t>
            </a:r>
            <a:r>
              <a:rPr lang="tr-TR" dirty="0"/>
              <a:t> 1.1 </a:t>
            </a:r>
            <a:r>
              <a:rPr lang="tr-TR" dirty="0" err="1"/>
              <a:t>Schematic</a:t>
            </a:r>
            <a:r>
              <a:rPr lang="tr-TR" dirty="0"/>
              <a:t> of a Turing </a:t>
            </a:r>
            <a:r>
              <a:rPr lang="tr-TR" dirty="0" err="1"/>
              <a:t>machine</a:t>
            </a:r>
            <a:r>
              <a:rPr lang="tr-TR" dirty="0">
                <a:hlinkClick r:id="rId3" action="ppaction://hlinksldjump"/>
              </a:rPr>
              <a:t>[2]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689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70C187C-89B7-4D18-88F6-07859850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tr-TR" sz="6000"/>
              <a:t>Formal defınıtıon of turıng machıne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C84C577-D66D-4123-8A9C-1DB3DCB20F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7466" y="1175728"/>
                <a:ext cx="6028266" cy="450412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tr-TR" sz="1700" dirty="0">
                    <a:latin typeface="Rockwell (Gövde)"/>
                  </a:rPr>
                  <a:t>A Turing Machine is a 7-tuple, (Q, ∑, </a:t>
                </a:r>
                <a:r>
                  <a:rPr lang="el-GR" sz="1700" dirty="0">
                    <a:latin typeface="Rockwell (Gövde)"/>
                  </a:rPr>
                  <a:t>Γ</a:t>
                </a:r>
                <a:r>
                  <a:rPr lang="tr-TR" sz="1700" dirty="0">
                    <a:latin typeface="Rockwell (Gövde)"/>
                  </a:rPr>
                  <a:t>, </a:t>
                </a:r>
                <a:r>
                  <a:rPr lang="el-GR" sz="1700" dirty="0">
                    <a:latin typeface="Rockwell (Gövde)"/>
                  </a:rPr>
                  <a:t>δ</a:t>
                </a:r>
                <a:r>
                  <a:rPr lang="tr-TR" sz="1700" dirty="0">
                    <a:latin typeface="Rockwell (Gövde)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), </a:t>
                </a:r>
                <a:r>
                  <a:rPr lang="tr-TR" sz="1700" dirty="0" err="1">
                    <a:latin typeface="Rockwell (Gövde)"/>
                  </a:rPr>
                  <a:t>where</a:t>
                </a:r>
                <a:r>
                  <a:rPr lang="tr-TR" sz="1700" dirty="0">
                    <a:latin typeface="Rockwell (Gövde)"/>
                  </a:rPr>
                  <a:t> Q, ∑, </a:t>
                </a:r>
                <a:r>
                  <a:rPr lang="el-GR" sz="1700" dirty="0">
                    <a:latin typeface="Rockwell (Gövde)"/>
                  </a:rPr>
                  <a:t>Γ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are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all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finite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sets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and</a:t>
                </a:r>
                <a:endParaRPr lang="tr-TR" sz="1700" dirty="0">
                  <a:latin typeface="Rockwell (Gövde)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sz="1700" dirty="0">
                    <a:latin typeface="Rockwell (Gövde)"/>
                  </a:rPr>
                  <a:t>Q is </a:t>
                </a:r>
                <a:r>
                  <a:rPr lang="tr-TR" sz="1700" dirty="0" err="1">
                    <a:latin typeface="Rockwell (Gövde)"/>
                  </a:rPr>
                  <a:t>the</a:t>
                </a:r>
                <a:r>
                  <a:rPr lang="tr-TR" sz="1700" dirty="0">
                    <a:latin typeface="Rockwell (Gövde)"/>
                  </a:rPr>
                  <a:t> set of </a:t>
                </a:r>
                <a:r>
                  <a:rPr lang="tr-TR" sz="1700" dirty="0" err="1">
                    <a:latin typeface="Rockwell (Gövde)"/>
                  </a:rPr>
                  <a:t>states</a:t>
                </a:r>
                <a:r>
                  <a:rPr lang="tr-TR" sz="1700" dirty="0">
                    <a:latin typeface="Rockwell (Gövde)"/>
                  </a:rPr>
                  <a:t>,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sz="1700" dirty="0">
                    <a:latin typeface="Rockwell (Gövde)"/>
                  </a:rPr>
                  <a:t>∑ is </a:t>
                </a:r>
                <a:r>
                  <a:rPr lang="tr-TR" sz="1700" dirty="0" err="1">
                    <a:latin typeface="Rockwell (Gövde)"/>
                  </a:rPr>
                  <a:t>the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input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alphabet</a:t>
                </a:r>
                <a:r>
                  <a:rPr lang="tr-TR" sz="1700" dirty="0">
                    <a:latin typeface="Rockwell (Gövde)"/>
                  </a:rPr>
                  <a:t> not </a:t>
                </a:r>
                <a:r>
                  <a:rPr lang="tr-TR" sz="1700" dirty="0" err="1">
                    <a:latin typeface="Rockwell (Gövde)"/>
                  </a:rPr>
                  <a:t>containing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the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blank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symbol</a:t>
                </a:r>
                <a:r>
                  <a:rPr lang="tr-TR" sz="1700" dirty="0">
                    <a:latin typeface="Rockwell (Gövde)"/>
                  </a:rPr>
                  <a:t> #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l-GR" sz="1700" dirty="0">
                    <a:latin typeface="Rockwell (Gövde)"/>
                  </a:rPr>
                  <a:t>Γ</a:t>
                </a:r>
                <a:r>
                  <a:rPr lang="tr-TR" sz="1700" dirty="0">
                    <a:latin typeface="Rockwell (Gövde)"/>
                  </a:rPr>
                  <a:t> is </a:t>
                </a:r>
                <a:r>
                  <a:rPr lang="tr-TR" sz="1700" dirty="0" err="1">
                    <a:latin typeface="Rockwell (Gövde)"/>
                  </a:rPr>
                  <a:t>the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tape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alphabet</a:t>
                </a:r>
                <a:r>
                  <a:rPr lang="tr-TR" sz="1700" dirty="0">
                    <a:latin typeface="Rockwell (Gövde)"/>
                  </a:rPr>
                  <a:t>, </a:t>
                </a:r>
                <a:r>
                  <a:rPr lang="tr-TR" sz="1700" dirty="0" err="1">
                    <a:latin typeface="Rockwell (Gövde)"/>
                  </a:rPr>
                  <a:t>where</a:t>
                </a:r>
                <a:r>
                  <a:rPr lang="tr-TR" sz="1700" dirty="0">
                    <a:latin typeface="Rockwell (Gövde)"/>
                  </a:rPr>
                  <a:t> # </a:t>
                </a:r>
                <a:r>
                  <a:rPr lang="tr-TR" sz="1700" dirty="0"/>
                  <a:t>∈ </a:t>
                </a:r>
                <a:r>
                  <a:rPr lang="el-GR" sz="1700" dirty="0">
                    <a:latin typeface="Rockwell (Gövde)"/>
                  </a:rPr>
                  <a:t>Γ</a:t>
                </a:r>
                <a:endParaRPr lang="tr-TR" sz="1700" dirty="0">
                  <a:latin typeface="Rockwell (Gövde)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l-GR" sz="1700" dirty="0">
                    <a:latin typeface="Rockwell (Gövde)"/>
                  </a:rPr>
                  <a:t>δ</a:t>
                </a:r>
                <a:r>
                  <a:rPr lang="tr-TR" sz="1700" dirty="0">
                    <a:latin typeface="Rockwell (Gövde)"/>
                  </a:rPr>
                  <a:t> : Q x </a:t>
                </a:r>
                <a:r>
                  <a:rPr lang="el-GR" sz="1700" dirty="0">
                    <a:latin typeface="Rockwell (Gövde)"/>
                  </a:rPr>
                  <a:t>Γ</a:t>
                </a:r>
                <a:r>
                  <a:rPr lang="tr-TR" sz="1700" dirty="0">
                    <a:latin typeface="Rockwell (Gövde)"/>
                  </a:rPr>
                  <a:t> -&gt; Q x </a:t>
                </a:r>
                <a:r>
                  <a:rPr lang="el-GR" sz="1700" dirty="0">
                    <a:latin typeface="Rockwell (Gövde)"/>
                  </a:rPr>
                  <a:t>Γ</a:t>
                </a:r>
                <a:r>
                  <a:rPr lang="tr-TR" sz="1700" dirty="0">
                    <a:latin typeface="Rockwell (Gövde)"/>
                  </a:rPr>
                  <a:t> x {L, R} is </a:t>
                </a:r>
                <a:r>
                  <a:rPr lang="tr-TR" sz="1700" dirty="0" err="1">
                    <a:latin typeface="Rockwell (Gövde)"/>
                  </a:rPr>
                  <a:t>the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transition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function</a:t>
                </a:r>
                <a:r>
                  <a:rPr lang="tr-TR" sz="1700" dirty="0">
                    <a:latin typeface="Rockwell (Gövde)"/>
                  </a:rPr>
                  <a:t>,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/>
                  <a:t>∈ Q is </a:t>
                </a:r>
                <a:r>
                  <a:rPr lang="tr-TR" sz="1700" dirty="0" err="1"/>
                  <a:t>the</a:t>
                </a:r>
                <a:r>
                  <a:rPr lang="tr-TR" sz="1700" dirty="0"/>
                  <a:t> start </a:t>
                </a:r>
                <a:r>
                  <a:rPr lang="tr-TR" sz="1700" dirty="0" err="1"/>
                  <a:t>state</a:t>
                </a:r>
                <a:r>
                  <a:rPr lang="tr-TR" sz="1700" dirty="0"/>
                  <a:t>,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i="1">
                            <a:latin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/>
                  <a:t>∈ Q is </a:t>
                </a:r>
                <a:r>
                  <a:rPr lang="tr-TR" sz="1700" dirty="0" err="1"/>
                  <a:t>the</a:t>
                </a:r>
                <a:r>
                  <a:rPr lang="tr-TR" sz="1700" dirty="0"/>
                  <a:t> </a:t>
                </a:r>
                <a:r>
                  <a:rPr lang="tr-TR" sz="1700" dirty="0" err="1"/>
                  <a:t>accept</a:t>
                </a:r>
                <a:r>
                  <a:rPr lang="tr-TR" sz="1700" dirty="0"/>
                  <a:t> </a:t>
                </a:r>
                <a:r>
                  <a:rPr lang="tr-TR" sz="1700" dirty="0" err="1"/>
                  <a:t>state</a:t>
                </a:r>
                <a:r>
                  <a:rPr lang="tr-TR" sz="1700" dirty="0"/>
                  <a:t> </a:t>
                </a:r>
                <a:r>
                  <a:rPr lang="tr-TR" sz="1700" dirty="0" err="1"/>
                  <a:t>and</a:t>
                </a:r>
                <a:endParaRPr lang="tr-TR" sz="17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/>
                  <a:t>∈ Q is </a:t>
                </a:r>
                <a:r>
                  <a:rPr lang="tr-TR" sz="1700" dirty="0" err="1"/>
                  <a:t>the</a:t>
                </a:r>
                <a:r>
                  <a:rPr lang="tr-TR" sz="1700" dirty="0"/>
                  <a:t> </a:t>
                </a:r>
                <a:r>
                  <a:rPr lang="tr-TR" sz="1700" dirty="0" err="1"/>
                  <a:t>reject</a:t>
                </a:r>
                <a:r>
                  <a:rPr lang="tr-TR" sz="1700" dirty="0"/>
                  <a:t> </a:t>
                </a:r>
                <a:r>
                  <a:rPr lang="tr-TR" sz="1700" dirty="0" err="1"/>
                  <a:t>state</a:t>
                </a:r>
                <a:r>
                  <a:rPr lang="tr-TR" sz="1700" dirty="0"/>
                  <a:t>, </a:t>
                </a:r>
                <a:r>
                  <a:rPr lang="tr-TR" sz="1700" dirty="0" err="1"/>
                  <a:t>where</a:t>
                </a:r>
                <a:r>
                  <a:rPr lang="tr-TR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i="1">
                            <a:latin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/>
                  <a:t>≠</a:t>
                </a:r>
                <a:r>
                  <a:rPr lang="tr-TR" sz="1700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 </a:t>
                </a:r>
                <a:endParaRPr lang="tr-TR" sz="1700" dirty="0"/>
              </a:p>
              <a:p>
                <a:pPr marL="457200" indent="-457200">
                  <a:buFont typeface="+mj-lt"/>
                  <a:buAutoNum type="arabicPeriod"/>
                </a:pPr>
                <a:endParaRPr lang="tr-TR" sz="1700" dirty="0"/>
              </a:p>
              <a:p>
                <a:pPr marL="457200" indent="-457200">
                  <a:buFont typeface="+mj-lt"/>
                  <a:buAutoNum type="arabicPeriod"/>
                </a:pPr>
                <a:endParaRPr lang="tr-TR" sz="1700" dirty="0">
                  <a:latin typeface="Rockwell (Gövde)"/>
                </a:endParaRPr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C84C577-D66D-4123-8A9C-1DB3DCB20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7466" y="1175728"/>
                <a:ext cx="6028266" cy="4504129"/>
              </a:xfrm>
              <a:blipFill>
                <a:blip r:embed="rId2"/>
                <a:stretch>
                  <a:fillRect l="-709" r="-81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66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B37721-71A8-4C5C-BB05-5B727236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spell</a:t>
            </a:r>
            <a:r>
              <a:rPr lang="tr-TR" dirty="0"/>
              <a:t> </a:t>
            </a:r>
            <a:r>
              <a:rPr lang="tr-TR" dirty="0" err="1"/>
              <a:t>turkısh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EB1BAF-C321-4E10-813B-EAB096363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3 rules according to TDK</a:t>
            </a:r>
            <a:r>
              <a:rPr lang="en-US" dirty="0">
                <a:hlinkClick r:id="rId2" action="ppaction://hlinksldjump"/>
              </a:rPr>
              <a:t>[3]</a:t>
            </a:r>
            <a:r>
              <a:rPr lang="en-US" dirty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there is consonant between two vowels in word, this consonant has a syllable with the next vowel. </a:t>
            </a:r>
            <a:br>
              <a:rPr lang="en-US" dirty="0"/>
            </a:br>
            <a:r>
              <a:rPr lang="en-US" dirty="0"/>
              <a:t>For example: a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a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a –&gt; a-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a-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 err="1"/>
              <a:t>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there are two repeated con</a:t>
            </a:r>
            <a:r>
              <a:rPr lang="tr-TR" dirty="0"/>
              <a:t>s</a:t>
            </a:r>
            <a:r>
              <a:rPr lang="en-US" dirty="0" err="1"/>
              <a:t>onant</a:t>
            </a:r>
            <a:r>
              <a:rPr lang="tr-TR" dirty="0"/>
              <a:t> in </a:t>
            </a:r>
            <a:r>
              <a:rPr lang="tr-TR" dirty="0" err="1"/>
              <a:t>word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has a </a:t>
            </a:r>
            <a:r>
              <a:rPr lang="tr-TR" dirty="0" err="1"/>
              <a:t>syllable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vowel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has a </a:t>
            </a:r>
            <a:r>
              <a:rPr lang="tr-TR" dirty="0" err="1"/>
              <a:t>syllable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vowel</a:t>
            </a:r>
            <a:r>
              <a:rPr lang="tr-TR" dirty="0"/>
              <a:t>.</a:t>
            </a:r>
            <a:br>
              <a:rPr lang="tr-TR" dirty="0"/>
            </a:b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: se</a:t>
            </a:r>
            <a:r>
              <a:rPr lang="tr-TR" dirty="0">
                <a:solidFill>
                  <a:srgbClr val="FF0000"/>
                </a:solidFill>
              </a:rPr>
              <a:t>vm</a:t>
            </a:r>
            <a:r>
              <a:rPr lang="tr-TR" dirty="0"/>
              <a:t>ek -&gt; se</a:t>
            </a:r>
            <a:r>
              <a:rPr lang="tr-TR" dirty="0">
                <a:solidFill>
                  <a:srgbClr val="FF0000"/>
                </a:solidFill>
              </a:rPr>
              <a:t>v</a:t>
            </a:r>
            <a:r>
              <a:rPr lang="tr-TR" dirty="0"/>
              <a:t>-</a:t>
            </a:r>
            <a:r>
              <a:rPr lang="tr-TR" dirty="0" err="1">
                <a:solidFill>
                  <a:srgbClr val="FF0000"/>
                </a:solidFill>
              </a:rPr>
              <a:t>m</a:t>
            </a:r>
            <a:r>
              <a:rPr lang="tr-TR" dirty="0" err="1"/>
              <a:t>ek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repeated</a:t>
            </a:r>
            <a:r>
              <a:rPr lang="tr-TR" dirty="0"/>
              <a:t> </a:t>
            </a:r>
            <a:r>
              <a:rPr lang="tr-TR" dirty="0" err="1"/>
              <a:t>consonant</a:t>
            </a:r>
            <a:r>
              <a:rPr lang="tr-TR" dirty="0"/>
              <a:t> in </a:t>
            </a:r>
            <a:r>
              <a:rPr lang="tr-TR" dirty="0" err="1"/>
              <a:t>word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has a </a:t>
            </a:r>
            <a:r>
              <a:rPr lang="tr-TR" dirty="0" err="1"/>
              <a:t>syllable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vowel</a:t>
            </a:r>
            <a:r>
              <a:rPr lang="tr-TR" dirty="0"/>
              <a:t>.</a:t>
            </a:r>
            <a:br>
              <a:rPr lang="tr-TR" dirty="0"/>
            </a:b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: ko</a:t>
            </a:r>
            <a:r>
              <a:rPr lang="tr-TR" dirty="0">
                <a:solidFill>
                  <a:srgbClr val="FF0000"/>
                </a:solidFill>
              </a:rPr>
              <a:t>rkm</a:t>
            </a:r>
            <a:r>
              <a:rPr lang="tr-TR" dirty="0"/>
              <a:t>ak -&gt; ko</a:t>
            </a:r>
            <a:r>
              <a:rPr lang="tr-TR" dirty="0">
                <a:solidFill>
                  <a:srgbClr val="FF0000"/>
                </a:solidFill>
              </a:rPr>
              <a:t>rk</a:t>
            </a:r>
            <a:r>
              <a:rPr lang="tr-TR" dirty="0"/>
              <a:t>-</a:t>
            </a:r>
            <a:r>
              <a:rPr lang="tr-TR" dirty="0" err="1">
                <a:solidFill>
                  <a:srgbClr val="FF0000"/>
                </a:solidFill>
              </a:rPr>
              <a:t>m</a:t>
            </a:r>
            <a:r>
              <a:rPr lang="tr-TR" dirty="0" err="1"/>
              <a:t>ak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914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4023C8-2159-4476-8CD1-1CC297FC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tuples</a:t>
            </a:r>
            <a:r>
              <a:rPr lang="tr-TR" dirty="0"/>
              <a:t> of tur2spell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4461AC6-32E0-40B0-948A-92ABDF673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8"/>
                <a:ext cx="10681885" cy="405079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tr-TR" dirty="0">
                    <a:latin typeface="Rockwell (Gövde)"/>
                  </a:rPr>
                  <a:t>Q 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>
                    <a:latin typeface="Rockwell (Gövde)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tr-TR" dirty="0">
                    <a:latin typeface="Rockwell (Gövde)"/>
                  </a:rPr>
                  <a:t>}</a:t>
                </a:r>
              </a:p>
              <a:p>
                <a:pPr marL="0" indent="0">
                  <a:buNone/>
                </a:pPr>
                <a:r>
                  <a:rPr lang="tr-TR" dirty="0">
                    <a:latin typeface="Rockwell (Gövde)"/>
                  </a:rPr>
                  <a:t>∑ : {'</a:t>
                </a:r>
                <a:r>
                  <a:rPr lang="tr-TR" dirty="0" err="1">
                    <a:latin typeface="Rockwell (Gövde)"/>
                  </a:rPr>
                  <a:t>consonants</a:t>
                </a:r>
                <a:r>
                  <a:rPr lang="tr-TR" dirty="0">
                    <a:latin typeface="Rockwell (Gövde)"/>
                  </a:rPr>
                  <a:t>': ['b', 'c', 'd', 'g', 'ğ', 'j', 'l', 'm', 'n', 'r', 'v', 'y', 'y', 'z', 'ç', 'f', 'h', 'k', 'p’, 's', 'ş', 't’],</a:t>
                </a:r>
              </a:p>
              <a:p>
                <a:pPr marL="0" indent="0">
                  <a:buNone/>
                </a:pPr>
                <a:r>
                  <a:rPr lang="tr-TR" dirty="0">
                    <a:latin typeface="Rockwell (Gövde)"/>
                  </a:rPr>
                  <a:t>	'</a:t>
                </a:r>
                <a:r>
                  <a:rPr lang="tr-TR" dirty="0" err="1">
                    <a:latin typeface="Rockwell (Gövde)"/>
                  </a:rPr>
                  <a:t>vowels</a:t>
                </a:r>
                <a:r>
                  <a:rPr lang="tr-TR" dirty="0">
                    <a:latin typeface="Rockwell (Gövde)"/>
                  </a:rPr>
                  <a:t>': ['a', 'ı', 'o', 'u', 'e', 'i', 'ö', 'ü’]  }</a:t>
                </a:r>
              </a:p>
              <a:p>
                <a:pPr marL="0" indent="0">
                  <a:buNone/>
                </a:pPr>
                <a:r>
                  <a:rPr lang="el-GR" dirty="0">
                    <a:latin typeface="Rockwell (Gövde)"/>
                  </a:rPr>
                  <a:t>Γ</a:t>
                </a:r>
                <a:r>
                  <a:rPr lang="tr-TR" dirty="0">
                    <a:latin typeface="Rockwell (Gövde)"/>
                  </a:rPr>
                  <a:t> : {'</a:t>
                </a:r>
                <a:r>
                  <a:rPr lang="tr-TR" dirty="0" err="1">
                    <a:latin typeface="Rockwell (Gövde)"/>
                  </a:rPr>
                  <a:t>consonants</a:t>
                </a:r>
                <a:r>
                  <a:rPr lang="tr-TR" dirty="0">
                    <a:latin typeface="Rockwell (Gövde)"/>
                  </a:rPr>
                  <a:t>': ['b', 'c', 'd', 'g', 'ğ', 'j', 'l', 'm', 'n', 'r', 'v', 'y', 'y', 'z', 'ç', 'f', 'h', 'k', 'p’, 's', 'ş', 't’],</a:t>
                </a:r>
              </a:p>
              <a:p>
                <a:pPr marL="0" indent="0">
                  <a:buNone/>
                </a:pPr>
                <a:r>
                  <a:rPr lang="tr-TR" dirty="0">
                    <a:latin typeface="Rockwell (Gövde)"/>
                  </a:rPr>
                  <a:t>	'</a:t>
                </a:r>
                <a:r>
                  <a:rPr lang="tr-TR" dirty="0" err="1">
                    <a:latin typeface="Rockwell (Gövde)"/>
                  </a:rPr>
                  <a:t>vowels</a:t>
                </a:r>
                <a:r>
                  <a:rPr lang="tr-TR" dirty="0">
                    <a:latin typeface="Rockwell (Gövde)"/>
                  </a:rPr>
                  <a:t>': ['a', 'ı', 'o', 'u', 'e', 'i', 'ö', 'ü’] ,</a:t>
                </a:r>
              </a:p>
              <a:p>
                <a:pPr marL="0" indent="0">
                  <a:buNone/>
                </a:pPr>
                <a:r>
                  <a:rPr lang="tr-TR" dirty="0">
                    <a:latin typeface="Rockwell (Gövde)"/>
                  </a:rPr>
                  <a:t>	'</a:t>
                </a:r>
                <a:r>
                  <a:rPr lang="tr-TR" dirty="0" err="1">
                    <a:latin typeface="Rockwell (Gövde)"/>
                  </a:rPr>
                  <a:t>other</a:t>
                </a:r>
                <a:r>
                  <a:rPr lang="tr-TR" dirty="0">
                    <a:latin typeface="Rockwell (Gövde)"/>
                  </a:rPr>
                  <a:t>': ['-', '#'] }</a:t>
                </a:r>
              </a:p>
              <a:p>
                <a:pPr marL="0" indent="0">
                  <a:buNone/>
                </a:pPr>
                <a:r>
                  <a:rPr lang="el-GR" dirty="0">
                    <a:latin typeface="Rockwell (Gövde)"/>
                  </a:rPr>
                  <a:t>δ</a:t>
                </a:r>
                <a:r>
                  <a:rPr lang="tr-TR" dirty="0">
                    <a:latin typeface="Rockwell (Gövde)"/>
                  </a:rPr>
                  <a:t> : Q x </a:t>
                </a:r>
                <a:r>
                  <a:rPr lang="el-GR" dirty="0">
                    <a:latin typeface="Rockwell (Gövde)"/>
                  </a:rPr>
                  <a:t>Γ</a:t>
                </a:r>
                <a:r>
                  <a:rPr lang="tr-TR" dirty="0">
                    <a:latin typeface="Rockwell (Gövde)"/>
                  </a:rPr>
                  <a:t> -&gt; Q x </a:t>
                </a:r>
                <a:r>
                  <a:rPr lang="el-GR" dirty="0">
                    <a:latin typeface="Rockwell (Gövde)"/>
                  </a:rPr>
                  <a:t>Γ</a:t>
                </a:r>
                <a:r>
                  <a:rPr lang="tr-TR" dirty="0">
                    <a:latin typeface="Rockwell (Gövde)"/>
                  </a:rPr>
                  <a:t> x {L, R} (</a:t>
                </a:r>
                <a:r>
                  <a:rPr lang="tr-TR" dirty="0" err="1">
                    <a:latin typeface="Rockwell (Gövde)"/>
                  </a:rPr>
                  <a:t>the</a:t>
                </a:r>
                <a:r>
                  <a:rPr lang="tr-TR" dirty="0">
                    <a:latin typeface="Rockwell (Gövde)"/>
                  </a:rPr>
                  <a:t> </a:t>
                </a:r>
                <a:r>
                  <a:rPr lang="tr-TR" dirty="0" err="1">
                    <a:latin typeface="Rockwell (Gövde)"/>
                  </a:rPr>
                  <a:t>next</a:t>
                </a:r>
                <a:r>
                  <a:rPr lang="tr-TR" dirty="0">
                    <a:latin typeface="Rockwell (Gövde)"/>
                  </a:rPr>
                  <a:t> </a:t>
                </a:r>
                <a:r>
                  <a:rPr lang="tr-TR" dirty="0" err="1">
                    <a:latin typeface="Rockwell (Gövde)"/>
                  </a:rPr>
                  <a:t>page</a:t>
                </a:r>
                <a:r>
                  <a:rPr lang="tr-TR" dirty="0">
                    <a:latin typeface="Rockwell (Gövde)"/>
                  </a:rPr>
                  <a:t>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:r>
                  <a:rPr lang="tr-TR" dirty="0"/>
                  <a:t>is </a:t>
                </a:r>
                <a:r>
                  <a:rPr lang="tr-TR" dirty="0" err="1"/>
                  <a:t>the</a:t>
                </a:r>
                <a:r>
                  <a:rPr lang="tr-TR" dirty="0"/>
                  <a:t> start </a:t>
                </a:r>
                <a:r>
                  <a:rPr lang="tr-TR" dirty="0" err="1"/>
                  <a:t>state</a:t>
                </a:r>
                <a:r>
                  <a:rPr lang="tr-TR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:r>
                  <a:rPr lang="tr-TR" dirty="0"/>
                  <a:t>is </a:t>
                </a:r>
                <a:r>
                  <a:rPr lang="tr-TR" dirty="0" err="1"/>
                  <a:t>accept</a:t>
                </a:r>
                <a:r>
                  <a:rPr lang="tr-TR" dirty="0"/>
                  <a:t> </a:t>
                </a:r>
                <a:r>
                  <a:rPr lang="tr-TR" dirty="0" err="1"/>
                  <a:t>state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endParaRPr lang="tr-T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:r>
                  <a:rPr lang="tr-TR" dirty="0"/>
                  <a:t>is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reject</a:t>
                </a:r>
                <a:r>
                  <a:rPr lang="tr-TR" dirty="0"/>
                  <a:t> </a:t>
                </a:r>
                <a:r>
                  <a:rPr lang="tr-TR" dirty="0" err="1"/>
                  <a:t>state</a:t>
                </a:r>
                <a:r>
                  <a:rPr lang="tr-TR" dirty="0"/>
                  <a:t>.</a:t>
                </a:r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4461AC6-32E0-40B0-948A-92ABDF673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8"/>
                <a:ext cx="10681885" cy="4050792"/>
              </a:xfrm>
              <a:blipFill>
                <a:blip r:embed="rId2"/>
                <a:stretch>
                  <a:fillRect l="-513" t="-22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20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856BF446-AFAB-4427-A6A3-02E56D1C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56" y="1432223"/>
            <a:ext cx="5965470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The transıtıon functıon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0CA96B0-F02A-485D-9454-979940BB4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9426" y="1420336"/>
            <a:ext cx="2808106" cy="398011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43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3FAC9346-844C-46BF-8663-5FFE1D37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The machıne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Resim 3">
            <a:extLst>
              <a:ext uri="{FF2B5EF4-FFF2-40B4-BE49-F238E27FC236}">
                <a16:creationId xmlns:a16="http://schemas.microsoft.com/office/drawing/2014/main" id="{747B3829-8320-4143-ABA7-35F8AF9C9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31" y="928117"/>
            <a:ext cx="7531553" cy="468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D711D50B-775F-4926-8CB4-F3E5A67F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Example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30B1BCE-9D54-4B0D-AD1D-2927DDDD81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623" b="14647"/>
          <a:stretch/>
        </p:blipFill>
        <p:spPr>
          <a:xfrm>
            <a:off x="176324" y="174066"/>
            <a:ext cx="6524368" cy="648362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86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811E25-9B50-458F-B367-CBD56C9C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7A7108-0021-4DAC-95AD-A1926FB4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343219" cy="4050792"/>
          </a:xfrm>
        </p:spPr>
        <p:txBody>
          <a:bodyPr/>
          <a:lstStyle/>
          <a:p>
            <a:r>
              <a:rPr lang="tr-TR" dirty="0"/>
              <a:t>[1] </a:t>
            </a:r>
            <a:r>
              <a:rPr lang="tr-TR" dirty="0">
                <a:hlinkClick r:id="rId2"/>
              </a:rPr>
              <a:t>https://en.wikipedia.org/wiki/Turing_machine</a:t>
            </a:r>
            <a:endParaRPr lang="tr-TR" dirty="0"/>
          </a:p>
          <a:p>
            <a:r>
              <a:rPr lang="tr-TR" dirty="0"/>
              <a:t>[2] </a:t>
            </a:r>
            <a:r>
              <a:rPr lang="en-US" b="1" dirty="0"/>
              <a:t>Introduction to the Theory of</a:t>
            </a:r>
            <a:r>
              <a:rPr lang="en-US" dirty="0"/>
              <a:t> Computation</a:t>
            </a:r>
            <a:r>
              <a:rPr lang="en-US" b="1" dirty="0"/>
              <a:t>,</a:t>
            </a:r>
            <a:r>
              <a:rPr lang="en-US" dirty="0"/>
              <a:t> Second Edition. by Michael </a:t>
            </a:r>
            <a:r>
              <a:rPr lang="en-US" dirty="0" err="1"/>
              <a:t>Sipser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[3] </a:t>
            </a:r>
            <a:r>
              <a:rPr lang="tr-TR" dirty="0">
                <a:hlinkClick r:id="rId3"/>
              </a:rPr>
              <a:t>http://www.tdk.gov.tr/</a:t>
            </a:r>
            <a:r>
              <a:rPr lang="tr-TR" dirty="0" err="1">
                <a:hlinkClick r:id="rId3"/>
              </a:rPr>
              <a:t>index.php?id</a:t>
            </a:r>
            <a:r>
              <a:rPr lang="tr-TR" dirty="0">
                <a:hlinkClick r:id="rId3"/>
              </a:rPr>
              <a:t>=208:Hece..&amp;option=</a:t>
            </a:r>
            <a:r>
              <a:rPr lang="tr-TR" dirty="0" err="1">
                <a:hlinkClick r:id="rId3"/>
              </a:rPr>
              <a:t>com_content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6963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Tahta Ya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ahta Yaz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ahta Yaz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292</Words>
  <Application>Microsoft Office PowerPoint</Application>
  <PresentationFormat>Geniş ekran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Calibri</vt:lpstr>
      <vt:lpstr>Cambria Math</vt:lpstr>
      <vt:lpstr>Rockwell</vt:lpstr>
      <vt:lpstr>Rockwell (Gövde)</vt:lpstr>
      <vt:lpstr>Rockwell Condensed</vt:lpstr>
      <vt:lpstr>Rockwell Extra Bold</vt:lpstr>
      <vt:lpstr>Wingdings</vt:lpstr>
      <vt:lpstr>Tahta Yazı</vt:lpstr>
      <vt:lpstr>PowerPoint Sunusu</vt:lpstr>
      <vt:lpstr>What ıs turıng machıne?</vt:lpstr>
      <vt:lpstr>Formal defınıtıon of turıng machıne</vt:lpstr>
      <vt:lpstr>How to spell turkısh words?</vt:lpstr>
      <vt:lpstr>What are the tuples of tur2spell</vt:lpstr>
      <vt:lpstr>The transıtıon functıon</vt:lpstr>
      <vt:lpstr>The machıne</vt:lpstr>
      <vt:lpstr>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Şevval M</dc:creator>
  <cp:lastModifiedBy>Şevval M</cp:lastModifiedBy>
  <cp:revision>2</cp:revision>
  <dcterms:created xsi:type="dcterms:W3CDTF">2019-05-08T20:52:16Z</dcterms:created>
  <dcterms:modified xsi:type="dcterms:W3CDTF">2019-05-08T20:56:04Z</dcterms:modified>
</cp:coreProperties>
</file>