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0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6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37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2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46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02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7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5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164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4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6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k.gov.tr/index.php?id=208:Hece..&amp;option=com_content" TargetMode="External"/><Relationship Id="rId2" Type="http://schemas.openxmlformats.org/officeDocument/2006/relationships/hyperlink" Target="https://en.wikipedia.org/wiki/Turing_mach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B016C923-ECDB-433B-90D0-F3C948F0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562" y="3031957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Turing Machine Implementation 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Spelling Turkish Words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6375E04B-F7A1-4CE7-978B-4113F8A137FD}"/>
              </a:ext>
            </a:extLst>
          </p:cNvPr>
          <p:cNvSpPr/>
          <p:nvPr/>
        </p:nvSpPr>
        <p:spPr>
          <a:xfrm>
            <a:off x="2598316" y="1247005"/>
            <a:ext cx="663035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Tur2Spell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65D5B9F8-53EF-47C1-A1CA-66E878BEB9AA}"/>
              </a:ext>
            </a:extLst>
          </p:cNvPr>
          <p:cNvSpPr txBox="1">
            <a:spLocks/>
          </p:cNvSpPr>
          <p:nvPr/>
        </p:nvSpPr>
        <p:spPr>
          <a:xfrm>
            <a:off x="2925562" y="454114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Taalai</a:t>
            </a:r>
            <a:r>
              <a:rPr lang="en-US" dirty="0"/>
              <a:t> A</a:t>
            </a:r>
            <a:r>
              <a:rPr lang="tr-TR" dirty="0"/>
              <a:t>LMASOVA</a:t>
            </a:r>
            <a:endParaRPr lang="en-US" dirty="0"/>
          </a:p>
          <a:p>
            <a:r>
              <a:rPr lang="en-US" dirty="0"/>
              <a:t>Şevval MEHDER</a:t>
            </a:r>
          </a:p>
        </p:txBody>
      </p:sp>
    </p:spTree>
    <p:extLst>
      <p:ext uri="{BB962C8B-B14F-4D97-AF65-F5344CB8AC3E}">
        <p14:creationId xmlns:p14="http://schemas.microsoft.com/office/powerpoint/2010/main" val="177714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5ACEFFD1-4298-4D23-9787-C9D9917618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7" r="-1" b="1821"/>
          <a:stretch/>
        </p:blipFill>
        <p:spPr>
          <a:xfrm>
            <a:off x="160130" y="284321"/>
            <a:ext cx="4318364" cy="637336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4F9589AE-0FB2-40BA-961C-1DC48862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11" y="1650076"/>
            <a:ext cx="6876559" cy="4408487"/>
          </a:xfrm>
          <a:prstGeom prst="rect">
            <a:avLst/>
          </a:prstGeom>
        </p:spPr>
      </p:pic>
      <p:sp>
        <p:nvSpPr>
          <p:cNvPr id="14" name="Unvan 1">
            <a:extLst>
              <a:ext uri="{FF2B5EF4-FFF2-40B4-BE49-F238E27FC236}">
                <a16:creationId xmlns:a16="http://schemas.microsoft.com/office/drawing/2014/main" id="{47A8D791-B46E-42CD-AB23-BA281689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03" y="124149"/>
            <a:ext cx="3896264" cy="1452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  <a:r>
              <a:rPr lang="tr-TR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s</a:t>
            </a:r>
            <a:endParaRPr lang="en-US" sz="7200" dirty="0">
              <a:blipFill dpi="0" rotWithShape="1">
                <a:blip r:embed="rId7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7811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811E25-9B50-458F-B367-CBD56C9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7A7108-0021-4DAC-95AD-A1926FB4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343219" cy="4050792"/>
          </a:xfrm>
        </p:spPr>
        <p:txBody>
          <a:bodyPr/>
          <a:lstStyle/>
          <a:p>
            <a:r>
              <a:rPr lang="tr-TR" dirty="0"/>
              <a:t>[1] </a:t>
            </a:r>
            <a:r>
              <a:rPr lang="tr-TR" dirty="0">
                <a:hlinkClick r:id="rId2"/>
              </a:rPr>
              <a:t>https://en.wikipedia.org/wiki/Turing_machine</a:t>
            </a:r>
            <a:endParaRPr lang="tr-TR" dirty="0"/>
          </a:p>
          <a:p>
            <a:r>
              <a:rPr lang="tr-TR" dirty="0"/>
              <a:t>[2] </a:t>
            </a:r>
            <a:r>
              <a:rPr lang="en-US" b="1" dirty="0"/>
              <a:t>Introduction to the Theory of</a:t>
            </a:r>
            <a:r>
              <a:rPr lang="en-US" dirty="0"/>
              <a:t> Computation</a:t>
            </a:r>
            <a:r>
              <a:rPr lang="en-US" b="1" dirty="0"/>
              <a:t>,</a:t>
            </a:r>
            <a:r>
              <a:rPr lang="en-US" dirty="0"/>
              <a:t> Second Edition. by Michael </a:t>
            </a:r>
            <a:r>
              <a:rPr lang="en-US" dirty="0" err="1"/>
              <a:t>Sipser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>
                <a:hlinkClick r:id="rId3"/>
              </a:rPr>
              <a:t>http://www.tdk.gov.tr/</a:t>
            </a:r>
            <a:r>
              <a:rPr lang="tr-TR" dirty="0" err="1">
                <a:hlinkClick r:id="rId3"/>
              </a:rPr>
              <a:t>index.php?id</a:t>
            </a:r>
            <a:r>
              <a:rPr lang="tr-TR" dirty="0">
                <a:hlinkClick r:id="rId3"/>
              </a:rPr>
              <a:t>=208:Hece..&amp;option=</a:t>
            </a:r>
            <a:r>
              <a:rPr lang="tr-TR" dirty="0" err="1">
                <a:hlinkClick r:id="rId3"/>
              </a:rPr>
              <a:t>com_content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69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D521DD-5FDA-4252-903D-3406655F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What ıs turıng machıne?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97A76B-9B11-414D-AAAA-2C7584BF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259485" cy="4050792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Turing machine</a:t>
            </a:r>
            <a:r>
              <a:rPr lang="en-US" dirty="0"/>
              <a:t> is a mathematical model of computation that defines an abstract machine</a:t>
            </a:r>
            <a:r>
              <a:rPr lang="tr-TR" dirty="0"/>
              <a:t> </a:t>
            </a:r>
            <a:r>
              <a:rPr lang="en-US" dirty="0"/>
              <a:t>which manipulates symbols on a strip of tape according to a table of rules</a:t>
            </a:r>
            <a:r>
              <a:rPr lang="tr-TR" dirty="0"/>
              <a:t>. </a:t>
            </a:r>
            <a:r>
              <a:rPr lang="tr-TR" dirty="0">
                <a:hlinkClick r:id="" action="ppaction://noaction"/>
              </a:rPr>
              <a:t>[1]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D0C062-06B6-449A-B63A-08114966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5" y="3280083"/>
            <a:ext cx="4773168" cy="1443883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5776F5F-2412-46B7-90BE-40201284A9B5}"/>
              </a:ext>
            </a:extLst>
          </p:cNvPr>
          <p:cNvSpPr/>
          <p:nvPr/>
        </p:nvSpPr>
        <p:spPr>
          <a:xfrm>
            <a:off x="3423998" y="4894085"/>
            <a:ext cx="484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1.1 </a:t>
            </a:r>
            <a:r>
              <a:rPr lang="tr-TR" dirty="0" err="1"/>
              <a:t>Schematic</a:t>
            </a:r>
            <a:r>
              <a:rPr lang="tr-TR" dirty="0"/>
              <a:t> of a Turing </a:t>
            </a:r>
            <a:r>
              <a:rPr lang="tr-TR" dirty="0" err="1"/>
              <a:t>machine</a:t>
            </a:r>
            <a:r>
              <a:rPr lang="tr-TR" dirty="0">
                <a:hlinkClick r:id="rId3" action="ppaction://hlinksldjump"/>
              </a:rPr>
              <a:t>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68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0C187C-89B7-4D18-88F6-07859850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tr-TR" sz="6000"/>
              <a:t>Formal defınıtıon of turıng machıne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C84C577-D66D-4123-8A9C-1DB3DCB20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7466" y="1175728"/>
                <a:ext cx="6028266" cy="450412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tr-TR" sz="1700" dirty="0">
                    <a:latin typeface="Rockwell (Gövde)"/>
                  </a:rPr>
                  <a:t>A Turing Machine is a 7-tuple, (Q, ∑,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, </a:t>
                </a:r>
                <a:r>
                  <a:rPr lang="el-GR" sz="1700" dirty="0">
                    <a:latin typeface="Rockwell (Gövde)"/>
                  </a:rPr>
                  <a:t>δ</a:t>
                </a:r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), </a:t>
                </a:r>
                <a:r>
                  <a:rPr lang="tr-TR" sz="1700" dirty="0" err="1">
                    <a:latin typeface="Rockwell (Gövde)"/>
                  </a:rPr>
                  <a:t>where</a:t>
                </a:r>
                <a:r>
                  <a:rPr lang="tr-TR" sz="1700" dirty="0">
                    <a:latin typeface="Rockwell (Gövde)"/>
                  </a:rPr>
                  <a:t> Q, ∑,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are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all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finite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sets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and</a:t>
                </a:r>
                <a:endParaRPr lang="tr-TR" sz="1700" dirty="0">
                  <a:latin typeface="Rockwell (Gövde)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sz="1700" dirty="0">
                    <a:latin typeface="Rockwell (Gövde)"/>
                  </a:rPr>
                  <a:t>Q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set of </a:t>
                </a:r>
                <a:r>
                  <a:rPr lang="tr-TR" sz="1700" dirty="0" err="1">
                    <a:latin typeface="Rockwell (Gövde)"/>
                  </a:rPr>
                  <a:t>states</a:t>
                </a:r>
                <a:r>
                  <a:rPr lang="tr-TR" sz="1700" dirty="0">
                    <a:latin typeface="Rockwell (Gövde)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sz="1700" dirty="0">
                    <a:latin typeface="Rockwell (Gövde)"/>
                  </a:rPr>
                  <a:t>∑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input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alphabet</a:t>
                </a:r>
                <a:r>
                  <a:rPr lang="tr-TR" sz="1700" dirty="0">
                    <a:latin typeface="Rockwell (Gövde)"/>
                  </a:rPr>
                  <a:t> not </a:t>
                </a:r>
                <a:r>
                  <a:rPr lang="tr-TR" sz="1700" dirty="0" err="1">
                    <a:latin typeface="Rockwell (Gövde)"/>
                  </a:rPr>
                  <a:t>containing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blank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symbol</a:t>
                </a:r>
                <a:r>
                  <a:rPr lang="tr-TR" sz="1700" dirty="0">
                    <a:latin typeface="Rockwell (Gövde)"/>
                  </a:rPr>
                  <a:t> #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tape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alphabet</a:t>
                </a:r>
                <a:r>
                  <a:rPr lang="tr-TR" sz="1700" dirty="0">
                    <a:latin typeface="Rockwell (Gövde)"/>
                  </a:rPr>
                  <a:t>, </a:t>
                </a:r>
                <a:r>
                  <a:rPr lang="tr-TR" sz="1700" dirty="0" err="1">
                    <a:latin typeface="Rockwell (Gövde)"/>
                  </a:rPr>
                  <a:t>where</a:t>
                </a:r>
                <a:r>
                  <a:rPr lang="tr-TR" sz="1700" dirty="0">
                    <a:latin typeface="Rockwell (Gövde)"/>
                  </a:rPr>
                  <a:t> # </a:t>
                </a:r>
                <a:r>
                  <a:rPr lang="tr-TR" sz="1700" dirty="0"/>
                  <a:t>∈ </a:t>
                </a:r>
                <a:r>
                  <a:rPr lang="el-GR" sz="1700" dirty="0">
                    <a:latin typeface="Rockwell (Gövde)"/>
                  </a:rPr>
                  <a:t>Γ</a:t>
                </a:r>
                <a:endParaRPr lang="tr-TR" sz="1700" dirty="0">
                  <a:latin typeface="Rockwell (Gövde)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1700" dirty="0">
                    <a:latin typeface="Rockwell (Gövde)"/>
                  </a:rPr>
                  <a:t>δ</a:t>
                </a:r>
                <a:r>
                  <a:rPr lang="tr-TR" sz="1700" dirty="0">
                    <a:latin typeface="Rockwell (Gövde)"/>
                  </a:rPr>
                  <a:t> : Q x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-&gt; Q x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x {L, R}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transition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function</a:t>
                </a:r>
                <a:r>
                  <a:rPr lang="tr-TR" sz="1700" dirty="0">
                    <a:latin typeface="Rockwell (Gövde)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start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accept</a:t>
                </a:r>
                <a:r>
                  <a:rPr lang="tr-TR" sz="1700" dirty="0"/>
                  <a:t>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and</a:t>
                </a: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reject</a:t>
                </a:r>
                <a:r>
                  <a:rPr lang="tr-TR" sz="1700" dirty="0"/>
                  <a:t>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, </a:t>
                </a:r>
                <a:r>
                  <a:rPr lang="tr-TR" sz="1700" dirty="0" err="1"/>
                  <a:t>where</a:t>
                </a:r>
                <a:r>
                  <a:rPr lang="tr-TR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≠</a:t>
                </a:r>
                <a:r>
                  <a:rPr lang="tr-TR" sz="1700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:endParaRPr lang="tr-TR" sz="1700" dirty="0">
                  <a:latin typeface="Rockwell (Gövde)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C84C577-D66D-4123-8A9C-1DB3DCB20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7466" y="1175728"/>
                <a:ext cx="6028266" cy="4504129"/>
              </a:xfrm>
              <a:blipFill>
                <a:blip r:embed="rId2"/>
                <a:stretch>
                  <a:fillRect l="-709" r="-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6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B37721-71A8-4C5C-BB05-5B72723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spell</a:t>
            </a:r>
            <a:r>
              <a:rPr lang="tr-TR" dirty="0"/>
              <a:t>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EB1BAF-C321-4E10-813B-EAB09636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3 rules according to TDK</a:t>
            </a:r>
            <a:r>
              <a:rPr lang="en-US" dirty="0">
                <a:hlinkClick r:id="rId2" action="ppaction://hlinksldjump"/>
              </a:rPr>
              <a:t>[3]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consonant between two vowels in word, this consonant has a syllable with the next vowel. </a:t>
            </a:r>
            <a:br>
              <a:rPr lang="en-US" dirty="0"/>
            </a:br>
            <a:r>
              <a:rPr lang="en-US" dirty="0"/>
              <a:t>For example: a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 –&gt; a-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a-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are two repeated con</a:t>
            </a:r>
            <a:r>
              <a:rPr lang="tr-TR" dirty="0"/>
              <a:t>s</a:t>
            </a:r>
            <a:r>
              <a:rPr lang="en-US" dirty="0" err="1"/>
              <a:t>onant</a:t>
            </a:r>
            <a:r>
              <a:rPr lang="tr-TR" dirty="0"/>
              <a:t> in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se</a:t>
            </a:r>
            <a:r>
              <a:rPr lang="tr-TR" dirty="0">
                <a:solidFill>
                  <a:srgbClr val="FF0000"/>
                </a:solidFill>
              </a:rPr>
              <a:t>vm</a:t>
            </a:r>
            <a:r>
              <a:rPr lang="tr-TR" dirty="0"/>
              <a:t>ek -&gt; se</a:t>
            </a:r>
            <a:r>
              <a:rPr lang="tr-TR" dirty="0">
                <a:solidFill>
                  <a:srgbClr val="FF0000"/>
                </a:solidFill>
              </a:rPr>
              <a:t>v</a:t>
            </a:r>
            <a:r>
              <a:rPr lang="tr-TR" dirty="0"/>
              <a:t>-</a:t>
            </a:r>
            <a:r>
              <a:rPr lang="tr-TR" dirty="0" err="1">
                <a:solidFill>
                  <a:srgbClr val="FF0000"/>
                </a:solidFill>
              </a:rPr>
              <a:t>m</a:t>
            </a:r>
            <a:r>
              <a:rPr lang="tr-TR" dirty="0" err="1"/>
              <a:t>ek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repeated</a:t>
            </a:r>
            <a:r>
              <a:rPr lang="tr-TR" dirty="0"/>
              <a:t> </a:t>
            </a:r>
            <a:r>
              <a:rPr lang="tr-TR" dirty="0" err="1"/>
              <a:t>consonant</a:t>
            </a:r>
            <a:r>
              <a:rPr lang="tr-TR" dirty="0"/>
              <a:t> in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ko</a:t>
            </a:r>
            <a:r>
              <a:rPr lang="tr-TR" dirty="0">
                <a:solidFill>
                  <a:srgbClr val="FF0000"/>
                </a:solidFill>
              </a:rPr>
              <a:t>rkm</a:t>
            </a:r>
            <a:r>
              <a:rPr lang="tr-TR" dirty="0"/>
              <a:t>ak -&gt; ko</a:t>
            </a:r>
            <a:r>
              <a:rPr lang="tr-TR" dirty="0">
                <a:solidFill>
                  <a:srgbClr val="FF0000"/>
                </a:solidFill>
              </a:rPr>
              <a:t>rk</a:t>
            </a:r>
            <a:r>
              <a:rPr lang="tr-TR" dirty="0"/>
              <a:t>-</a:t>
            </a:r>
            <a:r>
              <a:rPr lang="tr-TR" dirty="0" err="1">
                <a:solidFill>
                  <a:srgbClr val="FF0000"/>
                </a:solidFill>
              </a:rPr>
              <a:t>m</a:t>
            </a:r>
            <a:r>
              <a:rPr lang="tr-TR" dirty="0" err="1"/>
              <a:t>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1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4023C8-2159-4476-8CD1-1CC297FC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 of tur2spell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4461AC6-32E0-40B0-948A-92ABDF673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681885" cy="40507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Q 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}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∑ : {'</a:t>
                </a:r>
                <a:r>
                  <a:rPr lang="tr-TR" dirty="0" err="1">
                    <a:latin typeface="Rockwell (Gövde)"/>
                  </a:rPr>
                  <a:t>consonants</a:t>
                </a:r>
                <a:r>
                  <a:rPr lang="tr-TR" dirty="0">
                    <a:latin typeface="Rockwell (Gövde)"/>
                  </a:rPr>
                  <a:t>': ['b', 'c', 'd', 'g', 'ğ', 'j', 'l', 'm', 'n', 'r', 'v', 'y', 'y', 'z', 'ç', 'f', 'h', 'k', 'p’, 's', 'ş', 't’],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vowels</a:t>
                </a:r>
                <a:r>
                  <a:rPr lang="tr-TR" dirty="0">
                    <a:latin typeface="Rockwell (Gövde)"/>
                  </a:rPr>
                  <a:t>': ['a', 'ı', 'o', 'u', 'e', 'i', 'ö', 'ü’]  }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: {'</a:t>
                </a:r>
                <a:r>
                  <a:rPr lang="tr-TR" dirty="0" err="1">
                    <a:latin typeface="Rockwell (Gövde)"/>
                  </a:rPr>
                  <a:t>consonants</a:t>
                </a:r>
                <a:r>
                  <a:rPr lang="tr-TR" dirty="0">
                    <a:latin typeface="Rockwell (Gövde)"/>
                  </a:rPr>
                  <a:t>': ['b', 'c', 'd', 'g', 'ğ', 'j', 'l', 'm', 'n', 'r', 'v', 'y', 'y', 'z', 'ç', 'f', 'h', 'k', 'p’, 's', 'ş', 't’],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vowels</a:t>
                </a:r>
                <a:r>
                  <a:rPr lang="tr-TR" dirty="0">
                    <a:latin typeface="Rockwell (Gövde)"/>
                  </a:rPr>
                  <a:t>': ['a', 'ı', 'o', 'u', 'e', 'i', 'ö', 'ü’] 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other</a:t>
                </a:r>
                <a:r>
                  <a:rPr lang="tr-TR" dirty="0">
                    <a:latin typeface="Rockwell (Gövde)"/>
                  </a:rPr>
                  <a:t>': ['-', '#'] }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Rockwell (Gövde)"/>
                  </a:rPr>
                  <a:t>δ</a:t>
                </a:r>
                <a:r>
                  <a:rPr lang="tr-TR" dirty="0">
                    <a:latin typeface="Rockwell (Gövde)"/>
                  </a:rPr>
                  <a:t> : Q x </a:t>
                </a: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-&gt; Q x </a:t>
                </a: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x {L, R} (</a:t>
                </a:r>
                <a:r>
                  <a:rPr lang="tr-TR" dirty="0" err="1">
                    <a:latin typeface="Rockwell (Gövde)"/>
                  </a:rPr>
                  <a:t>the</a:t>
                </a:r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 err="1">
                    <a:latin typeface="Rockwell (Gövde)"/>
                  </a:rPr>
                  <a:t>next</a:t>
                </a:r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 err="1">
                    <a:latin typeface="Rockwell (Gövde)"/>
                  </a:rPr>
                  <a:t>page</a:t>
                </a:r>
                <a:r>
                  <a:rPr lang="tr-TR" dirty="0">
                    <a:latin typeface="Rockwell (Gövde)"/>
                  </a:rPr>
                  <a:t>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start </a:t>
                </a:r>
                <a:r>
                  <a:rPr lang="tr-TR" dirty="0" err="1"/>
                  <a:t>state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accept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reject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4461AC6-32E0-40B0-948A-92ABDF673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681885" cy="4050792"/>
              </a:xfrm>
              <a:blipFill>
                <a:blip r:embed="rId2"/>
                <a:stretch>
                  <a:fillRect l="-513" t="-22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56BF446-AFAB-4427-A6A3-02E56D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The transıtıon functıon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CA96B0-F02A-485D-9454-979940BB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426" y="1420336"/>
            <a:ext cx="2808106" cy="39801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FAC9346-844C-46BF-8663-5FFE1D37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The machıne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Resim 6" descr="gök, iç mekan içeren bir resim&#10;&#10;Açıklama otomatik olarak oluşturuldu">
            <a:extLst>
              <a:ext uri="{FF2B5EF4-FFF2-40B4-BE49-F238E27FC236}">
                <a16:creationId xmlns:a16="http://schemas.microsoft.com/office/drawing/2014/main" id="{98FE0EAC-525B-4683-B99A-8BA205366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" y="914247"/>
            <a:ext cx="7974692" cy="49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711D50B-775F-4926-8CB4-F3E5A67F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403" y="229478"/>
            <a:ext cx="3896264" cy="1452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  <a:r>
              <a:rPr lang="tr-TR" sz="72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s</a:t>
            </a:r>
            <a:endParaRPr lang="en-US" sz="720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7F48DDA3-6B31-4FA3-9CC1-30C4CC17B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0" y="315862"/>
            <a:ext cx="4166544" cy="62262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EDA73E-04D4-480F-A573-4704E385A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3201" y="2335537"/>
            <a:ext cx="5768872" cy="36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İçerik Yer Tutucusu 4" descr="duvar içeren bir resim&#10;&#10;Açıklama otomatik olarak oluşturuldu">
            <a:extLst>
              <a:ext uri="{FF2B5EF4-FFF2-40B4-BE49-F238E27FC236}">
                <a16:creationId xmlns:a16="http://schemas.microsoft.com/office/drawing/2014/main" id="{5F285FA0-4B72-4E1C-85DE-F1171B4F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36" y="640080"/>
            <a:ext cx="2534625" cy="52804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A08012BF-D229-4B8B-A3C4-F9307F77B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56" y="1522719"/>
            <a:ext cx="5736696" cy="4935562"/>
          </a:xfrm>
          <a:prstGeom prst="rect">
            <a:avLst/>
          </a:prstGeom>
        </p:spPr>
      </p:pic>
      <p:sp>
        <p:nvSpPr>
          <p:cNvPr id="18" name="Unvan 1">
            <a:extLst>
              <a:ext uri="{FF2B5EF4-FFF2-40B4-BE49-F238E27FC236}">
                <a16:creationId xmlns:a16="http://schemas.microsoft.com/office/drawing/2014/main" id="{1BC17F21-62CE-45FA-86DB-BF49EA47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505" y="-86411"/>
            <a:ext cx="3896264" cy="1452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  <a:r>
              <a:rPr lang="tr-TR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s</a:t>
            </a:r>
            <a:endParaRPr lang="en-US" sz="7200" dirty="0">
              <a:blipFill dpi="0" rotWithShape="1">
                <a:blip r:embed="rId7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79769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297</Words>
  <Application>Microsoft Office PowerPoint</Application>
  <PresentationFormat>Geniş ekran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Rockwell</vt:lpstr>
      <vt:lpstr>Rockwell (Gövde)</vt:lpstr>
      <vt:lpstr>Rockwell Condensed</vt:lpstr>
      <vt:lpstr>Rockwell Extra Bold</vt:lpstr>
      <vt:lpstr>Wingdings</vt:lpstr>
      <vt:lpstr>Tahta Yazı</vt:lpstr>
      <vt:lpstr>PowerPoint Sunusu</vt:lpstr>
      <vt:lpstr>What ıs turıng machıne?</vt:lpstr>
      <vt:lpstr>Formal defınıtıon of turıng machıne</vt:lpstr>
      <vt:lpstr>How to spell turkısh words?</vt:lpstr>
      <vt:lpstr>What are the tuples of tur2spell</vt:lpstr>
      <vt:lpstr>The transıtıon functıon</vt:lpstr>
      <vt:lpstr>The machıne</vt:lpstr>
      <vt:lpstr>Examples</vt:lpstr>
      <vt:lpstr>Examples</vt:lpstr>
      <vt:lpstr>Examples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Şevval M</dc:creator>
  <cp:lastModifiedBy>Şevval M</cp:lastModifiedBy>
  <cp:revision>1</cp:revision>
  <dcterms:created xsi:type="dcterms:W3CDTF">2019-05-15T00:01:15Z</dcterms:created>
  <dcterms:modified xsi:type="dcterms:W3CDTF">2019-05-15T00:05:46Z</dcterms:modified>
</cp:coreProperties>
</file>