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419" r:id="rId5"/>
    <p:sldId id="435" r:id="rId6"/>
    <p:sldId id="424" r:id="rId7"/>
    <p:sldId id="425" r:id="rId8"/>
    <p:sldId id="436" r:id="rId9"/>
    <p:sldId id="437" r:id="rId10"/>
    <p:sldId id="438" r:id="rId11"/>
    <p:sldId id="439" r:id="rId12"/>
    <p:sldId id="440" r:id="rId13"/>
    <p:sldId id="441" r:id="rId14"/>
    <p:sldId id="442" r:id="rId15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2CB"/>
    <a:srgbClr val="51AA00"/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4C7BE-D3A6-E1AB-9EF1-1D95187F52DF}" v="201" dt="2025-04-11T11:06:27.594"/>
    <p1510:client id="{1E06C9D2-DBB7-4CD2-A800-2F010F4405AC}" v="477" dt="2025-04-11T12:12:46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543"/>
    <p:restoredTop sz="88205" autoAdjust="0"/>
  </p:normalViewPr>
  <p:slideViewPr>
    <p:cSldViewPr snapToGrid="0">
      <p:cViewPr>
        <p:scale>
          <a:sx n="124" d="100"/>
          <a:sy n="124" d="100"/>
        </p:scale>
        <p:origin x="1184" y="752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2025-04-16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2025-04-16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bar chart shows a comparison of the median tank volume between conventional and hybrid electric cars. Conclusion: Hybrid electric cars tend to have a slightly larger median tank volume than conventional cars.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5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histogram shows the distribution of the length between conventional and electric cars. Conclusion: Electric cars tend to be longer than conventional cars, with their lengths more consistently clustered around a higher average.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900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9CD1D-8835-1F40-622A-F66995668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D15A0CD4-6F9E-E296-3D38-5A9FB62B6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79C568B-94C1-C63F-27B2-2844483BB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bar chart shows a comparison of the median tank volume between conventional and hybrid electric cars. Conclusion: Hybrid electric cars tend to have a slightly larger median tank volume than conventional cars.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8A43239-2016-0492-5E41-A2B9C940B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686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FB02-FDE8-FA35-ACE5-56F9F8DB1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B77442F5-BECA-2317-EED4-22E892CE0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AF069040-0921-1E19-A46F-61B816877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histogram shows the distribution of the length between conventional and electric cars. Conclusion: Electric cars tend to be longer than conventional cars, with their lengths more consistently clustered around a higher average.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284EE1-586A-C66F-03CC-D3A12C191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064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E4CA4-5D84-A8E9-A9B4-55D94BDA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6DFC6F62-8E6D-B42F-1AE3-F4B782AB6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50A3E7A7-2784-CF72-5FCA-BCE35E3A0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bar chart shows a comparison of the median tank volume between conventional and hybrid electric cars. Conclusion: Hybrid electric cars tend to have a slightly larger median tank volume than conventional cars.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B7F6B3E-DD62-B7E4-EB7E-419BFAE93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9846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87511-1BAA-290B-1BCA-0F2665E26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32A2CC3E-F245-CD38-3D23-41DC13BD2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E7E57BBC-19AF-4A30-0C2E-56842615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histogram shows the distribution of the length between conventional and electric cars. Conclusion: Electric cars tend to be longer than conventional cars, with their lengths more consistently clustered around a higher average.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710271A-4E76-87F7-9743-6CFFE895E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3272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665FC-CAA2-18AD-E3A5-F41529CD4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1733BFD4-8280-C734-8203-85877B523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AED15B13-DBF2-0083-6D0B-B173DB69E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bar chart shows a comparison of the median tank volume between conventional and hybrid electric cars. Conclusion: Hybrid electric cars tend to have a slightly larger median tank volume than conventional cars.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C2CCFF7-79D7-56C4-221C-401175EE8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683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5E7B7-5D28-5030-D7FE-E3E02483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14A585F4-D6A0-0135-E1B2-497CAE589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8C4421F4-6E0F-3996-A765-32D1957F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histogram shows the distribution of the length between conventional and electric cars. Conclusion: Electric cars tend to be longer than conventional cars, with their lengths more consistently clustered around a higher average.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11B4FDB-8D5F-33CC-F641-54148EA99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4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 dirty="0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 dirty="0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A00F275-195F-A6E1-20C7-67CDE354B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2025-04-16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  <p:sldLayoutId id="2147483774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/>
              <a:t>Project Assignment – Regression </a:t>
            </a:r>
            <a:r>
              <a:rPr lang="sv-SE" dirty="0" err="1"/>
              <a:t>Analysis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David </a:t>
            </a:r>
            <a:r>
              <a:rPr lang="sv-SE" dirty="0" err="1"/>
              <a:t>Lienkamp</a:t>
            </a:r>
            <a:r>
              <a:rPr lang="sv-SE" dirty="0"/>
              <a:t>, </a:t>
            </a:r>
            <a:r>
              <a:rPr lang="sv-SE" dirty="0" err="1"/>
              <a:t>Sevval</a:t>
            </a:r>
            <a:r>
              <a:rPr lang="sv-SE" dirty="0"/>
              <a:t> </a:t>
            </a:r>
            <a:r>
              <a:rPr lang="sv-SE" dirty="0" err="1"/>
              <a:t>Sagir</a:t>
            </a:r>
            <a:r>
              <a:rPr lang="sv-SE" dirty="0"/>
              <a:t>, Raphael Sommer 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971A3-7FBD-14FD-2C99-758D0FD8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DEA5C00-9258-648D-5B32-D24B89E9C626}"/>
              </a:ext>
            </a:extLst>
          </p:cNvPr>
          <p:cNvSpPr/>
          <p:nvPr/>
        </p:nvSpPr>
        <p:spPr>
          <a:xfrm>
            <a:off x="7673340" y="43281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E5A10CA-79EB-E4CF-5B35-F22E085D1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A6920D3-A2AB-104F-1EED-98A7A0593C52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61EE5-BEFC-1309-ECBD-54532408A4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48000" y="3441329"/>
            <a:ext cx="3048000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37B88F-A54B-3DBE-F450-1D7988AE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18761" y="189472"/>
            <a:ext cx="5506477" cy="34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BCB0-CDC4-F9AD-4128-7C88AD49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23379D-077C-4E8C-776B-294473F7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11</a:t>
            </a:fld>
            <a:endParaRPr lang="sv-S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575EDF-026C-7047-C495-86D83369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9264"/>
              </p:ext>
            </p:extLst>
          </p:nvPr>
        </p:nvGraphicFramePr>
        <p:xfrm>
          <a:off x="279115" y="991813"/>
          <a:ext cx="8585770" cy="1866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3731">
                  <a:extLst>
                    <a:ext uri="{9D8B030D-6E8A-4147-A177-3AD203B41FA5}">
                      <a16:colId xmlns:a16="http://schemas.microsoft.com/office/drawing/2014/main" val="3056099091"/>
                    </a:ext>
                  </a:extLst>
                </a:gridCol>
                <a:gridCol w="1670577">
                  <a:extLst>
                    <a:ext uri="{9D8B030D-6E8A-4147-A177-3AD203B41FA5}">
                      <a16:colId xmlns:a16="http://schemas.microsoft.com/office/drawing/2014/main" val="4221206097"/>
                    </a:ext>
                  </a:extLst>
                </a:gridCol>
                <a:gridCol w="1717154">
                  <a:extLst>
                    <a:ext uri="{9D8B030D-6E8A-4147-A177-3AD203B41FA5}">
                      <a16:colId xmlns:a16="http://schemas.microsoft.com/office/drawing/2014/main" val="3701009010"/>
                    </a:ext>
                  </a:extLst>
                </a:gridCol>
                <a:gridCol w="1717154">
                  <a:extLst>
                    <a:ext uri="{9D8B030D-6E8A-4147-A177-3AD203B41FA5}">
                      <a16:colId xmlns:a16="http://schemas.microsoft.com/office/drawing/2014/main" val="1923372927"/>
                    </a:ext>
                  </a:extLst>
                </a:gridCol>
                <a:gridCol w="1717154">
                  <a:extLst>
                    <a:ext uri="{9D8B030D-6E8A-4147-A177-3AD203B41FA5}">
                      <a16:colId xmlns:a16="http://schemas.microsoft.com/office/drawing/2014/main" val="203876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Acceleration </a:t>
                      </a:r>
                      <a:br>
                        <a:rPr lang="en-DE" sz="1100" dirty="0"/>
                      </a:br>
                      <a:r>
                        <a:rPr lang="en-DE" sz="1100" dirty="0"/>
                        <a:t>[sec.]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Maximum Speed [km/h]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Fuel Consumption [l/100km]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Price </a:t>
                      </a:r>
                      <a:br>
                        <a:rPr lang="en-DE" sz="1100" dirty="0"/>
                      </a:br>
                      <a:r>
                        <a:rPr lang="en-DE" sz="1100" dirty="0"/>
                        <a:t>[€]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36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Car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12.7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186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6.2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18220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919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Car #2</a:t>
                      </a:r>
                    </a:p>
                  </a:txBody>
                  <a:tcPr>
                    <a:solidFill>
                      <a:srgbClr val="51AA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3.8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332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22.4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264971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498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Car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11.6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187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7.2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12812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560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Car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12.8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184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6.6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15769</a:t>
                      </a:r>
                    </a:p>
                  </a:txBody>
                  <a:tcPr>
                    <a:solidFill>
                      <a:srgbClr val="D0E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120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Car 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23797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012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E89373DC-D393-3BC1-751C-CE276FD7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/>
          <a:lstStyle/>
          <a:p>
            <a:pPr algn="ctr"/>
            <a:r>
              <a:rPr lang="de-DE" sz="3200" dirty="0" err="1"/>
              <a:t>Model‘s</a:t>
            </a:r>
            <a:r>
              <a:rPr lang="de-DE" sz="3200" dirty="0"/>
              <a:t> </a:t>
            </a:r>
            <a:r>
              <a:rPr lang="de-DE" sz="3200" dirty="0" err="1"/>
              <a:t>predictions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335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1628E-E61F-E595-0D73-97EC66E0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8FFF86-F2EA-5756-926F-E07F79D3A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</a:t>
            </a:fld>
            <a:endParaRPr lang="sv-S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5E5372-8F1E-E3E8-53F2-9894170CE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99107"/>
              </p:ext>
            </p:extLst>
          </p:nvPr>
        </p:nvGraphicFramePr>
        <p:xfrm>
          <a:off x="279115" y="991813"/>
          <a:ext cx="8585770" cy="3882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3731">
                  <a:extLst>
                    <a:ext uri="{9D8B030D-6E8A-4147-A177-3AD203B41FA5}">
                      <a16:colId xmlns:a16="http://schemas.microsoft.com/office/drawing/2014/main" val="3056099091"/>
                    </a:ext>
                  </a:extLst>
                </a:gridCol>
                <a:gridCol w="1670577">
                  <a:extLst>
                    <a:ext uri="{9D8B030D-6E8A-4147-A177-3AD203B41FA5}">
                      <a16:colId xmlns:a16="http://schemas.microsoft.com/office/drawing/2014/main" val="4221206097"/>
                    </a:ext>
                  </a:extLst>
                </a:gridCol>
                <a:gridCol w="1717154">
                  <a:extLst>
                    <a:ext uri="{9D8B030D-6E8A-4147-A177-3AD203B41FA5}">
                      <a16:colId xmlns:a16="http://schemas.microsoft.com/office/drawing/2014/main" val="3701009010"/>
                    </a:ext>
                  </a:extLst>
                </a:gridCol>
                <a:gridCol w="1717154">
                  <a:extLst>
                    <a:ext uri="{9D8B030D-6E8A-4147-A177-3AD203B41FA5}">
                      <a16:colId xmlns:a16="http://schemas.microsoft.com/office/drawing/2014/main" val="1923372927"/>
                    </a:ext>
                  </a:extLst>
                </a:gridCol>
                <a:gridCol w="1717154">
                  <a:extLst>
                    <a:ext uri="{9D8B030D-6E8A-4147-A177-3AD203B41FA5}">
                      <a16:colId xmlns:a16="http://schemas.microsoft.com/office/drawing/2014/main" val="203876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Acceleration </a:t>
                      </a:r>
                      <a:br>
                        <a:rPr lang="en-DE" sz="1100" dirty="0"/>
                      </a:br>
                      <a:r>
                        <a:rPr lang="en-DE" sz="1100" dirty="0"/>
                        <a:t>[sec.]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Maximum Speed [km/h]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Fuel Consumption [l/100km]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100" dirty="0"/>
                        <a:t>Price </a:t>
                      </a:r>
                      <a:br>
                        <a:rPr lang="en-DE" sz="1100" dirty="0"/>
                      </a:br>
                      <a:r>
                        <a:rPr lang="en-DE" sz="1100" dirty="0"/>
                        <a:t>[€]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365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919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Valves/Cylinder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498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Displacement [cc]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560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Turbo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120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Power [hp]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4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Max Torque [nm]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857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Length 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7679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Width [mm]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122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Height 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602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Weight [kg]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065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Trunk Volume [l]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159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DE" sz="1100" dirty="0"/>
                        <a:t>Maximum Speed [km/h]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1100" dirty="0"/>
                    </a:p>
                  </a:txBody>
                  <a:tcPr>
                    <a:solidFill>
                      <a:srgbClr val="D0E2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535429"/>
                  </a:ext>
                </a:extLst>
              </a:tr>
            </a:tbl>
          </a:graphicData>
        </a:graphic>
      </p:graphicFrame>
      <p:sp>
        <p:nvSpPr>
          <p:cNvPr id="7" name="Titel 1">
            <a:extLst>
              <a:ext uri="{FF2B5EF4-FFF2-40B4-BE49-F238E27FC236}">
                <a16:creationId xmlns:a16="http://schemas.microsoft.com/office/drawing/2014/main" id="{268C28A9-210F-262C-1AB2-5A1D803D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02519"/>
          </a:xfrm>
        </p:spPr>
        <p:txBody>
          <a:bodyPr/>
          <a:lstStyle/>
          <a:p>
            <a:pPr algn="ctr"/>
            <a:r>
              <a:rPr lang="de-DE" sz="3200" dirty="0"/>
              <a:t>Relevant </a:t>
            </a:r>
            <a:r>
              <a:rPr lang="de-DE" sz="3200" dirty="0" err="1"/>
              <a:t>parameters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0200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AF7D0A8-7882-A42B-6A61-4267AB890C13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001CEC8-6A3E-56E6-B2C1-2D9BB86CA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77FFF-FDC8-135F-4A38-3E7B8E777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B41B5DFA-FDE3-54E8-7879-0B0008EECA58}"/>
              </a:ext>
            </a:extLst>
          </p:cNvPr>
          <p:cNvSpPr/>
          <p:nvPr/>
        </p:nvSpPr>
        <p:spPr>
          <a:xfrm>
            <a:off x="7673340" y="43281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91AE8E-36AE-3B62-B466-672D53D34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5C443AB-6343-D8E4-67AD-C98A2A2B96E2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57C74-B431-28BD-EFA4-7A8DF487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3441329"/>
            <a:ext cx="3136900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36A40E-AF8A-6E12-B91E-1EA54D1E2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288" y="189472"/>
            <a:ext cx="5909424" cy="34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4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E542-B6F6-4C9E-F41B-053DD301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4920FED-4D63-FFB0-6FA8-3697F266AE4E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E01E192-1145-FF28-1CCF-9A72EE05F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AF385-588B-B114-9985-9B2454EE86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81991-DDE7-69EF-E6F7-3EFC84C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D2FC695-7A93-BA8F-3168-7CE1C81EEC36}"/>
              </a:ext>
            </a:extLst>
          </p:cNvPr>
          <p:cNvSpPr/>
          <p:nvPr/>
        </p:nvSpPr>
        <p:spPr>
          <a:xfrm>
            <a:off x="7673340" y="43281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0ACAAB-4A37-CB60-ABAD-79672000F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D9435E0-2046-5A29-9EC7-31AC7C2B3130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E5E9A-9914-D7BA-BA4B-A016CA57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48000" y="3441329"/>
            <a:ext cx="3048000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0A83D-D33B-2029-9739-F7AFC484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30245" y="189472"/>
            <a:ext cx="5683509" cy="34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DBD4-E8A6-6292-DB24-BE7519CE7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56B5D0E-D462-0410-4DD5-5D13B794C9A7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7BB05F-081C-B725-A115-DBD2980CC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0214B-3CB7-5981-3BDB-408FDB28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5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F9ADE-D769-1C67-F51F-4B647DC00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051B6A1-095F-F9DE-DD64-EE81FA6136E4}"/>
              </a:ext>
            </a:extLst>
          </p:cNvPr>
          <p:cNvSpPr/>
          <p:nvPr/>
        </p:nvSpPr>
        <p:spPr>
          <a:xfrm>
            <a:off x="7673340" y="43281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51AC65A-60F7-E330-D706-E7B2D2F217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F9E820-E143-DE9F-C27C-621B9A398ACD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0758A-8012-49B9-2AE3-FBF74014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48000" y="3441329"/>
            <a:ext cx="3048000" cy="1371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43E379-808B-02C3-45C2-03BE601F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17288" y="392046"/>
            <a:ext cx="5909424" cy="30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2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E25F-EA48-5651-51DD-6D3C1B91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57BBBA3-8DCA-53A9-FE2E-5F094A279D1D}"/>
              </a:ext>
            </a:extLst>
          </p:cNvPr>
          <p:cNvSpPr/>
          <p:nvPr/>
        </p:nvSpPr>
        <p:spPr>
          <a:xfrm>
            <a:off x="7520940" y="4175760"/>
            <a:ext cx="131064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8B1212D-8025-8282-F1F5-731BBCE42F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3A6FB-91B0-FE98-3D30-F079F18D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239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28</TotalTime>
  <Words>459</Words>
  <Application>Microsoft Macintosh PowerPoint</Application>
  <PresentationFormat>On-screen Show (16:9)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HKRsvensk2016</vt:lpstr>
      <vt:lpstr>Project Assignment – Regression Analysis</vt:lpstr>
      <vt:lpstr>Relevant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Model‘s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Raphael Sommer0007</cp:lastModifiedBy>
  <cp:revision>5</cp:revision>
  <dcterms:created xsi:type="dcterms:W3CDTF">2023-11-01T13:13:28Z</dcterms:created>
  <dcterms:modified xsi:type="dcterms:W3CDTF">2025-04-16T13:31:59Z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