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Agrandir" panose="020B0604020202020204" charset="-94"/>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9" d="100"/>
          <a:sy n="59" d="100"/>
        </p:scale>
        <p:origin x="34"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rem Cibelek" userId="df84e2b587483aae" providerId="LiveId" clId="{29D0DF96-85AB-4792-A63D-1B15745FED54}"/>
    <pc:docChg chg="undo custSel modSld">
      <pc:chgData name="İrem Cibelek" userId="df84e2b587483aae" providerId="LiveId" clId="{29D0DF96-85AB-4792-A63D-1B15745FED54}" dt="2025-05-21T11:05:34.037" v="51" actId="120"/>
      <pc:docMkLst>
        <pc:docMk/>
      </pc:docMkLst>
      <pc:sldChg chg="modSp mod">
        <pc:chgData name="İrem Cibelek" userId="df84e2b587483aae" providerId="LiveId" clId="{29D0DF96-85AB-4792-A63D-1B15745FED54}" dt="2025-05-21T10:59:34.965" v="4" actId="14100"/>
        <pc:sldMkLst>
          <pc:docMk/>
          <pc:sldMk cId="0" sldId="256"/>
        </pc:sldMkLst>
        <pc:spChg chg="mod">
          <ac:chgData name="İrem Cibelek" userId="df84e2b587483aae" providerId="LiveId" clId="{29D0DF96-85AB-4792-A63D-1B15745FED54}" dt="2025-05-21T10:59:34.965" v="4" actId="14100"/>
          <ac:spMkLst>
            <pc:docMk/>
            <pc:sldMk cId="0" sldId="256"/>
            <ac:spMk id="7" creationId="{00000000-0000-0000-0000-000000000000}"/>
          </ac:spMkLst>
        </pc:spChg>
      </pc:sldChg>
      <pc:sldChg chg="modSp mod">
        <pc:chgData name="İrem Cibelek" userId="df84e2b587483aae" providerId="LiveId" clId="{29D0DF96-85AB-4792-A63D-1B15745FED54}" dt="2025-05-21T11:01:42.251" v="29" actId="20577"/>
        <pc:sldMkLst>
          <pc:docMk/>
          <pc:sldMk cId="0" sldId="258"/>
        </pc:sldMkLst>
        <pc:spChg chg="mod">
          <ac:chgData name="İrem Cibelek" userId="df84e2b587483aae" providerId="LiveId" clId="{29D0DF96-85AB-4792-A63D-1B15745FED54}" dt="2025-05-21T11:01:42.251" v="29" actId="20577"/>
          <ac:spMkLst>
            <pc:docMk/>
            <pc:sldMk cId="0" sldId="258"/>
            <ac:spMk id="3" creationId="{00000000-0000-0000-0000-000000000000}"/>
          </ac:spMkLst>
        </pc:spChg>
      </pc:sldChg>
      <pc:sldChg chg="modSp mod">
        <pc:chgData name="İrem Cibelek" userId="df84e2b587483aae" providerId="LiveId" clId="{29D0DF96-85AB-4792-A63D-1B15745FED54}" dt="2025-05-21T11:01:53.766" v="31" actId="1076"/>
        <pc:sldMkLst>
          <pc:docMk/>
          <pc:sldMk cId="0" sldId="259"/>
        </pc:sldMkLst>
        <pc:spChg chg="mod">
          <ac:chgData name="İrem Cibelek" userId="df84e2b587483aae" providerId="LiveId" clId="{29D0DF96-85AB-4792-A63D-1B15745FED54}" dt="2025-05-21T11:01:38.716" v="27" actId="1076"/>
          <ac:spMkLst>
            <pc:docMk/>
            <pc:sldMk cId="0" sldId="259"/>
            <ac:spMk id="5" creationId="{00000000-0000-0000-0000-000000000000}"/>
          </ac:spMkLst>
        </pc:spChg>
        <pc:spChg chg="mod">
          <ac:chgData name="İrem Cibelek" userId="df84e2b587483aae" providerId="LiveId" clId="{29D0DF96-85AB-4792-A63D-1B15745FED54}" dt="2025-05-21T11:01:48.956" v="30" actId="1076"/>
          <ac:spMkLst>
            <pc:docMk/>
            <pc:sldMk cId="0" sldId="259"/>
            <ac:spMk id="6" creationId="{00000000-0000-0000-0000-000000000000}"/>
          </ac:spMkLst>
        </pc:spChg>
        <pc:spChg chg="mod">
          <ac:chgData name="İrem Cibelek" userId="df84e2b587483aae" providerId="LiveId" clId="{29D0DF96-85AB-4792-A63D-1B15745FED54}" dt="2025-05-21T11:01:53.766" v="31" actId="1076"/>
          <ac:spMkLst>
            <pc:docMk/>
            <pc:sldMk cId="0" sldId="259"/>
            <ac:spMk id="8" creationId="{00000000-0000-0000-0000-000000000000}"/>
          </ac:spMkLst>
        </pc:spChg>
      </pc:sldChg>
      <pc:sldChg chg="modSp mod">
        <pc:chgData name="İrem Cibelek" userId="df84e2b587483aae" providerId="LiveId" clId="{29D0DF96-85AB-4792-A63D-1B15745FED54}" dt="2025-05-21T11:05:34.037" v="51" actId="120"/>
        <pc:sldMkLst>
          <pc:docMk/>
          <pc:sldMk cId="0" sldId="263"/>
        </pc:sldMkLst>
        <pc:spChg chg="mod">
          <ac:chgData name="İrem Cibelek" userId="df84e2b587483aae" providerId="LiveId" clId="{29D0DF96-85AB-4792-A63D-1B15745FED54}" dt="2025-05-21T11:05:34.037" v="51" actId="120"/>
          <ac:spMkLst>
            <pc:docMk/>
            <pc:sldMk cId="0" sldId="263"/>
            <ac:spMk id="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7.xml"/><Relationship Id="rId4" Type="http://schemas.openxmlformats.org/officeDocument/2006/relationships/image" Target="../media/image3.gif"/></Relationships>
</file>

<file path=ppt/slides/_rels/slide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7.xml"/><Relationship Id="rId4" Type="http://schemas.openxmlformats.org/officeDocument/2006/relationships/image" Target="../media/image6.gif"/></Relationships>
</file>

<file path=ppt/slides/_rels/slide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gif"/><Relationship Id="rId7" Type="http://schemas.openxmlformats.org/officeDocument/2006/relationships/image" Target="../media/image12.png"/><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gif"/><Relationship Id="rId7" Type="http://schemas.openxmlformats.org/officeDocument/2006/relationships/image" Target="../media/image16.png"/><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8.gif"/><Relationship Id="rId7" Type="http://schemas.openxmlformats.org/officeDocument/2006/relationships/image" Target="../media/image19.png"/><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2.gif"/><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5.gif"/><Relationship Id="rId1" Type="http://schemas.openxmlformats.org/officeDocument/2006/relationships/slideLayout" Target="../slideLayouts/slideLayout7.xml"/><Relationship Id="rId5" Type="http://schemas.openxmlformats.org/officeDocument/2006/relationships/image" Target="../media/image6.gif"/><Relationship Id="rId4" Type="http://schemas.openxmlformats.org/officeDocument/2006/relationships/image" Target="../media/image26.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25000"/>
          </a:blip>
          <a:srcRect/>
          <a:stretch>
            <a:fillRect/>
          </a:stretch>
        </p:blipFill>
        <p:spPr>
          <a:xfrm rot="-10800000">
            <a:off x="5679003" y="-2267564"/>
            <a:ext cx="15735219" cy="13881357"/>
          </a:xfrm>
          <a:prstGeom prst="rect">
            <a:avLst/>
          </a:prstGeom>
        </p:spPr>
      </p:pic>
      <p:sp>
        <p:nvSpPr>
          <p:cNvPr id="3" name="TextBox 3"/>
          <p:cNvSpPr txBox="1"/>
          <p:nvPr/>
        </p:nvSpPr>
        <p:spPr>
          <a:xfrm>
            <a:off x="1793371" y="2651876"/>
            <a:ext cx="14701258" cy="3804354"/>
          </a:xfrm>
          <a:prstGeom prst="rect">
            <a:avLst/>
          </a:prstGeom>
        </p:spPr>
        <p:txBody>
          <a:bodyPr lIns="0" tIns="0" rIns="0" bIns="0" rtlCol="0" anchor="t">
            <a:spAutoFit/>
          </a:bodyPr>
          <a:lstStyle/>
          <a:p>
            <a:pPr algn="ctr">
              <a:lnSpc>
                <a:spcPts val="13446"/>
              </a:lnSpc>
            </a:pPr>
            <a:r>
              <a:rPr lang="en-US" sz="12223">
                <a:solidFill>
                  <a:srgbClr val="2B2B2B"/>
                </a:solidFill>
                <a:latin typeface="Agrandir"/>
                <a:ea typeface="Agrandir"/>
                <a:cs typeface="Agrandir"/>
                <a:sym typeface="Agrandir"/>
              </a:rPr>
              <a:t>Mini Quiz Uygulaması</a:t>
            </a:r>
          </a:p>
        </p:txBody>
      </p:sp>
      <p:sp>
        <p:nvSpPr>
          <p:cNvPr id="4" name="TextBox 4"/>
          <p:cNvSpPr txBox="1"/>
          <p:nvPr/>
        </p:nvSpPr>
        <p:spPr>
          <a:xfrm>
            <a:off x="1793371" y="7234860"/>
            <a:ext cx="4959940" cy="1770829"/>
          </a:xfrm>
          <a:prstGeom prst="rect">
            <a:avLst/>
          </a:prstGeom>
        </p:spPr>
        <p:txBody>
          <a:bodyPr lIns="0" tIns="0" rIns="0" bIns="0" rtlCol="0" anchor="t">
            <a:spAutoFit/>
          </a:bodyPr>
          <a:lstStyle/>
          <a:p>
            <a:pPr algn="l">
              <a:lnSpc>
                <a:spcPts val="4520"/>
              </a:lnSpc>
            </a:pPr>
            <a:r>
              <a:rPr lang="en-US" sz="3229">
                <a:solidFill>
                  <a:srgbClr val="2B2B2B"/>
                </a:solidFill>
                <a:latin typeface="Agrandir"/>
                <a:ea typeface="Agrandir"/>
                <a:cs typeface="Agrandir"/>
                <a:sym typeface="Agrandir"/>
              </a:rPr>
              <a:t>İrem CİBELEK</a:t>
            </a:r>
          </a:p>
          <a:p>
            <a:pPr algn="l">
              <a:lnSpc>
                <a:spcPts val="4520"/>
              </a:lnSpc>
            </a:pPr>
            <a:r>
              <a:rPr lang="en-US" sz="3229">
                <a:solidFill>
                  <a:srgbClr val="2B2B2B"/>
                </a:solidFill>
                <a:latin typeface="Agrandir"/>
                <a:ea typeface="Agrandir"/>
                <a:cs typeface="Agrandir"/>
                <a:sym typeface="Agrandir"/>
              </a:rPr>
              <a:t>Nisa Nur YONDEMİR</a:t>
            </a:r>
          </a:p>
          <a:p>
            <a:pPr algn="l">
              <a:lnSpc>
                <a:spcPts val="4520"/>
              </a:lnSpc>
              <a:spcBef>
                <a:spcPct val="0"/>
              </a:spcBef>
            </a:pPr>
            <a:r>
              <a:rPr lang="en-US" sz="3229">
                <a:solidFill>
                  <a:srgbClr val="2B2B2B"/>
                </a:solidFill>
                <a:latin typeface="Agrandir"/>
                <a:ea typeface="Agrandir"/>
                <a:cs typeface="Agrandir"/>
                <a:sym typeface="Agrandir"/>
              </a:rPr>
              <a:t>Şevvalsu AKTAŞ</a:t>
            </a:r>
          </a:p>
        </p:txBody>
      </p:sp>
      <p:pic>
        <p:nvPicPr>
          <p:cNvPr id="5" name="Picture 5"/>
          <p:cNvPicPr>
            <a:picLocks noChangeAspect="1"/>
          </p:cNvPicPr>
          <p:nvPr/>
        </p:nvPicPr>
        <p:blipFill>
          <a:blip r:embed="rId3">
            <a:alphaModFix amt="50000"/>
          </a:blip>
          <a:srcRect/>
          <a:stretch>
            <a:fillRect/>
          </a:stretch>
        </p:blipFill>
        <p:spPr>
          <a:xfrm>
            <a:off x="-2318726" y="-376453"/>
            <a:ext cx="9743013" cy="1709948"/>
          </a:xfrm>
          <a:prstGeom prst="rect">
            <a:avLst/>
          </a:prstGeom>
        </p:spPr>
      </p:pic>
      <p:pic>
        <p:nvPicPr>
          <p:cNvPr id="6" name="Picture 6"/>
          <p:cNvPicPr>
            <a:picLocks noChangeAspect="1"/>
          </p:cNvPicPr>
          <p:nvPr/>
        </p:nvPicPr>
        <p:blipFill>
          <a:blip r:embed="rId4">
            <a:alphaModFix amt="25000"/>
          </a:blip>
          <a:srcRect/>
          <a:stretch>
            <a:fillRect/>
          </a:stretch>
        </p:blipFill>
        <p:spPr>
          <a:xfrm rot="-7199120">
            <a:off x="-2896988" y="-1002021"/>
            <a:ext cx="5793977" cy="5895448"/>
          </a:xfrm>
          <a:prstGeom prst="rect">
            <a:avLst/>
          </a:prstGeom>
        </p:spPr>
      </p:pic>
      <p:sp>
        <p:nvSpPr>
          <p:cNvPr id="7" name="TextBox 7"/>
          <p:cNvSpPr txBox="1"/>
          <p:nvPr/>
        </p:nvSpPr>
        <p:spPr>
          <a:xfrm>
            <a:off x="7010399" y="7225335"/>
            <a:ext cx="2971801" cy="1697003"/>
          </a:xfrm>
          <a:prstGeom prst="rect">
            <a:avLst/>
          </a:prstGeom>
        </p:spPr>
        <p:txBody>
          <a:bodyPr wrap="square" lIns="0" tIns="0" rIns="0" bIns="0" rtlCol="0" anchor="t">
            <a:spAutoFit/>
          </a:bodyPr>
          <a:lstStyle/>
          <a:p>
            <a:pPr algn="ctr">
              <a:lnSpc>
                <a:spcPts val="4472"/>
              </a:lnSpc>
            </a:pPr>
            <a:r>
              <a:rPr lang="en-US" sz="3194" dirty="0">
                <a:solidFill>
                  <a:srgbClr val="2B2B2B"/>
                </a:solidFill>
                <a:latin typeface="Agrandir"/>
                <a:ea typeface="Agrandir"/>
                <a:cs typeface="Agrandir"/>
                <a:sym typeface="Agrandir"/>
              </a:rPr>
              <a:t>23181616024</a:t>
            </a:r>
          </a:p>
          <a:p>
            <a:pPr algn="ctr">
              <a:lnSpc>
                <a:spcPts val="4472"/>
              </a:lnSpc>
            </a:pPr>
            <a:r>
              <a:rPr lang="en-US" sz="3194" dirty="0">
                <a:solidFill>
                  <a:srgbClr val="2B2B2B"/>
                </a:solidFill>
                <a:latin typeface="Agrandir"/>
                <a:ea typeface="Agrandir"/>
                <a:cs typeface="Agrandir"/>
                <a:sym typeface="Agrandir"/>
              </a:rPr>
              <a:t>23181616026</a:t>
            </a:r>
          </a:p>
          <a:p>
            <a:pPr algn="ctr">
              <a:lnSpc>
                <a:spcPts val="4472"/>
              </a:lnSpc>
              <a:spcBef>
                <a:spcPct val="0"/>
              </a:spcBef>
            </a:pPr>
            <a:r>
              <a:rPr lang="en-US" sz="3194" dirty="0">
                <a:solidFill>
                  <a:srgbClr val="2B2B2B"/>
                </a:solidFill>
                <a:latin typeface="Agrandir"/>
                <a:ea typeface="Agrandir"/>
                <a:cs typeface="Agrandir"/>
                <a:sym typeface="Agrandir"/>
              </a:rPr>
              <a:t>23181616051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25000"/>
          </a:blip>
          <a:srcRect/>
          <a:stretch>
            <a:fillRect/>
          </a:stretch>
        </p:blipFill>
        <p:spPr>
          <a:xfrm>
            <a:off x="-2511451" y="1028700"/>
            <a:ext cx="19770751" cy="18262535"/>
          </a:xfrm>
          <a:prstGeom prst="rect">
            <a:avLst/>
          </a:prstGeom>
        </p:spPr>
      </p:pic>
      <p:sp>
        <p:nvSpPr>
          <p:cNvPr id="3" name="TextBox 3"/>
          <p:cNvSpPr txBox="1"/>
          <p:nvPr/>
        </p:nvSpPr>
        <p:spPr>
          <a:xfrm>
            <a:off x="1203366" y="3774563"/>
            <a:ext cx="14670065" cy="3457105"/>
          </a:xfrm>
          <a:prstGeom prst="rect">
            <a:avLst/>
          </a:prstGeom>
        </p:spPr>
        <p:txBody>
          <a:bodyPr lIns="0" tIns="0" rIns="0" bIns="0" rtlCol="0" anchor="t">
            <a:spAutoFit/>
          </a:bodyPr>
          <a:lstStyle/>
          <a:p>
            <a:pPr marL="0" lvl="0" indent="0" algn="l">
              <a:lnSpc>
                <a:spcPts val="4453"/>
              </a:lnSpc>
              <a:spcBef>
                <a:spcPct val="0"/>
              </a:spcBef>
            </a:pPr>
            <a:r>
              <a:rPr lang="en-US" sz="3180">
                <a:solidFill>
                  <a:srgbClr val="2B2B2B"/>
                </a:solidFill>
                <a:latin typeface="Agrandir"/>
                <a:ea typeface="Agrandir"/>
                <a:cs typeface="Agrandir"/>
                <a:sym typeface="Agrandir"/>
              </a:rPr>
              <a:t> Bu proje, kullanıcıların Web Arayüz Geliştirme dersi kapsamındaki konulara ilişkin bilgilerini etkileşimli bir ortamda pekiştirmelerini, kendi öğrenme düzeylerini görmelerini ve süreci daha motive edici hale getirmelerini amaçlamaktadır. HTML, CSS ve JavaScript kullanılarak geliştirilen mini quiz uygulaması, anlık geri bildirim mekanizması sayesinde öğrenme sürecini desteklemekte ve bilgi kalıcılığını artırmaktadır.</a:t>
            </a:r>
          </a:p>
        </p:txBody>
      </p:sp>
      <p:sp>
        <p:nvSpPr>
          <p:cNvPr id="4" name="TextBox 4"/>
          <p:cNvSpPr txBox="1"/>
          <p:nvPr/>
        </p:nvSpPr>
        <p:spPr>
          <a:xfrm>
            <a:off x="1203366" y="1663041"/>
            <a:ext cx="12913759" cy="1247775"/>
          </a:xfrm>
          <a:prstGeom prst="rect">
            <a:avLst/>
          </a:prstGeom>
        </p:spPr>
        <p:txBody>
          <a:bodyPr lIns="0" tIns="0" rIns="0" bIns="0" rtlCol="0" anchor="t">
            <a:spAutoFit/>
          </a:bodyPr>
          <a:lstStyle/>
          <a:p>
            <a:pPr marL="0" lvl="0" indent="0" algn="l">
              <a:lnSpc>
                <a:spcPts val="8399"/>
              </a:lnSpc>
              <a:spcBef>
                <a:spcPct val="0"/>
              </a:spcBef>
            </a:pPr>
            <a:r>
              <a:rPr lang="en-US" sz="6999">
                <a:solidFill>
                  <a:srgbClr val="2B2B2B"/>
                </a:solidFill>
                <a:latin typeface="Agrandir"/>
                <a:ea typeface="Agrandir"/>
                <a:cs typeface="Agrandir"/>
                <a:sym typeface="Agrandir"/>
              </a:rPr>
              <a:t>Projenin Amacı ve Kapsamı</a:t>
            </a:r>
          </a:p>
        </p:txBody>
      </p:sp>
      <p:pic>
        <p:nvPicPr>
          <p:cNvPr id="5" name="Picture 5"/>
          <p:cNvPicPr>
            <a:picLocks noChangeAspect="1"/>
          </p:cNvPicPr>
          <p:nvPr/>
        </p:nvPicPr>
        <p:blipFill>
          <a:blip r:embed="rId3">
            <a:alphaModFix amt="25000"/>
          </a:blip>
          <a:srcRect/>
          <a:stretch>
            <a:fillRect/>
          </a:stretch>
        </p:blipFill>
        <p:spPr>
          <a:xfrm rot="-3982960">
            <a:off x="13745551" y="-3705176"/>
            <a:ext cx="5352514" cy="7410352"/>
          </a:xfrm>
          <a:prstGeom prst="rect">
            <a:avLst/>
          </a:prstGeom>
        </p:spPr>
      </p:pic>
      <p:pic>
        <p:nvPicPr>
          <p:cNvPr id="6" name="Picture 6"/>
          <p:cNvPicPr>
            <a:picLocks noChangeAspect="1"/>
          </p:cNvPicPr>
          <p:nvPr/>
        </p:nvPicPr>
        <p:blipFill>
          <a:blip r:embed="rId4">
            <a:alphaModFix amt="25000"/>
          </a:blip>
          <a:srcRect/>
          <a:stretch>
            <a:fillRect/>
          </a:stretch>
        </p:blipFill>
        <p:spPr>
          <a:xfrm rot="-1644077">
            <a:off x="16162301" y="-1063836"/>
            <a:ext cx="5468057" cy="610803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sp>
        <p:nvSpPr>
          <p:cNvPr id="2" name="TextBox 2"/>
          <p:cNvSpPr txBox="1"/>
          <p:nvPr/>
        </p:nvSpPr>
        <p:spPr>
          <a:xfrm>
            <a:off x="3626840" y="1531416"/>
            <a:ext cx="11034320" cy="1419225"/>
          </a:xfrm>
          <a:prstGeom prst="rect">
            <a:avLst/>
          </a:prstGeom>
        </p:spPr>
        <p:txBody>
          <a:bodyPr lIns="0" tIns="0" rIns="0" bIns="0" rtlCol="0" anchor="t">
            <a:spAutoFit/>
          </a:bodyPr>
          <a:lstStyle/>
          <a:p>
            <a:pPr marL="0" lvl="0" indent="0" algn="ctr">
              <a:lnSpc>
                <a:spcPts val="9479"/>
              </a:lnSpc>
              <a:spcBef>
                <a:spcPct val="0"/>
              </a:spcBef>
            </a:pPr>
            <a:r>
              <a:rPr lang="en-US" sz="7899">
                <a:solidFill>
                  <a:srgbClr val="2B2B2B"/>
                </a:solidFill>
                <a:latin typeface="Agrandir"/>
                <a:ea typeface="Agrandir"/>
                <a:cs typeface="Agrandir"/>
                <a:sym typeface="Agrandir"/>
              </a:rPr>
              <a:t>Kullanılan Teknolojiler</a:t>
            </a:r>
          </a:p>
        </p:txBody>
      </p:sp>
      <p:sp>
        <p:nvSpPr>
          <p:cNvPr id="3" name="TextBox 3"/>
          <p:cNvSpPr txBox="1"/>
          <p:nvPr/>
        </p:nvSpPr>
        <p:spPr>
          <a:xfrm>
            <a:off x="5960541" y="3397696"/>
            <a:ext cx="7106489" cy="3320159"/>
          </a:xfrm>
          <a:prstGeom prst="rect">
            <a:avLst/>
          </a:prstGeom>
        </p:spPr>
        <p:txBody>
          <a:bodyPr lIns="0" tIns="0" rIns="0" bIns="0" rtlCol="0" anchor="t">
            <a:spAutoFit/>
          </a:bodyPr>
          <a:lstStyle/>
          <a:p>
            <a:pPr marL="788502" lvl="1" indent="-394251" algn="l">
              <a:lnSpc>
                <a:spcPts val="5113"/>
              </a:lnSpc>
              <a:buFont typeface="Arial"/>
              <a:buChar char="•"/>
            </a:pPr>
            <a:r>
              <a:rPr lang="en-US" sz="3652" dirty="0">
                <a:solidFill>
                  <a:srgbClr val="2B2B2B"/>
                </a:solidFill>
                <a:latin typeface="Agrandir"/>
                <a:ea typeface="Agrandir"/>
                <a:cs typeface="Agrandir"/>
                <a:sym typeface="Agrandir"/>
              </a:rPr>
              <a:t>HTML</a:t>
            </a:r>
          </a:p>
          <a:p>
            <a:pPr marL="788502" lvl="1" indent="-394251" algn="l">
              <a:lnSpc>
                <a:spcPts val="5113"/>
              </a:lnSpc>
              <a:buFont typeface="Arial"/>
              <a:buChar char="•"/>
            </a:pPr>
            <a:r>
              <a:rPr lang="en-US" sz="3652" dirty="0">
                <a:solidFill>
                  <a:srgbClr val="2B2B2B"/>
                </a:solidFill>
                <a:latin typeface="Agrandir"/>
                <a:ea typeface="Agrandir"/>
                <a:cs typeface="Agrandir"/>
                <a:sym typeface="Agrandir"/>
              </a:rPr>
              <a:t>JAV</a:t>
            </a:r>
            <a:r>
              <a:rPr lang="tr-TR" sz="3652" dirty="0">
                <a:solidFill>
                  <a:srgbClr val="2B2B2B"/>
                </a:solidFill>
                <a:latin typeface="Agrandir"/>
                <a:ea typeface="Agrandir"/>
                <a:cs typeface="Agrandir"/>
                <a:sym typeface="Agrandir"/>
              </a:rPr>
              <a:t>A</a:t>
            </a:r>
            <a:r>
              <a:rPr lang="en-US" sz="3652" dirty="0">
                <a:solidFill>
                  <a:srgbClr val="2B2B2B"/>
                </a:solidFill>
                <a:latin typeface="Agrandir"/>
                <a:ea typeface="Agrandir"/>
                <a:cs typeface="Agrandir"/>
                <a:sym typeface="Agrandir"/>
              </a:rPr>
              <a:t>SCRIPT</a:t>
            </a:r>
          </a:p>
          <a:p>
            <a:pPr marL="788502" lvl="1" indent="-394251" algn="l">
              <a:lnSpc>
                <a:spcPts val="5113"/>
              </a:lnSpc>
              <a:buFont typeface="Arial"/>
              <a:buChar char="•"/>
            </a:pPr>
            <a:r>
              <a:rPr lang="en-US" sz="3652" dirty="0">
                <a:solidFill>
                  <a:srgbClr val="2B2B2B"/>
                </a:solidFill>
                <a:latin typeface="Agrandir"/>
                <a:ea typeface="Agrandir"/>
                <a:cs typeface="Agrandir"/>
                <a:sym typeface="Agrandir"/>
              </a:rPr>
              <a:t>CSS</a:t>
            </a:r>
          </a:p>
          <a:p>
            <a:pPr marL="788502" lvl="1" indent="-394251" algn="l">
              <a:lnSpc>
                <a:spcPts val="5113"/>
              </a:lnSpc>
              <a:buFont typeface="Arial"/>
              <a:buChar char="•"/>
            </a:pPr>
            <a:r>
              <a:rPr lang="en-US" sz="3652" u="none" dirty="0">
                <a:solidFill>
                  <a:srgbClr val="2B2B2B"/>
                </a:solidFill>
                <a:latin typeface="Agrandir"/>
                <a:ea typeface="Agrandir"/>
                <a:cs typeface="Agrandir"/>
                <a:sym typeface="Agrandir"/>
              </a:rPr>
              <a:t>jQuery</a:t>
            </a:r>
          </a:p>
          <a:p>
            <a:pPr marL="788502" lvl="1" indent="-394251" algn="l">
              <a:lnSpc>
                <a:spcPts val="5113"/>
              </a:lnSpc>
              <a:buFont typeface="Arial"/>
              <a:buChar char="•"/>
            </a:pPr>
            <a:r>
              <a:rPr lang="en-US" sz="3652" u="none" dirty="0">
                <a:solidFill>
                  <a:srgbClr val="2B2B2B"/>
                </a:solidFill>
                <a:latin typeface="Agrandir"/>
                <a:ea typeface="Agrandir"/>
                <a:cs typeface="Agrandir"/>
                <a:sym typeface="Agrandir"/>
              </a:rPr>
              <a:t>Bootstrap</a:t>
            </a:r>
          </a:p>
        </p:txBody>
      </p:sp>
      <p:pic>
        <p:nvPicPr>
          <p:cNvPr id="4" name="Picture 4"/>
          <p:cNvPicPr>
            <a:picLocks noChangeAspect="1"/>
          </p:cNvPicPr>
          <p:nvPr/>
        </p:nvPicPr>
        <p:blipFill>
          <a:blip r:embed="rId2">
            <a:alphaModFix amt="25000"/>
          </a:blip>
          <a:srcRect/>
          <a:stretch>
            <a:fillRect/>
          </a:stretch>
        </p:blipFill>
        <p:spPr>
          <a:xfrm>
            <a:off x="-4810715" y="2950641"/>
            <a:ext cx="9621431" cy="9789932"/>
          </a:xfrm>
          <a:prstGeom prst="rect">
            <a:avLst/>
          </a:prstGeom>
        </p:spPr>
      </p:pic>
      <p:pic>
        <p:nvPicPr>
          <p:cNvPr id="5" name="Picture 5"/>
          <p:cNvPicPr>
            <a:picLocks noChangeAspect="1"/>
          </p:cNvPicPr>
          <p:nvPr/>
        </p:nvPicPr>
        <p:blipFill>
          <a:blip r:embed="rId3">
            <a:alphaModFix amt="50000"/>
          </a:blip>
          <a:srcRect/>
          <a:stretch>
            <a:fillRect/>
          </a:stretch>
        </p:blipFill>
        <p:spPr>
          <a:xfrm rot="9720163">
            <a:off x="12600387" y="-3298660"/>
            <a:ext cx="8670039" cy="865472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50000"/>
          </a:blip>
          <a:srcRect/>
          <a:stretch>
            <a:fillRect/>
          </a:stretch>
        </p:blipFill>
        <p:spPr>
          <a:xfrm>
            <a:off x="7889712" y="-423652"/>
            <a:ext cx="11467938" cy="2012681"/>
          </a:xfrm>
          <a:prstGeom prst="rect">
            <a:avLst/>
          </a:prstGeom>
        </p:spPr>
      </p:pic>
      <p:sp>
        <p:nvSpPr>
          <p:cNvPr id="3" name="TextBox 3"/>
          <p:cNvSpPr txBox="1"/>
          <p:nvPr/>
        </p:nvSpPr>
        <p:spPr>
          <a:xfrm>
            <a:off x="2634458" y="392189"/>
            <a:ext cx="13395067" cy="1247775"/>
          </a:xfrm>
          <a:prstGeom prst="rect">
            <a:avLst/>
          </a:prstGeom>
        </p:spPr>
        <p:txBody>
          <a:bodyPr lIns="0" tIns="0" rIns="0" bIns="0" rtlCol="0" anchor="t">
            <a:spAutoFit/>
          </a:bodyPr>
          <a:lstStyle/>
          <a:p>
            <a:pPr marL="0" lvl="0" indent="0" algn="ctr">
              <a:lnSpc>
                <a:spcPts val="8399"/>
              </a:lnSpc>
              <a:spcBef>
                <a:spcPct val="0"/>
              </a:spcBef>
            </a:pPr>
            <a:r>
              <a:rPr lang="en-US" sz="6999" dirty="0" err="1">
                <a:solidFill>
                  <a:srgbClr val="2B2B2B"/>
                </a:solidFill>
                <a:latin typeface="Agrandir"/>
                <a:ea typeface="Agrandir"/>
                <a:cs typeface="Agrandir"/>
                <a:sym typeface="Agrandir"/>
              </a:rPr>
              <a:t>Arayüz</a:t>
            </a:r>
            <a:r>
              <a:rPr lang="en-US" sz="6999" dirty="0">
                <a:solidFill>
                  <a:srgbClr val="2B2B2B"/>
                </a:solidFill>
                <a:latin typeface="Agrandir"/>
                <a:ea typeface="Agrandir"/>
                <a:cs typeface="Agrandir"/>
                <a:sym typeface="Agrandir"/>
              </a:rPr>
              <a:t> </a:t>
            </a:r>
            <a:r>
              <a:rPr lang="en-US" sz="6999" dirty="0" err="1">
                <a:solidFill>
                  <a:srgbClr val="2B2B2B"/>
                </a:solidFill>
                <a:latin typeface="Agrandir"/>
                <a:ea typeface="Agrandir"/>
                <a:cs typeface="Agrandir"/>
                <a:sym typeface="Agrandir"/>
              </a:rPr>
              <a:t>Tasarımı</a:t>
            </a:r>
            <a:r>
              <a:rPr lang="en-US" sz="6999" dirty="0">
                <a:solidFill>
                  <a:srgbClr val="2B2B2B"/>
                </a:solidFill>
                <a:latin typeface="Agrandir"/>
                <a:ea typeface="Agrandir"/>
                <a:cs typeface="Agrandir"/>
                <a:sym typeface="Agrandir"/>
              </a:rPr>
              <a:t> </a:t>
            </a:r>
            <a:r>
              <a:rPr lang="en-US" sz="6999" dirty="0" err="1">
                <a:solidFill>
                  <a:srgbClr val="2B2B2B"/>
                </a:solidFill>
                <a:latin typeface="Agrandir"/>
                <a:ea typeface="Agrandir"/>
                <a:cs typeface="Agrandir"/>
                <a:sym typeface="Agrandir"/>
              </a:rPr>
              <a:t>ve</a:t>
            </a:r>
            <a:r>
              <a:rPr lang="en-US" sz="6999" dirty="0">
                <a:solidFill>
                  <a:srgbClr val="2B2B2B"/>
                </a:solidFill>
                <a:latin typeface="Agrandir"/>
                <a:ea typeface="Agrandir"/>
                <a:cs typeface="Agrandir"/>
                <a:sym typeface="Agrandir"/>
              </a:rPr>
              <a:t> </a:t>
            </a:r>
            <a:r>
              <a:rPr lang="en-US" sz="6999" dirty="0" err="1">
                <a:solidFill>
                  <a:srgbClr val="2B2B2B"/>
                </a:solidFill>
                <a:latin typeface="Agrandir"/>
                <a:ea typeface="Agrandir"/>
                <a:cs typeface="Agrandir"/>
                <a:sym typeface="Agrandir"/>
              </a:rPr>
              <a:t>Kod</a:t>
            </a:r>
            <a:r>
              <a:rPr lang="en-US" sz="6999" dirty="0">
                <a:solidFill>
                  <a:srgbClr val="2B2B2B"/>
                </a:solidFill>
                <a:latin typeface="Agrandir"/>
                <a:ea typeface="Agrandir"/>
                <a:cs typeface="Agrandir"/>
                <a:sym typeface="Agrandir"/>
              </a:rPr>
              <a:t> </a:t>
            </a:r>
            <a:r>
              <a:rPr lang="en-US" sz="6999" dirty="0" err="1">
                <a:solidFill>
                  <a:srgbClr val="2B2B2B"/>
                </a:solidFill>
                <a:latin typeface="Agrandir"/>
                <a:ea typeface="Agrandir"/>
                <a:cs typeface="Agrandir"/>
                <a:sym typeface="Agrandir"/>
              </a:rPr>
              <a:t>Satırları</a:t>
            </a:r>
            <a:endParaRPr lang="en-US" sz="6999" dirty="0">
              <a:solidFill>
                <a:srgbClr val="2B2B2B"/>
              </a:solidFill>
              <a:latin typeface="Agrandir"/>
              <a:ea typeface="Agrandir"/>
              <a:cs typeface="Agrandir"/>
              <a:sym typeface="Agrandir"/>
            </a:endParaRPr>
          </a:p>
        </p:txBody>
      </p:sp>
      <p:pic>
        <p:nvPicPr>
          <p:cNvPr id="4" name="Picture 4"/>
          <p:cNvPicPr>
            <a:picLocks noChangeAspect="1"/>
          </p:cNvPicPr>
          <p:nvPr/>
        </p:nvPicPr>
        <p:blipFill>
          <a:blip r:embed="rId3">
            <a:alphaModFix amt="25000"/>
          </a:blip>
          <a:srcRect/>
          <a:stretch>
            <a:fillRect/>
          </a:stretch>
        </p:blipFill>
        <p:spPr>
          <a:xfrm flipH="1">
            <a:off x="-1378933" y="8342980"/>
            <a:ext cx="10522933" cy="2420275"/>
          </a:xfrm>
          <a:prstGeom prst="rect">
            <a:avLst/>
          </a:prstGeom>
        </p:spPr>
      </p:pic>
      <p:sp>
        <p:nvSpPr>
          <p:cNvPr id="5" name="Freeform 5"/>
          <p:cNvSpPr/>
          <p:nvPr/>
        </p:nvSpPr>
        <p:spPr>
          <a:xfrm>
            <a:off x="10138055" y="2159097"/>
            <a:ext cx="7817764" cy="2879879"/>
          </a:xfrm>
          <a:custGeom>
            <a:avLst/>
            <a:gdLst/>
            <a:ahLst/>
            <a:cxnLst/>
            <a:rect l="l" t="t" r="r" b="b"/>
            <a:pathLst>
              <a:path w="7817764" h="2879879">
                <a:moveTo>
                  <a:pt x="0" y="0"/>
                </a:moveTo>
                <a:lnTo>
                  <a:pt x="7817764" y="0"/>
                </a:lnTo>
                <a:lnTo>
                  <a:pt x="7817764" y="2879878"/>
                </a:lnTo>
                <a:lnTo>
                  <a:pt x="0" y="2879878"/>
                </a:lnTo>
                <a:lnTo>
                  <a:pt x="0" y="0"/>
                </a:lnTo>
                <a:close/>
              </a:path>
            </a:pathLst>
          </a:custGeom>
          <a:blipFill>
            <a:blip r:embed="rId4"/>
            <a:stretch>
              <a:fillRect t="-6489" b="-119"/>
            </a:stretch>
          </a:blipFill>
        </p:spPr>
        <p:txBody>
          <a:bodyPr/>
          <a:lstStyle/>
          <a:p>
            <a:endParaRPr lang="tr-TR"/>
          </a:p>
        </p:txBody>
      </p:sp>
      <p:sp>
        <p:nvSpPr>
          <p:cNvPr id="6" name="Freeform 6"/>
          <p:cNvSpPr/>
          <p:nvPr/>
        </p:nvSpPr>
        <p:spPr>
          <a:xfrm>
            <a:off x="332181" y="2159097"/>
            <a:ext cx="8762516" cy="2879879"/>
          </a:xfrm>
          <a:custGeom>
            <a:avLst/>
            <a:gdLst/>
            <a:ahLst/>
            <a:cxnLst/>
            <a:rect l="l" t="t" r="r" b="b"/>
            <a:pathLst>
              <a:path w="8762516" h="2879879">
                <a:moveTo>
                  <a:pt x="0" y="0"/>
                </a:moveTo>
                <a:lnTo>
                  <a:pt x="8762517" y="0"/>
                </a:lnTo>
                <a:lnTo>
                  <a:pt x="8762517" y="2879879"/>
                </a:lnTo>
                <a:lnTo>
                  <a:pt x="0" y="2879879"/>
                </a:lnTo>
                <a:lnTo>
                  <a:pt x="0" y="0"/>
                </a:lnTo>
                <a:close/>
              </a:path>
            </a:pathLst>
          </a:custGeom>
          <a:blipFill>
            <a:blip r:embed="rId5"/>
            <a:stretch>
              <a:fillRect l="-2574" t="-6916" b="-9341"/>
            </a:stretch>
          </a:blipFill>
        </p:spPr>
        <p:txBody>
          <a:bodyPr/>
          <a:lstStyle/>
          <a:p>
            <a:endParaRPr lang="tr-TR"/>
          </a:p>
        </p:txBody>
      </p:sp>
      <p:sp>
        <p:nvSpPr>
          <p:cNvPr id="7" name="Freeform 7"/>
          <p:cNvSpPr/>
          <p:nvPr/>
        </p:nvSpPr>
        <p:spPr>
          <a:xfrm>
            <a:off x="333290" y="5558108"/>
            <a:ext cx="8810710" cy="2350558"/>
          </a:xfrm>
          <a:custGeom>
            <a:avLst/>
            <a:gdLst/>
            <a:ahLst/>
            <a:cxnLst/>
            <a:rect l="l" t="t" r="r" b="b"/>
            <a:pathLst>
              <a:path w="8810710" h="2350558">
                <a:moveTo>
                  <a:pt x="0" y="0"/>
                </a:moveTo>
                <a:lnTo>
                  <a:pt x="8810710" y="0"/>
                </a:lnTo>
                <a:lnTo>
                  <a:pt x="8810710" y="2350558"/>
                </a:lnTo>
                <a:lnTo>
                  <a:pt x="0" y="2350558"/>
                </a:lnTo>
                <a:lnTo>
                  <a:pt x="0" y="0"/>
                </a:lnTo>
                <a:close/>
              </a:path>
            </a:pathLst>
          </a:custGeom>
          <a:blipFill>
            <a:blip r:embed="rId6"/>
            <a:stretch>
              <a:fillRect l="-3641" r="-6372"/>
            </a:stretch>
          </a:blipFill>
        </p:spPr>
        <p:txBody>
          <a:bodyPr/>
          <a:lstStyle/>
          <a:p>
            <a:endParaRPr lang="tr-TR"/>
          </a:p>
        </p:txBody>
      </p:sp>
      <p:sp>
        <p:nvSpPr>
          <p:cNvPr id="8" name="Freeform 8"/>
          <p:cNvSpPr/>
          <p:nvPr/>
        </p:nvSpPr>
        <p:spPr>
          <a:xfrm>
            <a:off x="10136946" y="5558108"/>
            <a:ext cx="7817764" cy="3723675"/>
          </a:xfrm>
          <a:custGeom>
            <a:avLst/>
            <a:gdLst/>
            <a:ahLst/>
            <a:cxnLst/>
            <a:rect l="l" t="t" r="r" b="b"/>
            <a:pathLst>
              <a:path w="7817764" h="3723675">
                <a:moveTo>
                  <a:pt x="0" y="0"/>
                </a:moveTo>
                <a:lnTo>
                  <a:pt x="7817764" y="0"/>
                </a:lnTo>
                <a:lnTo>
                  <a:pt x="7817764" y="3723676"/>
                </a:lnTo>
                <a:lnTo>
                  <a:pt x="0" y="3723676"/>
                </a:lnTo>
                <a:lnTo>
                  <a:pt x="0" y="0"/>
                </a:lnTo>
                <a:close/>
              </a:path>
            </a:pathLst>
          </a:custGeom>
          <a:blipFill>
            <a:blip r:embed="rId7"/>
            <a:stretch>
              <a:fillRect l="-4574" t="-6065" r="-3852" b="-3538"/>
            </a:stretch>
          </a:blipFill>
        </p:spPr>
        <p:txBody>
          <a:bodyPr/>
          <a:lstStyle/>
          <a:p>
            <a:endParaRPr lang="tr-T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50000"/>
          </a:blip>
          <a:srcRect/>
          <a:stretch>
            <a:fillRect/>
          </a:stretch>
        </p:blipFill>
        <p:spPr>
          <a:xfrm>
            <a:off x="7889712" y="-423652"/>
            <a:ext cx="11467938" cy="2012681"/>
          </a:xfrm>
          <a:prstGeom prst="rect">
            <a:avLst/>
          </a:prstGeom>
        </p:spPr>
      </p:pic>
      <p:pic>
        <p:nvPicPr>
          <p:cNvPr id="3" name="Picture 3"/>
          <p:cNvPicPr>
            <a:picLocks noChangeAspect="1"/>
          </p:cNvPicPr>
          <p:nvPr/>
        </p:nvPicPr>
        <p:blipFill>
          <a:blip r:embed="rId3">
            <a:alphaModFix amt="25000"/>
          </a:blip>
          <a:srcRect/>
          <a:stretch>
            <a:fillRect/>
          </a:stretch>
        </p:blipFill>
        <p:spPr>
          <a:xfrm flipH="1">
            <a:off x="-1378933" y="8342980"/>
            <a:ext cx="10522933" cy="2420275"/>
          </a:xfrm>
          <a:prstGeom prst="rect">
            <a:avLst/>
          </a:prstGeom>
        </p:spPr>
      </p:pic>
      <p:sp>
        <p:nvSpPr>
          <p:cNvPr id="4" name="Freeform 4"/>
          <p:cNvSpPr/>
          <p:nvPr/>
        </p:nvSpPr>
        <p:spPr>
          <a:xfrm>
            <a:off x="346560" y="582689"/>
            <a:ext cx="6926830" cy="2098055"/>
          </a:xfrm>
          <a:custGeom>
            <a:avLst/>
            <a:gdLst/>
            <a:ahLst/>
            <a:cxnLst/>
            <a:rect l="l" t="t" r="r" b="b"/>
            <a:pathLst>
              <a:path w="6926830" h="2098055">
                <a:moveTo>
                  <a:pt x="0" y="0"/>
                </a:moveTo>
                <a:lnTo>
                  <a:pt x="6926831" y="0"/>
                </a:lnTo>
                <a:lnTo>
                  <a:pt x="6926831" y="2098055"/>
                </a:lnTo>
                <a:lnTo>
                  <a:pt x="0" y="2098055"/>
                </a:lnTo>
                <a:lnTo>
                  <a:pt x="0" y="0"/>
                </a:lnTo>
                <a:close/>
              </a:path>
            </a:pathLst>
          </a:custGeom>
          <a:blipFill>
            <a:blip r:embed="rId4"/>
            <a:stretch>
              <a:fillRect l="-3379" t="-11156" r="-1971" b="-170142"/>
            </a:stretch>
          </a:blipFill>
        </p:spPr>
        <p:txBody>
          <a:bodyPr/>
          <a:lstStyle/>
          <a:p>
            <a:endParaRPr lang="tr-TR"/>
          </a:p>
        </p:txBody>
      </p:sp>
      <p:sp>
        <p:nvSpPr>
          <p:cNvPr id="5" name="Freeform 5"/>
          <p:cNvSpPr/>
          <p:nvPr/>
        </p:nvSpPr>
        <p:spPr>
          <a:xfrm>
            <a:off x="7574583" y="582689"/>
            <a:ext cx="10492784" cy="1967397"/>
          </a:xfrm>
          <a:custGeom>
            <a:avLst/>
            <a:gdLst/>
            <a:ahLst/>
            <a:cxnLst/>
            <a:rect l="l" t="t" r="r" b="b"/>
            <a:pathLst>
              <a:path w="10492784" h="1967397">
                <a:moveTo>
                  <a:pt x="0" y="0"/>
                </a:moveTo>
                <a:lnTo>
                  <a:pt x="10492784" y="0"/>
                </a:lnTo>
                <a:lnTo>
                  <a:pt x="10492784" y="1967397"/>
                </a:lnTo>
                <a:lnTo>
                  <a:pt x="0" y="1967397"/>
                </a:lnTo>
                <a:lnTo>
                  <a:pt x="0" y="0"/>
                </a:lnTo>
                <a:close/>
              </a:path>
            </a:pathLst>
          </a:custGeom>
          <a:blipFill>
            <a:blip r:embed="rId5"/>
            <a:stretch>
              <a:fillRect/>
            </a:stretch>
          </a:blipFill>
        </p:spPr>
        <p:txBody>
          <a:bodyPr/>
          <a:lstStyle/>
          <a:p>
            <a:endParaRPr lang="tr-TR"/>
          </a:p>
        </p:txBody>
      </p:sp>
      <p:sp>
        <p:nvSpPr>
          <p:cNvPr id="6" name="Freeform 6"/>
          <p:cNvSpPr/>
          <p:nvPr/>
        </p:nvSpPr>
        <p:spPr>
          <a:xfrm>
            <a:off x="7574583" y="2934622"/>
            <a:ext cx="10492784" cy="1811083"/>
          </a:xfrm>
          <a:custGeom>
            <a:avLst/>
            <a:gdLst/>
            <a:ahLst/>
            <a:cxnLst/>
            <a:rect l="l" t="t" r="r" b="b"/>
            <a:pathLst>
              <a:path w="10492784" h="1811083">
                <a:moveTo>
                  <a:pt x="0" y="0"/>
                </a:moveTo>
                <a:lnTo>
                  <a:pt x="10492784" y="0"/>
                </a:lnTo>
                <a:lnTo>
                  <a:pt x="10492784" y="1811083"/>
                </a:lnTo>
                <a:lnTo>
                  <a:pt x="0" y="1811083"/>
                </a:lnTo>
                <a:lnTo>
                  <a:pt x="0" y="0"/>
                </a:lnTo>
                <a:close/>
              </a:path>
            </a:pathLst>
          </a:custGeom>
          <a:blipFill>
            <a:blip r:embed="rId6"/>
            <a:stretch>
              <a:fillRect/>
            </a:stretch>
          </a:blipFill>
        </p:spPr>
        <p:txBody>
          <a:bodyPr/>
          <a:lstStyle/>
          <a:p>
            <a:endParaRPr lang="tr-TR"/>
          </a:p>
        </p:txBody>
      </p:sp>
      <p:sp>
        <p:nvSpPr>
          <p:cNvPr id="7" name="Freeform 7"/>
          <p:cNvSpPr/>
          <p:nvPr/>
        </p:nvSpPr>
        <p:spPr>
          <a:xfrm>
            <a:off x="346560" y="3590363"/>
            <a:ext cx="6926830" cy="5438421"/>
          </a:xfrm>
          <a:custGeom>
            <a:avLst/>
            <a:gdLst/>
            <a:ahLst/>
            <a:cxnLst/>
            <a:rect l="l" t="t" r="r" b="b"/>
            <a:pathLst>
              <a:path w="6926830" h="5438421">
                <a:moveTo>
                  <a:pt x="0" y="0"/>
                </a:moveTo>
                <a:lnTo>
                  <a:pt x="6926831" y="0"/>
                </a:lnTo>
                <a:lnTo>
                  <a:pt x="6926831" y="5438421"/>
                </a:lnTo>
                <a:lnTo>
                  <a:pt x="0" y="5438421"/>
                </a:lnTo>
                <a:lnTo>
                  <a:pt x="0" y="0"/>
                </a:lnTo>
                <a:close/>
              </a:path>
            </a:pathLst>
          </a:custGeom>
          <a:blipFill>
            <a:blip r:embed="rId7"/>
            <a:stretch>
              <a:fillRect/>
            </a:stretch>
          </a:blipFill>
        </p:spPr>
        <p:txBody>
          <a:bodyPr/>
          <a:lstStyle/>
          <a:p>
            <a:endParaRPr lang="tr-T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50000"/>
          </a:blip>
          <a:srcRect/>
          <a:stretch>
            <a:fillRect/>
          </a:stretch>
        </p:blipFill>
        <p:spPr>
          <a:xfrm>
            <a:off x="7889712" y="-423652"/>
            <a:ext cx="11467938" cy="2012681"/>
          </a:xfrm>
          <a:prstGeom prst="rect">
            <a:avLst/>
          </a:prstGeom>
        </p:spPr>
      </p:pic>
      <p:pic>
        <p:nvPicPr>
          <p:cNvPr id="3" name="Picture 3"/>
          <p:cNvPicPr>
            <a:picLocks noChangeAspect="1"/>
          </p:cNvPicPr>
          <p:nvPr/>
        </p:nvPicPr>
        <p:blipFill>
          <a:blip r:embed="rId3">
            <a:alphaModFix amt="25000"/>
          </a:blip>
          <a:srcRect/>
          <a:stretch>
            <a:fillRect/>
          </a:stretch>
        </p:blipFill>
        <p:spPr>
          <a:xfrm flipH="1">
            <a:off x="-1378933" y="8342980"/>
            <a:ext cx="10522933" cy="2420275"/>
          </a:xfrm>
          <a:prstGeom prst="rect">
            <a:avLst/>
          </a:prstGeom>
        </p:spPr>
      </p:pic>
      <p:sp>
        <p:nvSpPr>
          <p:cNvPr id="4" name="Freeform 4"/>
          <p:cNvSpPr/>
          <p:nvPr/>
        </p:nvSpPr>
        <p:spPr>
          <a:xfrm>
            <a:off x="1262920" y="185139"/>
            <a:ext cx="6861012" cy="3120236"/>
          </a:xfrm>
          <a:custGeom>
            <a:avLst/>
            <a:gdLst/>
            <a:ahLst/>
            <a:cxnLst/>
            <a:rect l="l" t="t" r="r" b="b"/>
            <a:pathLst>
              <a:path w="6861012" h="3120236">
                <a:moveTo>
                  <a:pt x="0" y="0"/>
                </a:moveTo>
                <a:lnTo>
                  <a:pt x="6861011" y="0"/>
                </a:lnTo>
                <a:lnTo>
                  <a:pt x="6861011" y="3120237"/>
                </a:lnTo>
                <a:lnTo>
                  <a:pt x="0" y="3120237"/>
                </a:lnTo>
                <a:lnTo>
                  <a:pt x="0" y="0"/>
                </a:lnTo>
                <a:close/>
              </a:path>
            </a:pathLst>
          </a:custGeom>
          <a:blipFill>
            <a:blip r:embed="rId4"/>
            <a:stretch>
              <a:fillRect l="-3148" t="-75555" b="-7877"/>
            </a:stretch>
          </a:blipFill>
        </p:spPr>
        <p:txBody>
          <a:bodyPr/>
          <a:lstStyle/>
          <a:p>
            <a:endParaRPr lang="tr-TR"/>
          </a:p>
        </p:txBody>
      </p:sp>
      <p:sp>
        <p:nvSpPr>
          <p:cNvPr id="5" name="Freeform 5"/>
          <p:cNvSpPr/>
          <p:nvPr/>
        </p:nvSpPr>
        <p:spPr>
          <a:xfrm>
            <a:off x="1028700" y="3446463"/>
            <a:ext cx="7329451" cy="1870845"/>
          </a:xfrm>
          <a:custGeom>
            <a:avLst/>
            <a:gdLst/>
            <a:ahLst/>
            <a:cxnLst/>
            <a:rect l="l" t="t" r="r" b="b"/>
            <a:pathLst>
              <a:path w="7329451" h="1870845">
                <a:moveTo>
                  <a:pt x="0" y="0"/>
                </a:moveTo>
                <a:lnTo>
                  <a:pt x="7329451" y="0"/>
                </a:lnTo>
                <a:lnTo>
                  <a:pt x="7329451" y="1870845"/>
                </a:lnTo>
                <a:lnTo>
                  <a:pt x="0" y="1870845"/>
                </a:lnTo>
                <a:lnTo>
                  <a:pt x="0" y="0"/>
                </a:lnTo>
                <a:close/>
              </a:path>
            </a:pathLst>
          </a:custGeom>
          <a:blipFill>
            <a:blip r:embed="rId5"/>
            <a:stretch>
              <a:fillRect/>
            </a:stretch>
          </a:blipFill>
        </p:spPr>
        <p:txBody>
          <a:bodyPr/>
          <a:lstStyle/>
          <a:p>
            <a:endParaRPr lang="tr-TR"/>
          </a:p>
        </p:txBody>
      </p:sp>
      <p:sp>
        <p:nvSpPr>
          <p:cNvPr id="6" name="Freeform 6"/>
          <p:cNvSpPr/>
          <p:nvPr/>
        </p:nvSpPr>
        <p:spPr>
          <a:xfrm>
            <a:off x="10595890" y="185139"/>
            <a:ext cx="6055580" cy="3821482"/>
          </a:xfrm>
          <a:custGeom>
            <a:avLst/>
            <a:gdLst/>
            <a:ahLst/>
            <a:cxnLst/>
            <a:rect l="l" t="t" r="r" b="b"/>
            <a:pathLst>
              <a:path w="6055580" h="3821482">
                <a:moveTo>
                  <a:pt x="0" y="0"/>
                </a:moveTo>
                <a:lnTo>
                  <a:pt x="6055581" y="0"/>
                </a:lnTo>
                <a:lnTo>
                  <a:pt x="6055581" y="3821482"/>
                </a:lnTo>
                <a:lnTo>
                  <a:pt x="0" y="3821482"/>
                </a:lnTo>
                <a:lnTo>
                  <a:pt x="0" y="0"/>
                </a:lnTo>
                <a:close/>
              </a:path>
            </a:pathLst>
          </a:custGeom>
          <a:blipFill>
            <a:blip r:embed="rId6"/>
            <a:stretch>
              <a:fillRect t="-7303" b="-2611"/>
            </a:stretch>
          </a:blipFill>
        </p:spPr>
        <p:txBody>
          <a:bodyPr/>
          <a:lstStyle/>
          <a:p>
            <a:endParaRPr lang="tr-TR"/>
          </a:p>
        </p:txBody>
      </p:sp>
      <p:sp>
        <p:nvSpPr>
          <p:cNvPr id="7" name="Freeform 7"/>
          <p:cNvSpPr/>
          <p:nvPr/>
        </p:nvSpPr>
        <p:spPr>
          <a:xfrm>
            <a:off x="10595890" y="4177555"/>
            <a:ext cx="6055580" cy="5991703"/>
          </a:xfrm>
          <a:custGeom>
            <a:avLst/>
            <a:gdLst/>
            <a:ahLst/>
            <a:cxnLst/>
            <a:rect l="l" t="t" r="r" b="b"/>
            <a:pathLst>
              <a:path w="6055580" h="5991703">
                <a:moveTo>
                  <a:pt x="0" y="0"/>
                </a:moveTo>
                <a:lnTo>
                  <a:pt x="6055581" y="0"/>
                </a:lnTo>
                <a:lnTo>
                  <a:pt x="6055581" y="5991702"/>
                </a:lnTo>
                <a:lnTo>
                  <a:pt x="0" y="5991702"/>
                </a:lnTo>
                <a:lnTo>
                  <a:pt x="0" y="0"/>
                </a:lnTo>
                <a:close/>
              </a:path>
            </a:pathLst>
          </a:custGeom>
          <a:blipFill>
            <a:blip r:embed="rId7"/>
            <a:stretch>
              <a:fillRect/>
            </a:stretch>
          </a:blipFill>
        </p:spPr>
        <p:txBody>
          <a:bodyPr/>
          <a:lstStyle/>
          <a:p>
            <a:endParaRPr lang="tr-TR"/>
          </a:p>
        </p:txBody>
      </p:sp>
      <p:sp>
        <p:nvSpPr>
          <p:cNvPr id="8" name="Freeform 8"/>
          <p:cNvSpPr/>
          <p:nvPr/>
        </p:nvSpPr>
        <p:spPr>
          <a:xfrm>
            <a:off x="1028700" y="5458396"/>
            <a:ext cx="7329451" cy="4717917"/>
          </a:xfrm>
          <a:custGeom>
            <a:avLst/>
            <a:gdLst/>
            <a:ahLst/>
            <a:cxnLst/>
            <a:rect l="l" t="t" r="r" b="b"/>
            <a:pathLst>
              <a:path w="7329451" h="4717917">
                <a:moveTo>
                  <a:pt x="0" y="0"/>
                </a:moveTo>
                <a:lnTo>
                  <a:pt x="7329451" y="0"/>
                </a:lnTo>
                <a:lnTo>
                  <a:pt x="7329451" y="4717917"/>
                </a:lnTo>
                <a:lnTo>
                  <a:pt x="0" y="4717917"/>
                </a:lnTo>
                <a:lnTo>
                  <a:pt x="0" y="0"/>
                </a:lnTo>
                <a:close/>
              </a:path>
            </a:pathLst>
          </a:custGeom>
          <a:blipFill>
            <a:blip r:embed="rId8"/>
            <a:stretch>
              <a:fillRect/>
            </a:stretch>
          </a:blipFill>
        </p:spPr>
        <p:txBody>
          <a:bodyPr/>
          <a:lstStyle/>
          <a:p>
            <a:endParaRPr lang="tr-T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50000"/>
          </a:blip>
          <a:srcRect/>
          <a:stretch>
            <a:fillRect/>
          </a:stretch>
        </p:blipFill>
        <p:spPr>
          <a:xfrm>
            <a:off x="7889712" y="-423652"/>
            <a:ext cx="11467938" cy="2012681"/>
          </a:xfrm>
          <a:prstGeom prst="rect">
            <a:avLst/>
          </a:prstGeom>
        </p:spPr>
      </p:pic>
      <p:pic>
        <p:nvPicPr>
          <p:cNvPr id="3" name="Picture 3"/>
          <p:cNvPicPr>
            <a:picLocks noChangeAspect="1"/>
          </p:cNvPicPr>
          <p:nvPr/>
        </p:nvPicPr>
        <p:blipFill>
          <a:blip r:embed="rId3">
            <a:alphaModFix amt="25000"/>
          </a:blip>
          <a:srcRect/>
          <a:stretch>
            <a:fillRect/>
          </a:stretch>
        </p:blipFill>
        <p:spPr>
          <a:xfrm flipH="1">
            <a:off x="-1378933" y="8342980"/>
            <a:ext cx="10522933" cy="2420275"/>
          </a:xfrm>
          <a:prstGeom prst="rect">
            <a:avLst/>
          </a:prstGeom>
        </p:spPr>
      </p:pic>
      <p:sp>
        <p:nvSpPr>
          <p:cNvPr id="4" name="Freeform 4"/>
          <p:cNvSpPr/>
          <p:nvPr/>
        </p:nvSpPr>
        <p:spPr>
          <a:xfrm>
            <a:off x="555607" y="463458"/>
            <a:ext cx="5920846" cy="6560495"/>
          </a:xfrm>
          <a:custGeom>
            <a:avLst/>
            <a:gdLst/>
            <a:ahLst/>
            <a:cxnLst/>
            <a:rect l="l" t="t" r="r" b="b"/>
            <a:pathLst>
              <a:path w="5920846" h="6560495">
                <a:moveTo>
                  <a:pt x="0" y="0"/>
                </a:moveTo>
                <a:lnTo>
                  <a:pt x="5920846" y="0"/>
                </a:lnTo>
                <a:lnTo>
                  <a:pt x="5920846" y="6560495"/>
                </a:lnTo>
                <a:lnTo>
                  <a:pt x="0" y="6560495"/>
                </a:lnTo>
                <a:lnTo>
                  <a:pt x="0" y="0"/>
                </a:lnTo>
                <a:close/>
              </a:path>
            </a:pathLst>
          </a:custGeom>
          <a:blipFill>
            <a:blip r:embed="rId4"/>
            <a:stretch>
              <a:fillRect/>
            </a:stretch>
          </a:blipFill>
        </p:spPr>
        <p:txBody>
          <a:bodyPr/>
          <a:lstStyle/>
          <a:p>
            <a:endParaRPr lang="tr-TR"/>
          </a:p>
        </p:txBody>
      </p:sp>
      <p:sp>
        <p:nvSpPr>
          <p:cNvPr id="5" name="Freeform 5"/>
          <p:cNvSpPr/>
          <p:nvPr/>
        </p:nvSpPr>
        <p:spPr>
          <a:xfrm>
            <a:off x="6840046" y="463458"/>
            <a:ext cx="11166356" cy="9295991"/>
          </a:xfrm>
          <a:custGeom>
            <a:avLst/>
            <a:gdLst/>
            <a:ahLst/>
            <a:cxnLst/>
            <a:rect l="l" t="t" r="r" b="b"/>
            <a:pathLst>
              <a:path w="11166356" h="9295991">
                <a:moveTo>
                  <a:pt x="0" y="0"/>
                </a:moveTo>
                <a:lnTo>
                  <a:pt x="11166356" y="0"/>
                </a:lnTo>
                <a:lnTo>
                  <a:pt x="11166356" y="9295991"/>
                </a:lnTo>
                <a:lnTo>
                  <a:pt x="0" y="9295991"/>
                </a:lnTo>
                <a:lnTo>
                  <a:pt x="0" y="0"/>
                </a:lnTo>
                <a:close/>
              </a:path>
            </a:pathLst>
          </a:custGeom>
          <a:blipFill>
            <a:blip r:embed="rId5"/>
            <a:stretch>
              <a:fillRect/>
            </a:stretch>
          </a:blipFill>
        </p:spPr>
        <p:txBody>
          <a:bodyPr/>
          <a:lstStyle/>
          <a:p>
            <a:endParaRPr lang="tr-T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25000"/>
          </a:blip>
          <a:srcRect/>
          <a:stretch>
            <a:fillRect/>
          </a:stretch>
        </p:blipFill>
        <p:spPr>
          <a:xfrm rot="3203220">
            <a:off x="10055853" y="-265970"/>
            <a:ext cx="11814494" cy="12461864"/>
          </a:xfrm>
          <a:prstGeom prst="rect">
            <a:avLst/>
          </a:prstGeom>
        </p:spPr>
      </p:pic>
      <p:pic>
        <p:nvPicPr>
          <p:cNvPr id="3" name="Picture 3"/>
          <p:cNvPicPr>
            <a:picLocks noChangeAspect="1"/>
          </p:cNvPicPr>
          <p:nvPr/>
        </p:nvPicPr>
        <p:blipFill>
          <a:blip r:embed="rId3">
            <a:alphaModFix amt="25000"/>
          </a:blip>
          <a:srcRect/>
          <a:stretch>
            <a:fillRect/>
          </a:stretch>
        </p:blipFill>
        <p:spPr>
          <a:xfrm rot="-5741405">
            <a:off x="8316155" y="8504485"/>
            <a:ext cx="4865516" cy="6168780"/>
          </a:xfrm>
          <a:prstGeom prst="rect">
            <a:avLst/>
          </a:prstGeom>
        </p:spPr>
      </p:pic>
      <p:sp>
        <p:nvSpPr>
          <p:cNvPr id="4" name="TextBox 4"/>
          <p:cNvSpPr txBox="1"/>
          <p:nvPr/>
        </p:nvSpPr>
        <p:spPr>
          <a:xfrm>
            <a:off x="352014" y="3002418"/>
            <a:ext cx="17583972" cy="5737083"/>
          </a:xfrm>
          <a:prstGeom prst="rect">
            <a:avLst/>
          </a:prstGeom>
        </p:spPr>
        <p:txBody>
          <a:bodyPr lIns="0" tIns="0" rIns="0" bIns="0" rtlCol="0" anchor="t">
            <a:spAutoFit/>
          </a:bodyPr>
          <a:lstStyle/>
          <a:p>
            <a:pPr>
              <a:lnSpc>
                <a:spcPts val="4491"/>
              </a:lnSpc>
              <a:spcBef>
                <a:spcPct val="0"/>
              </a:spcBef>
            </a:pPr>
            <a:r>
              <a:rPr lang="tr-TR" sz="3208" dirty="0">
                <a:solidFill>
                  <a:srgbClr val="000000"/>
                </a:solidFill>
                <a:latin typeface="Agrandir"/>
                <a:ea typeface="Agrandir"/>
                <a:cs typeface="Agrandir"/>
                <a:sym typeface="Agrandir"/>
              </a:rPr>
              <a:t>	</a:t>
            </a:r>
            <a:r>
              <a:rPr lang="en-US" sz="3208" dirty="0">
                <a:solidFill>
                  <a:srgbClr val="000000"/>
                </a:solidFill>
                <a:latin typeface="Agrandir"/>
                <a:ea typeface="Agrandir"/>
                <a:cs typeface="Agrandir"/>
                <a:sym typeface="Agrandir"/>
              </a:rPr>
              <a:t>Mini Quiz </a:t>
            </a:r>
            <a:r>
              <a:rPr lang="en-US" sz="3208" dirty="0" err="1">
                <a:solidFill>
                  <a:srgbClr val="000000"/>
                </a:solidFill>
                <a:latin typeface="Agrandir"/>
                <a:ea typeface="Agrandir"/>
                <a:cs typeface="Agrandir"/>
                <a:sym typeface="Agrandir"/>
              </a:rPr>
              <a:t>Uygulaması</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kullanıcıya</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bildiklerini</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pekiştirme</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ve</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gözden</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geçirme</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imkânı</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sunar</a:t>
            </a:r>
            <a:r>
              <a:rPr lang="en-US" sz="3208" dirty="0">
                <a:solidFill>
                  <a:srgbClr val="000000"/>
                </a:solidFill>
                <a:latin typeface="Agrandir"/>
                <a:ea typeface="Agrandir"/>
                <a:cs typeface="Agrandir"/>
                <a:sym typeface="Agrandir"/>
              </a:rPr>
              <a:t>. Her </a:t>
            </a:r>
            <a:r>
              <a:rPr lang="en-US" sz="3208" dirty="0" err="1">
                <a:solidFill>
                  <a:srgbClr val="000000"/>
                </a:solidFill>
                <a:latin typeface="Agrandir"/>
                <a:ea typeface="Agrandir"/>
                <a:cs typeface="Agrandir"/>
                <a:sym typeface="Agrandir"/>
              </a:rPr>
              <a:t>soru</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için</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bağımsız</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süre</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tanımlanması</a:t>
            </a:r>
            <a:r>
              <a:rPr lang="en-US" sz="3208" dirty="0">
                <a:solidFill>
                  <a:srgbClr val="000000"/>
                </a:solidFill>
                <a:latin typeface="Agrandir"/>
                <a:ea typeface="Agrandir"/>
                <a:cs typeface="Agrandir"/>
                <a:sym typeface="Agrandir"/>
              </a:rPr>
              <a:t>, zaman </a:t>
            </a:r>
            <a:r>
              <a:rPr lang="en-US" sz="3208" dirty="0" err="1">
                <a:solidFill>
                  <a:srgbClr val="000000"/>
                </a:solidFill>
                <a:latin typeface="Agrandir"/>
                <a:ea typeface="Agrandir"/>
                <a:cs typeface="Agrandir"/>
                <a:sym typeface="Agrandir"/>
              </a:rPr>
              <a:t>yönetimi</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konusunda</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kullanıcıya</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katkı</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sağlar</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Sonuç</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ekranı</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bireysel</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eksikliklerin</a:t>
            </a:r>
            <a:r>
              <a:rPr lang="en-US" sz="3208" dirty="0">
                <a:solidFill>
                  <a:srgbClr val="000000"/>
                </a:solidFill>
                <a:latin typeface="Agrandir"/>
                <a:ea typeface="Agrandir"/>
                <a:cs typeface="Agrandir"/>
                <a:sym typeface="Agrandir"/>
              </a:rPr>
              <a:t> fark </a:t>
            </a:r>
            <a:r>
              <a:rPr lang="en-US" sz="3208" dirty="0" err="1">
                <a:solidFill>
                  <a:srgbClr val="000000"/>
                </a:solidFill>
                <a:latin typeface="Agrandir"/>
                <a:ea typeface="Agrandir"/>
                <a:cs typeface="Agrandir"/>
                <a:sym typeface="Agrandir"/>
              </a:rPr>
              <a:t>edilmesinde</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yardımcı</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görev</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üstlenir</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Kullanıcı</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için</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kişiselleştirilmiş</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skor</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analizi</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sunar</a:t>
            </a:r>
            <a:r>
              <a:rPr lang="en-US" sz="3208" dirty="0">
                <a:solidFill>
                  <a:srgbClr val="000000"/>
                </a:solidFill>
                <a:latin typeface="Agrandir"/>
                <a:ea typeface="Agrandir"/>
                <a:cs typeface="Agrandir"/>
                <a:sym typeface="Agrandir"/>
              </a:rPr>
              <a:t>. Bu </a:t>
            </a:r>
            <a:r>
              <a:rPr lang="en-US" sz="3208" dirty="0" err="1">
                <a:solidFill>
                  <a:srgbClr val="000000"/>
                </a:solidFill>
                <a:latin typeface="Agrandir"/>
                <a:ea typeface="Agrandir"/>
                <a:cs typeface="Agrandir"/>
                <a:sym typeface="Agrandir"/>
              </a:rPr>
              <a:t>yönleriyle</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benzerlerinden</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ayrışarak</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kullanıcı</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dostu</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bir</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uygulama</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haline</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gelir</a:t>
            </a:r>
            <a:r>
              <a:rPr lang="en-US" sz="3208" dirty="0">
                <a:solidFill>
                  <a:srgbClr val="000000"/>
                </a:solidFill>
                <a:latin typeface="Agrandir"/>
                <a:ea typeface="Agrandir"/>
                <a:cs typeface="Agrandir"/>
                <a:sym typeface="Agrandir"/>
              </a:rPr>
              <a:t>.</a:t>
            </a:r>
          </a:p>
          <a:p>
            <a:pPr>
              <a:lnSpc>
                <a:spcPts val="4491"/>
              </a:lnSpc>
              <a:spcBef>
                <a:spcPct val="0"/>
              </a:spcBef>
            </a:pPr>
            <a:r>
              <a:rPr lang="tr-TR"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Projenin</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geliştirilmesi</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için</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soru</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havuzu</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genişletilebilir</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Farklı</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konulardan</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çeşitli</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sorular</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eklenerek</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daha</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geniş</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bir</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kitleye</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hitap</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etmesi</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sağlanabilir</a:t>
            </a:r>
            <a:r>
              <a:rPr lang="en-US" sz="3208" dirty="0">
                <a:solidFill>
                  <a:srgbClr val="000000"/>
                </a:solidFill>
                <a:latin typeface="Agrandir"/>
                <a:ea typeface="Agrandir"/>
                <a:cs typeface="Agrandir"/>
                <a:sym typeface="Agrandir"/>
              </a:rPr>
              <a:t>. Bu </a:t>
            </a:r>
            <a:r>
              <a:rPr lang="en-US" sz="3208" dirty="0" err="1">
                <a:solidFill>
                  <a:srgbClr val="000000"/>
                </a:solidFill>
                <a:latin typeface="Agrandir"/>
                <a:ea typeface="Agrandir"/>
                <a:cs typeface="Agrandir"/>
                <a:sym typeface="Agrandir"/>
              </a:rPr>
              <a:t>konularda</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uzman</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öğreticilerden</a:t>
            </a:r>
            <a:endParaRPr lang="tr-TR" sz="3208" dirty="0">
              <a:solidFill>
                <a:srgbClr val="000000"/>
              </a:solidFill>
              <a:latin typeface="Agrandir"/>
              <a:ea typeface="Agrandir"/>
              <a:cs typeface="Agrandir"/>
              <a:sym typeface="Agrandir"/>
            </a:endParaRPr>
          </a:p>
          <a:p>
            <a:pPr>
              <a:lnSpc>
                <a:spcPts val="4491"/>
              </a:lnSpc>
              <a:spcBef>
                <a:spcPct val="0"/>
              </a:spcBef>
            </a:pPr>
            <a:r>
              <a:rPr lang="en-US" sz="3208" dirty="0" err="1">
                <a:solidFill>
                  <a:srgbClr val="000000"/>
                </a:solidFill>
                <a:latin typeface="Agrandir"/>
                <a:ea typeface="Agrandir"/>
                <a:cs typeface="Agrandir"/>
                <a:sym typeface="Agrandir"/>
              </a:rPr>
              <a:t>yardım</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alınarak</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sonuç</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ekranında</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kullanıcılar</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için</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daha</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yol</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gösterici</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değerlendirmeler</a:t>
            </a:r>
            <a:r>
              <a:rPr lang="en-US" sz="3208" dirty="0">
                <a:solidFill>
                  <a:srgbClr val="000000"/>
                </a:solidFill>
                <a:latin typeface="Agrandir"/>
                <a:ea typeface="Agrandir"/>
                <a:cs typeface="Agrandir"/>
                <a:sym typeface="Agrandir"/>
              </a:rPr>
              <a:t> </a:t>
            </a:r>
            <a:r>
              <a:rPr lang="en-US" sz="3208" dirty="0" err="1">
                <a:solidFill>
                  <a:srgbClr val="000000"/>
                </a:solidFill>
                <a:latin typeface="Agrandir"/>
                <a:ea typeface="Agrandir"/>
                <a:cs typeface="Agrandir"/>
                <a:sym typeface="Agrandir"/>
              </a:rPr>
              <a:t>sunulabilir</a:t>
            </a:r>
            <a:r>
              <a:rPr lang="en-US" sz="3208" dirty="0">
                <a:solidFill>
                  <a:srgbClr val="000000"/>
                </a:solidFill>
                <a:latin typeface="Agrandir"/>
                <a:ea typeface="Agrandir"/>
                <a:cs typeface="Agrandir"/>
                <a:sym typeface="Agrandir"/>
              </a:rPr>
              <a:t>. </a:t>
            </a:r>
          </a:p>
          <a:p>
            <a:pPr algn="ctr">
              <a:lnSpc>
                <a:spcPts val="4491"/>
              </a:lnSpc>
              <a:spcBef>
                <a:spcPct val="0"/>
              </a:spcBef>
            </a:pPr>
            <a:endParaRPr lang="en-US" sz="3208" dirty="0">
              <a:solidFill>
                <a:srgbClr val="000000"/>
              </a:solidFill>
              <a:latin typeface="Agrandir"/>
              <a:ea typeface="Agrandir"/>
              <a:cs typeface="Agrandir"/>
              <a:sym typeface="Agrandir"/>
            </a:endParaRPr>
          </a:p>
        </p:txBody>
      </p:sp>
      <p:sp>
        <p:nvSpPr>
          <p:cNvPr id="5" name="TextBox 5"/>
          <p:cNvSpPr txBox="1"/>
          <p:nvPr/>
        </p:nvSpPr>
        <p:spPr>
          <a:xfrm>
            <a:off x="2446466" y="838200"/>
            <a:ext cx="13395067" cy="1247775"/>
          </a:xfrm>
          <a:prstGeom prst="rect">
            <a:avLst/>
          </a:prstGeom>
        </p:spPr>
        <p:txBody>
          <a:bodyPr lIns="0" tIns="0" rIns="0" bIns="0" rtlCol="0" anchor="t">
            <a:spAutoFit/>
          </a:bodyPr>
          <a:lstStyle/>
          <a:p>
            <a:pPr marL="0" lvl="0" indent="0" algn="ctr">
              <a:lnSpc>
                <a:spcPts val="8399"/>
              </a:lnSpc>
              <a:spcBef>
                <a:spcPct val="0"/>
              </a:spcBef>
            </a:pPr>
            <a:r>
              <a:rPr lang="en-US" sz="6999">
                <a:solidFill>
                  <a:srgbClr val="2B2B2B"/>
                </a:solidFill>
                <a:latin typeface="Agrandir"/>
                <a:ea typeface="Agrandir"/>
                <a:cs typeface="Agrandir"/>
                <a:sym typeface="Agrandir"/>
              </a:rPr>
              <a:t>Sonuç</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25000"/>
          </a:blip>
          <a:srcRect/>
          <a:stretch>
            <a:fillRect/>
          </a:stretch>
        </p:blipFill>
        <p:spPr>
          <a:xfrm>
            <a:off x="-1662681" y="-6438340"/>
            <a:ext cx="13761077" cy="14153590"/>
          </a:xfrm>
          <a:prstGeom prst="rect">
            <a:avLst/>
          </a:prstGeom>
        </p:spPr>
      </p:pic>
      <p:sp>
        <p:nvSpPr>
          <p:cNvPr id="3" name="TextBox 3"/>
          <p:cNvSpPr txBox="1"/>
          <p:nvPr/>
        </p:nvSpPr>
        <p:spPr>
          <a:xfrm>
            <a:off x="4644186" y="3800438"/>
            <a:ext cx="8999629" cy="2467049"/>
          </a:xfrm>
          <a:prstGeom prst="rect">
            <a:avLst/>
          </a:prstGeom>
        </p:spPr>
        <p:txBody>
          <a:bodyPr lIns="0" tIns="0" rIns="0" bIns="0" rtlCol="0" anchor="t">
            <a:spAutoFit/>
          </a:bodyPr>
          <a:lstStyle/>
          <a:p>
            <a:pPr marL="0" lvl="0" indent="0" algn="ctr">
              <a:lnSpc>
                <a:spcPts val="8930"/>
              </a:lnSpc>
              <a:spcBef>
                <a:spcPct val="0"/>
              </a:spcBef>
            </a:pPr>
            <a:r>
              <a:rPr lang="en-US" sz="7441">
                <a:solidFill>
                  <a:srgbClr val="2B2B2B"/>
                </a:solidFill>
                <a:latin typeface="Agrandir"/>
                <a:ea typeface="Agrandir"/>
                <a:cs typeface="Agrandir"/>
                <a:sym typeface="Agrandir"/>
              </a:rPr>
              <a:t>Dinlediğiniz için </a:t>
            </a:r>
            <a:r>
              <a:rPr lang="en-US" sz="7441" u="none">
                <a:solidFill>
                  <a:srgbClr val="2B2B2B"/>
                </a:solidFill>
                <a:latin typeface="Agrandir"/>
                <a:ea typeface="Agrandir"/>
                <a:cs typeface="Agrandir"/>
                <a:sym typeface="Agrandir"/>
              </a:rPr>
              <a:t>Teşekkürler!</a:t>
            </a:r>
          </a:p>
        </p:txBody>
      </p:sp>
      <p:pic>
        <p:nvPicPr>
          <p:cNvPr id="4" name="Picture 4"/>
          <p:cNvPicPr>
            <a:picLocks noChangeAspect="1"/>
          </p:cNvPicPr>
          <p:nvPr/>
        </p:nvPicPr>
        <p:blipFill>
          <a:blip r:embed="rId3">
            <a:alphaModFix amt="25000"/>
          </a:blip>
          <a:srcRect/>
          <a:stretch>
            <a:fillRect/>
          </a:stretch>
        </p:blipFill>
        <p:spPr>
          <a:xfrm>
            <a:off x="11511932" y="6947324"/>
            <a:ext cx="8674222" cy="7652259"/>
          </a:xfrm>
          <a:prstGeom prst="rect">
            <a:avLst/>
          </a:prstGeom>
        </p:spPr>
      </p:pic>
      <p:pic>
        <p:nvPicPr>
          <p:cNvPr id="5" name="Picture 5"/>
          <p:cNvPicPr>
            <a:picLocks noChangeAspect="1"/>
          </p:cNvPicPr>
          <p:nvPr/>
        </p:nvPicPr>
        <p:blipFill>
          <a:blip r:embed="rId4">
            <a:alphaModFix amt="25000"/>
          </a:blip>
          <a:srcRect/>
          <a:stretch>
            <a:fillRect/>
          </a:stretch>
        </p:blipFill>
        <p:spPr>
          <a:xfrm>
            <a:off x="15141061" y="2810706"/>
            <a:ext cx="6293877" cy="5612932"/>
          </a:xfrm>
          <a:prstGeom prst="rect">
            <a:avLst/>
          </a:prstGeom>
        </p:spPr>
      </p:pic>
      <p:pic>
        <p:nvPicPr>
          <p:cNvPr id="6" name="Picture 6"/>
          <p:cNvPicPr>
            <a:picLocks noChangeAspect="1"/>
          </p:cNvPicPr>
          <p:nvPr/>
        </p:nvPicPr>
        <p:blipFill>
          <a:blip r:embed="rId5">
            <a:alphaModFix amt="25000"/>
          </a:blip>
          <a:srcRect/>
          <a:stretch>
            <a:fillRect/>
          </a:stretch>
        </p:blipFill>
        <p:spPr>
          <a:xfrm rot="-3435299">
            <a:off x="-3167656" y="638455"/>
            <a:ext cx="6335313" cy="707679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184</Words>
  <Application>Microsoft Office PowerPoint</Application>
  <PresentationFormat>Özel</PresentationFormat>
  <Paragraphs>21</Paragraphs>
  <Slides>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9</vt:i4>
      </vt:variant>
    </vt:vector>
  </HeadingPairs>
  <TitlesOfParts>
    <vt:vector size="13" baseType="lpstr">
      <vt:lpstr>Arial</vt:lpstr>
      <vt:lpstr>Calibri</vt:lpstr>
      <vt:lpstr>Agrandir</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Quiz Uygulaması</dc:title>
  <cp:lastModifiedBy>İrem Cibelek</cp:lastModifiedBy>
  <cp:revision>1</cp:revision>
  <dcterms:created xsi:type="dcterms:W3CDTF">2006-08-16T00:00:00Z</dcterms:created>
  <dcterms:modified xsi:type="dcterms:W3CDTF">2025-05-21T11:05:42Z</dcterms:modified>
  <dc:identifier>DAGnnRay2Hc</dc:identifier>
</cp:coreProperties>
</file>