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61" r:id="rId2"/>
    <p:sldId id="262" r:id="rId3"/>
    <p:sldId id="288" r:id="rId4"/>
    <p:sldId id="287" r:id="rId5"/>
    <p:sldId id="289" r:id="rId6"/>
    <p:sldId id="258" r:id="rId7"/>
    <p:sldId id="259" r:id="rId8"/>
    <p:sldId id="265" r:id="rId9"/>
    <p:sldId id="277" r:id="rId10"/>
    <p:sldId id="296" r:id="rId11"/>
    <p:sldId id="266" r:id="rId12"/>
    <p:sldId id="269" r:id="rId13"/>
    <p:sldId id="264" r:id="rId14"/>
    <p:sldId id="267" r:id="rId15"/>
    <p:sldId id="268" r:id="rId16"/>
    <p:sldId id="278" r:id="rId17"/>
    <p:sldId id="271" r:id="rId18"/>
    <p:sldId id="273" r:id="rId19"/>
    <p:sldId id="272" r:id="rId20"/>
    <p:sldId id="279" r:id="rId21"/>
    <p:sldId id="274" r:id="rId22"/>
    <p:sldId id="276" r:id="rId23"/>
    <p:sldId id="280" r:id="rId24"/>
    <p:sldId id="291" r:id="rId25"/>
    <p:sldId id="282" r:id="rId26"/>
    <p:sldId id="294" r:id="rId27"/>
    <p:sldId id="283" r:id="rId28"/>
    <p:sldId id="293" r:id="rId29"/>
    <p:sldId id="292" r:id="rId30"/>
    <p:sldId id="285" r:id="rId31"/>
    <p:sldId id="284" r:id="rId32"/>
    <p:sldId id="286" r:id="rId3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882" autoAdjust="0"/>
    <p:restoredTop sz="94533" autoAdjust="0"/>
  </p:normalViewPr>
  <p:slideViewPr>
    <p:cSldViewPr snapToGrid="0">
      <p:cViewPr varScale="1">
        <p:scale>
          <a:sx n="76" d="100"/>
          <a:sy n="76" d="100"/>
        </p:scale>
        <p:origin x="708"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3580A3-13D4-4901-8237-AFF7F2863C75}" type="datetimeFigureOut">
              <a:rPr lang="tr-TR" smtClean="0"/>
              <a:t>05.01.2020</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870DA5-0359-4D6D-8EA2-28F726838A3A}" type="slidenum">
              <a:rPr lang="tr-TR" smtClean="0"/>
              <a:t>‹#›</a:t>
            </a:fld>
            <a:endParaRPr lang="tr-TR"/>
          </a:p>
        </p:txBody>
      </p:sp>
    </p:spTree>
    <p:extLst>
      <p:ext uri="{BB962C8B-B14F-4D97-AF65-F5344CB8AC3E}">
        <p14:creationId xmlns:p14="http://schemas.microsoft.com/office/powerpoint/2010/main" val="3447191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9870DA5-0359-4D6D-8EA2-28F726838A3A}" type="slidenum">
              <a:rPr lang="tr-TR" smtClean="0"/>
              <a:t>2</a:t>
            </a:fld>
            <a:endParaRPr lang="tr-TR"/>
          </a:p>
        </p:txBody>
      </p:sp>
    </p:spTree>
    <p:extLst>
      <p:ext uri="{BB962C8B-B14F-4D97-AF65-F5344CB8AC3E}">
        <p14:creationId xmlns:p14="http://schemas.microsoft.com/office/powerpoint/2010/main" val="4242533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90ADF23-C572-4A51-A03C-D405DCF9A65B}" type="datetimeFigureOut">
              <a:rPr lang="tr-TR" smtClean="0"/>
              <a:pPr/>
              <a:t>05.01.2020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9F04703C-35EE-455F-8F82-8BD3504C21E8}" type="slidenum">
              <a:rPr lang="tr-TR" smtClean="0"/>
              <a:pPr/>
              <a:t>‹#›</a:t>
            </a:fld>
            <a:endParaRPr lang="tr-TR"/>
          </a:p>
        </p:txBody>
      </p:sp>
    </p:spTree>
    <p:extLst>
      <p:ext uri="{BB962C8B-B14F-4D97-AF65-F5344CB8AC3E}">
        <p14:creationId xmlns:p14="http://schemas.microsoft.com/office/powerpoint/2010/main" val="372171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0ADF23-C572-4A51-A03C-D405DCF9A65B}" type="datetimeFigureOut">
              <a:rPr lang="tr-TR" smtClean="0"/>
              <a:pPr/>
              <a:t>05.01.2020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F04703C-35EE-455F-8F82-8BD3504C21E8}" type="slidenum">
              <a:rPr lang="tr-TR" smtClean="0"/>
              <a:pPr/>
              <a:t>‹#›</a:t>
            </a:fld>
            <a:endParaRPr lang="tr-TR"/>
          </a:p>
        </p:txBody>
      </p:sp>
    </p:spTree>
    <p:extLst>
      <p:ext uri="{BB962C8B-B14F-4D97-AF65-F5344CB8AC3E}">
        <p14:creationId xmlns:p14="http://schemas.microsoft.com/office/powerpoint/2010/main" val="2218100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0ADF23-C572-4A51-A03C-D405DCF9A65B}" type="datetimeFigureOut">
              <a:rPr lang="tr-TR" smtClean="0"/>
              <a:pPr/>
              <a:t>05.01.2020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F04703C-35EE-455F-8F82-8BD3504C21E8}" type="slidenum">
              <a:rPr lang="tr-TR" smtClean="0"/>
              <a:pPr/>
              <a:t>‹#›</a:t>
            </a:fld>
            <a:endParaRPr lang="tr-TR"/>
          </a:p>
        </p:txBody>
      </p:sp>
    </p:spTree>
    <p:extLst>
      <p:ext uri="{BB962C8B-B14F-4D97-AF65-F5344CB8AC3E}">
        <p14:creationId xmlns:p14="http://schemas.microsoft.com/office/powerpoint/2010/main" val="38421784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0ADF23-C572-4A51-A03C-D405DCF9A65B}" type="datetimeFigureOut">
              <a:rPr lang="tr-TR" smtClean="0"/>
              <a:pPr/>
              <a:t>05.01.2020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F04703C-35EE-455F-8F82-8BD3504C21E8}" type="slidenum">
              <a:rPr lang="tr-TR" smtClean="0"/>
              <a:pPr/>
              <a:t>‹#›</a:t>
            </a:fld>
            <a:endParaRPr lang="tr-TR"/>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98203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0ADF23-C572-4A51-A03C-D405DCF9A65B}" type="datetimeFigureOut">
              <a:rPr lang="tr-TR" smtClean="0"/>
              <a:pPr/>
              <a:t>05.01.2020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F04703C-35EE-455F-8F82-8BD3504C21E8}" type="slidenum">
              <a:rPr lang="tr-TR" smtClean="0"/>
              <a:pPr/>
              <a:t>‹#›</a:t>
            </a:fld>
            <a:endParaRPr lang="tr-TR"/>
          </a:p>
        </p:txBody>
      </p:sp>
    </p:spTree>
    <p:extLst>
      <p:ext uri="{BB962C8B-B14F-4D97-AF65-F5344CB8AC3E}">
        <p14:creationId xmlns:p14="http://schemas.microsoft.com/office/powerpoint/2010/main" val="18111380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90ADF23-C572-4A51-A03C-D405DCF9A65B}" type="datetimeFigureOut">
              <a:rPr lang="tr-TR" smtClean="0"/>
              <a:pPr/>
              <a:t>05.01.2020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9F04703C-35EE-455F-8F82-8BD3504C21E8}" type="slidenum">
              <a:rPr lang="tr-TR" smtClean="0"/>
              <a:pPr/>
              <a:t>‹#›</a:t>
            </a:fld>
            <a:endParaRPr lang="tr-TR"/>
          </a:p>
        </p:txBody>
      </p:sp>
    </p:spTree>
    <p:extLst>
      <p:ext uri="{BB962C8B-B14F-4D97-AF65-F5344CB8AC3E}">
        <p14:creationId xmlns:p14="http://schemas.microsoft.com/office/powerpoint/2010/main" val="8469841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90ADF23-C572-4A51-A03C-D405DCF9A65B}" type="datetimeFigureOut">
              <a:rPr lang="tr-TR" smtClean="0"/>
              <a:pPr/>
              <a:t>05.01.2020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9F04703C-35EE-455F-8F82-8BD3504C21E8}" type="slidenum">
              <a:rPr lang="tr-TR" smtClean="0"/>
              <a:pPr/>
              <a:t>‹#›</a:t>
            </a:fld>
            <a:endParaRPr lang="tr-TR"/>
          </a:p>
        </p:txBody>
      </p:sp>
    </p:spTree>
    <p:extLst>
      <p:ext uri="{BB962C8B-B14F-4D97-AF65-F5344CB8AC3E}">
        <p14:creationId xmlns:p14="http://schemas.microsoft.com/office/powerpoint/2010/main" val="18993896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0ADF23-C572-4A51-A03C-D405DCF9A65B}" type="datetimeFigureOut">
              <a:rPr lang="tr-TR" smtClean="0"/>
              <a:pPr/>
              <a:t>05.01.2020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F04703C-35EE-455F-8F82-8BD3504C21E8}" type="slidenum">
              <a:rPr lang="tr-TR" smtClean="0"/>
              <a:pPr/>
              <a:t>‹#›</a:t>
            </a:fld>
            <a:endParaRPr lang="tr-TR"/>
          </a:p>
        </p:txBody>
      </p:sp>
    </p:spTree>
    <p:extLst>
      <p:ext uri="{BB962C8B-B14F-4D97-AF65-F5344CB8AC3E}">
        <p14:creationId xmlns:p14="http://schemas.microsoft.com/office/powerpoint/2010/main" val="15882726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0ADF23-C572-4A51-A03C-D405DCF9A65B}" type="datetimeFigureOut">
              <a:rPr lang="tr-TR" smtClean="0"/>
              <a:pPr/>
              <a:t>05.01.2020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F04703C-35EE-455F-8F82-8BD3504C21E8}" type="slidenum">
              <a:rPr lang="tr-TR" smtClean="0"/>
              <a:pPr/>
              <a:t>‹#›</a:t>
            </a:fld>
            <a:endParaRPr lang="tr-TR"/>
          </a:p>
        </p:txBody>
      </p:sp>
    </p:spTree>
    <p:extLst>
      <p:ext uri="{BB962C8B-B14F-4D97-AF65-F5344CB8AC3E}">
        <p14:creationId xmlns:p14="http://schemas.microsoft.com/office/powerpoint/2010/main" val="31544031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81886877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0ADF23-C572-4A51-A03C-D405DCF9A65B}" type="datetimeFigureOut">
              <a:rPr lang="tr-TR" smtClean="0"/>
              <a:pPr/>
              <a:t>05.01.2020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F04703C-35EE-455F-8F82-8BD3504C21E8}" type="slidenum">
              <a:rPr lang="tr-TR" smtClean="0"/>
              <a:pPr/>
              <a:t>‹#›</a:t>
            </a:fld>
            <a:endParaRPr lang="tr-TR"/>
          </a:p>
        </p:txBody>
      </p:sp>
    </p:spTree>
    <p:extLst>
      <p:ext uri="{BB962C8B-B14F-4D97-AF65-F5344CB8AC3E}">
        <p14:creationId xmlns:p14="http://schemas.microsoft.com/office/powerpoint/2010/main" val="4288044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0ADF23-C572-4A51-A03C-D405DCF9A65B}" type="datetimeFigureOut">
              <a:rPr lang="tr-TR" smtClean="0"/>
              <a:pPr/>
              <a:t>05.01.2020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F04703C-35EE-455F-8F82-8BD3504C21E8}" type="slidenum">
              <a:rPr lang="tr-TR" smtClean="0"/>
              <a:pPr/>
              <a:t>‹#›</a:t>
            </a:fld>
            <a:endParaRPr lang="tr-TR"/>
          </a:p>
        </p:txBody>
      </p:sp>
    </p:spTree>
    <p:extLst>
      <p:ext uri="{BB962C8B-B14F-4D97-AF65-F5344CB8AC3E}">
        <p14:creationId xmlns:p14="http://schemas.microsoft.com/office/powerpoint/2010/main" val="1759598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0ADF23-C572-4A51-A03C-D405DCF9A65B}" type="datetimeFigureOut">
              <a:rPr lang="tr-TR" smtClean="0"/>
              <a:pPr/>
              <a:t>05.01.2020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F04703C-35EE-455F-8F82-8BD3504C21E8}" type="slidenum">
              <a:rPr lang="tr-TR" smtClean="0"/>
              <a:pPr/>
              <a:t>‹#›</a:t>
            </a:fld>
            <a:endParaRPr lang="tr-TR"/>
          </a:p>
        </p:txBody>
      </p:sp>
    </p:spTree>
    <p:extLst>
      <p:ext uri="{BB962C8B-B14F-4D97-AF65-F5344CB8AC3E}">
        <p14:creationId xmlns:p14="http://schemas.microsoft.com/office/powerpoint/2010/main" val="2559710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0ADF23-C572-4A51-A03C-D405DCF9A65B}" type="datetimeFigureOut">
              <a:rPr lang="tr-TR" smtClean="0"/>
              <a:pPr/>
              <a:t>05.01.2020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9F04703C-35EE-455F-8F82-8BD3504C21E8}" type="slidenum">
              <a:rPr lang="tr-TR" smtClean="0"/>
              <a:pPr/>
              <a:t>‹#›</a:t>
            </a:fld>
            <a:endParaRPr lang="tr-TR"/>
          </a:p>
        </p:txBody>
      </p:sp>
    </p:spTree>
    <p:extLst>
      <p:ext uri="{BB962C8B-B14F-4D97-AF65-F5344CB8AC3E}">
        <p14:creationId xmlns:p14="http://schemas.microsoft.com/office/powerpoint/2010/main" val="841384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0ADF23-C572-4A51-A03C-D405DCF9A65B}" type="datetimeFigureOut">
              <a:rPr lang="tr-TR" smtClean="0"/>
              <a:pPr/>
              <a:t>05.01.2020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9F04703C-35EE-455F-8F82-8BD3504C21E8}" type="slidenum">
              <a:rPr lang="tr-TR" smtClean="0"/>
              <a:pPr/>
              <a:t>‹#›</a:t>
            </a:fld>
            <a:endParaRPr lang="tr-TR"/>
          </a:p>
        </p:txBody>
      </p:sp>
    </p:spTree>
    <p:extLst>
      <p:ext uri="{BB962C8B-B14F-4D97-AF65-F5344CB8AC3E}">
        <p14:creationId xmlns:p14="http://schemas.microsoft.com/office/powerpoint/2010/main" val="2024947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0ADF23-C572-4A51-A03C-D405DCF9A65B}" type="datetimeFigureOut">
              <a:rPr lang="tr-TR" smtClean="0"/>
              <a:pPr/>
              <a:t>05.01.2020</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9F04703C-35EE-455F-8F82-8BD3504C21E8}" type="slidenum">
              <a:rPr lang="tr-TR" smtClean="0"/>
              <a:pPr/>
              <a:t>‹#›</a:t>
            </a:fld>
            <a:endParaRPr lang="tr-TR"/>
          </a:p>
        </p:txBody>
      </p:sp>
    </p:spTree>
    <p:extLst>
      <p:ext uri="{BB962C8B-B14F-4D97-AF65-F5344CB8AC3E}">
        <p14:creationId xmlns:p14="http://schemas.microsoft.com/office/powerpoint/2010/main" val="859374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0ADF23-C572-4A51-A03C-D405DCF9A65B}" type="datetimeFigureOut">
              <a:rPr lang="tr-TR" smtClean="0"/>
              <a:pPr/>
              <a:t>05.01.2020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F04703C-35EE-455F-8F82-8BD3504C21E8}" type="slidenum">
              <a:rPr lang="tr-TR" smtClean="0"/>
              <a:pPr/>
              <a:t>‹#›</a:t>
            </a:fld>
            <a:endParaRPr lang="tr-TR"/>
          </a:p>
        </p:txBody>
      </p:sp>
    </p:spTree>
    <p:extLst>
      <p:ext uri="{BB962C8B-B14F-4D97-AF65-F5344CB8AC3E}">
        <p14:creationId xmlns:p14="http://schemas.microsoft.com/office/powerpoint/2010/main" val="1995455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0ADF23-C572-4A51-A03C-D405DCF9A65B}" type="datetimeFigureOut">
              <a:rPr lang="tr-TR" smtClean="0"/>
              <a:pPr/>
              <a:t>05.01.2020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F04703C-35EE-455F-8F82-8BD3504C21E8}" type="slidenum">
              <a:rPr lang="tr-TR" smtClean="0"/>
              <a:pPr/>
              <a:t>‹#›</a:t>
            </a:fld>
            <a:endParaRPr lang="tr-TR"/>
          </a:p>
        </p:txBody>
      </p:sp>
    </p:spTree>
    <p:extLst>
      <p:ext uri="{BB962C8B-B14F-4D97-AF65-F5344CB8AC3E}">
        <p14:creationId xmlns:p14="http://schemas.microsoft.com/office/powerpoint/2010/main" val="731064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0"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190ADF23-C572-4A51-A03C-D405DCF9A65B}" type="datetimeFigureOut">
              <a:rPr lang="tr-TR" smtClean="0"/>
              <a:pPr/>
              <a:t>05.01.2020</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9F04703C-35EE-455F-8F82-8BD3504C21E8}" type="slidenum">
              <a:rPr lang="tr-TR" smtClean="0"/>
              <a:pPr/>
              <a:t>‹#›</a:t>
            </a:fld>
            <a:endParaRPr lang="tr-TR"/>
          </a:p>
        </p:txBody>
      </p:sp>
    </p:spTree>
    <p:extLst>
      <p:ext uri="{BB962C8B-B14F-4D97-AF65-F5344CB8AC3E}">
        <p14:creationId xmlns:p14="http://schemas.microsoft.com/office/powerpoint/2010/main" val="213280818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png"/><Relationship Id="rId2" Type="http://schemas.openxmlformats.org/officeDocument/2006/relationships/slide" Target="slide8.xml"/><Relationship Id="rId1" Type="http://schemas.openxmlformats.org/officeDocument/2006/relationships/slideLayout" Target="../slideLayouts/slideLayout1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slide" Target="slide4.xml"/></Relationships>
</file>

<file path=ppt/slides/_rels/slide11.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12.png"/><Relationship Id="rId1" Type="http://schemas.openxmlformats.org/officeDocument/2006/relationships/slideLayout" Target="../slideLayouts/slideLayout18.xml"/><Relationship Id="rId6" Type="http://schemas.openxmlformats.org/officeDocument/2006/relationships/image" Target="../media/image4.png"/><Relationship Id="rId5" Type="http://schemas.openxmlformats.org/officeDocument/2006/relationships/slide" Target="slide4.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Layout" Target="../slideLayouts/slideLayout18.xml"/><Relationship Id="rId6" Type="http://schemas.openxmlformats.org/officeDocument/2006/relationships/slide" Target="slide4.xml"/><Relationship Id="rId5" Type="http://schemas.openxmlformats.org/officeDocument/2006/relationships/image" Target="../media/image3.png"/><Relationship Id="rId4" Type="http://schemas.openxmlformats.org/officeDocument/2006/relationships/slide" Target="slide8.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8.xml"/><Relationship Id="rId1" Type="http://schemas.openxmlformats.org/officeDocument/2006/relationships/slideLayout" Target="../slideLayouts/slideLayout18.xml"/><Relationship Id="rId5" Type="http://schemas.openxmlformats.org/officeDocument/2006/relationships/image" Target="../media/image4.png"/><Relationship Id="rId4" Type="http://schemas.openxmlformats.org/officeDocument/2006/relationships/slide" Target="slide4.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4.png"/><Relationship Id="rId2" Type="http://schemas.openxmlformats.org/officeDocument/2006/relationships/image" Target="../media/image15.png"/><Relationship Id="rId1" Type="http://schemas.openxmlformats.org/officeDocument/2006/relationships/slideLayout" Target="../slideLayouts/slideLayout18.xml"/><Relationship Id="rId6" Type="http://schemas.openxmlformats.org/officeDocument/2006/relationships/slide" Target="slide4.xml"/><Relationship Id="rId5" Type="http://schemas.openxmlformats.org/officeDocument/2006/relationships/image" Target="../media/image3.png"/><Relationship Id="rId4" Type="http://schemas.openxmlformats.org/officeDocument/2006/relationships/slide" Target="slide8.xml"/></Relationships>
</file>

<file path=ppt/slides/_rels/slide15.xml.rels><?xml version="1.0" encoding="UTF-8" standalone="yes"?>
<Relationships xmlns="http://schemas.openxmlformats.org/package/2006/relationships"><Relationship Id="rId3" Type="http://schemas.openxmlformats.org/officeDocument/2006/relationships/slide" Target="slide8.xml"/><Relationship Id="rId7"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8.xml"/><Relationship Id="rId6" Type="http://schemas.openxmlformats.org/officeDocument/2006/relationships/image" Target="../media/image4.png"/><Relationship Id="rId5" Type="http://schemas.openxmlformats.org/officeDocument/2006/relationships/slide" Target="slide4.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8.xml"/><Relationship Id="rId1" Type="http://schemas.openxmlformats.org/officeDocument/2006/relationships/slideLayout" Target="../slideLayouts/slideLayout18.xml"/><Relationship Id="rId6" Type="http://schemas.openxmlformats.org/officeDocument/2006/relationships/image" Target="../media/image4.png"/><Relationship Id="rId5" Type="http://schemas.openxmlformats.org/officeDocument/2006/relationships/slide" Target="slide4.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8.xml"/><Relationship Id="rId1" Type="http://schemas.openxmlformats.org/officeDocument/2006/relationships/slideLayout" Target="../slideLayouts/slideLayout18.xml"/><Relationship Id="rId5" Type="http://schemas.openxmlformats.org/officeDocument/2006/relationships/image" Target="../media/image4.png"/><Relationship Id="rId4" Type="http://schemas.openxmlformats.org/officeDocument/2006/relationships/slide" Target="slide4.xml"/></Relationships>
</file>

<file path=ppt/slides/_rels/slide18.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20.png"/><Relationship Id="rId1" Type="http://schemas.openxmlformats.org/officeDocument/2006/relationships/slideLayout" Target="../slideLayouts/slideLayout18.xml"/><Relationship Id="rId6" Type="http://schemas.openxmlformats.org/officeDocument/2006/relationships/image" Target="../media/image4.png"/><Relationship Id="rId5" Type="http://schemas.openxmlformats.org/officeDocument/2006/relationships/slide" Target="slide4.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4.png"/><Relationship Id="rId2" Type="http://schemas.openxmlformats.org/officeDocument/2006/relationships/image" Target="../media/image21.png"/><Relationship Id="rId1" Type="http://schemas.openxmlformats.org/officeDocument/2006/relationships/slideLayout" Target="../slideLayouts/slideLayout18.xml"/><Relationship Id="rId6" Type="http://schemas.openxmlformats.org/officeDocument/2006/relationships/slide" Target="slide4.xml"/><Relationship Id="rId5" Type="http://schemas.openxmlformats.org/officeDocument/2006/relationships/image" Target="../media/image3.png"/><Relationship Id="rId4" Type="http://schemas.openxmlformats.org/officeDocument/2006/relationships/slide" Target="slide8.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23.png"/><Relationship Id="rId1" Type="http://schemas.openxmlformats.org/officeDocument/2006/relationships/slideLayout" Target="../slideLayouts/slideLayout18.xml"/><Relationship Id="rId6" Type="http://schemas.openxmlformats.org/officeDocument/2006/relationships/image" Target="../media/image4.png"/><Relationship Id="rId5" Type="http://schemas.openxmlformats.org/officeDocument/2006/relationships/slide" Target="slide4.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4.png"/><Relationship Id="rId2" Type="http://schemas.openxmlformats.org/officeDocument/2006/relationships/image" Target="../media/image24.jpeg"/><Relationship Id="rId1" Type="http://schemas.openxmlformats.org/officeDocument/2006/relationships/slideLayout" Target="../slideLayouts/slideLayout18.xml"/><Relationship Id="rId6" Type="http://schemas.openxmlformats.org/officeDocument/2006/relationships/slide" Target="slide4.xml"/><Relationship Id="rId5" Type="http://schemas.openxmlformats.org/officeDocument/2006/relationships/image" Target="../media/image3.png"/><Relationship Id="rId4" Type="http://schemas.openxmlformats.org/officeDocument/2006/relationships/slide" Target="slide8.xml"/></Relationships>
</file>

<file path=ppt/slides/_rels/slide22.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26.png"/><Relationship Id="rId1" Type="http://schemas.openxmlformats.org/officeDocument/2006/relationships/slideLayout" Target="../slideLayouts/slideLayout18.xml"/><Relationship Id="rId6" Type="http://schemas.openxmlformats.org/officeDocument/2006/relationships/image" Target="../media/image4.png"/><Relationship Id="rId5" Type="http://schemas.openxmlformats.org/officeDocument/2006/relationships/slide" Target="slide4.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27.png"/><Relationship Id="rId1" Type="http://schemas.openxmlformats.org/officeDocument/2006/relationships/slideLayout" Target="../slideLayouts/slideLayout18.xml"/><Relationship Id="rId6" Type="http://schemas.openxmlformats.org/officeDocument/2006/relationships/image" Target="../media/image4.png"/><Relationship Id="rId5" Type="http://schemas.openxmlformats.org/officeDocument/2006/relationships/slide" Target="slide4.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28.png"/><Relationship Id="rId1" Type="http://schemas.openxmlformats.org/officeDocument/2006/relationships/slideLayout" Target="../slideLayouts/slideLayout18.xml"/><Relationship Id="rId6" Type="http://schemas.openxmlformats.org/officeDocument/2006/relationships/image" Target="../media/image4.png"/><Relationship Id="rId5" Type="http://schemas.openxmlformats.org/officeDocument/2006/relationships/slide" Target="slide4.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4.png"/><Relationship Id="rId2" Type="http://schemas.openxmlformats.org/officeDocument/2006/relationships/image" Target="../media/image29.png"/><Relationship Id="rId1" Type="http://schemas.openxmlformats.org/officeDocument/2006/relationships/slideLayout" Target="../slideLayouts/slideLayout18.xml"/><Relationship Id="rId6" Type="http://schemas.openxmlformats.org/officeDocument/2006/relationships/slide" Target="slide4.xml"/><Relationship Id="rId5" Type="http://schemas.openxmlformats.org/officeDocument/2006/relationships/image" Target="../media/image3.png"/><Relationship Id="rId4" Type="http://schemas.openxmlformats.org/officeDocument/2006/relationships/slide" Target="slide8.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slide" Target="slide4.xml"/><Relationship Id="rId2" Type="http://schemas.openxmlformats.org/officeDocument/2006/relationships/image" Target="../media/image31.png"/><Relationship Id="rId1" Type="http://schemas.openxmlformats.org/officeDocument/2006/relationships/slideLayout" Target="../slideLayouts/slideLayout1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slide" Target="slide8.xml"/></Relationships>
</file>

<file path=ppt/slides/_rels/slide2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34.png"/><Relationship Id="rId7" Type="http://schemas.openxmlformats.org/officeDocument/2006/relationships/slide" Target="slide4.xml"/><Relationship Id="rId2" Type="http://schemas.openxmlformats.org/officeDocument/2006/relationships/image" Target="../media/image33.png"/><Relationship Id="rId1" Type="http://schemas.openxmlformats.org/officeDocument/2006/relationships/slideLayout" Target="../slideLayouts/slideLayout18.xml"/><Relationship Id="rId6" Type="http://schemas.openxmlformats.org/officeDocument/2006/relationships/image" Target="../media/image3.png"/><Relationship Id="rId5" Type="http://schemas.openxmlformats.org/officeDocument/2006/relationships/slide" Target="slide8.xml"/><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36.png"/><Relationship Id="rId1" Type="http://schemas.openxmlformats.org/officeDocument/2006/relationships/slideLayout" Target="../slideLayouts/slideLayout18.xml"/><Relationship Id="rId6" Type="http://schemas.openxmlformats.org/officeDocument/2006/relationships/slide" Target="slide4.xml"/><Relationship Id="rId5" Type="http://schemas.openxmlformats.org/officeDocument/2006/relationships/image" Target="../media/image4.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slide" Target="slide4.xml"/><Relationship Id="rId2" Type="http://schemas.openxmlformats.org/officeDocument/2006/relationships/image" Target="../media/image37.png"/><Relationship Id="rId1" Type="http://schemas.openxmlformats.org/officeDocument/2006/relationships/slideLayout" Target="../slideLayouts/slideLayout1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slide" Target="slide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39.png"/><Relationship Id="rId1" Type="http://schemas.openxmlformats.org/officeDocument/2006/relationships/slideLayout" Target="../slideLayouts/slideLayout18.xml"/><Relationship Id="rId6" Type="http://schemas.openxmlformats.org/officeDocument/2006/relationships/image" Target="../media/image4.png"/><Relationship Id="rId5" Type="http://schemas.openxmlformats.org/officeDocument/2006/relationships/slide" Target="slide4.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41.png"/><Relationship Id="rId7" Type="http://schemas.openxmlformats.org/officeDocument/2006/relationships/slide" Target="slide4.xml"/><Relationship Id="rId2" Type="http://schemas.openxmlformats.org/officeDocument/2006/relationships/image" Target="../media/image40.png"/><Relationship Id="rId1" Type="http://schemas.openxmlformats.org/officeDocument/2006/relationships/slideLayout" Target="../slideLayouts/slideLayout18.xml"/><Relationship Id="rId6" Type="http://schemas.openxmlformats.org/officeDocument/2006/relationships/image" Target="../media/image3.png"/><Relationship Id="rId5" Type="http://schemas.openxmlformats.org/officeDocument/2006/relationships/slide" Target="slide8.xml"/><Relationship Id="rId4" Type="http://schemas.openxmlformats.org/officeDocument/2006/relationships/image" Target="../media/image42.png"/></Relationships>
</file>

<file path=ppt/slides/_rels/slide32.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hyperlink" Target="https://medium.com/@GalarnykMichael/accessing-data-from-twitter-api-using-r-part1-b387a1c7d3e" TargetMode="External"/><Relationship Id="rId7" Type="http://schemas.openxmlformats.org/officeDocument/2006/relationships/hyperlink" Target="https://bookdown.org/content/2096/twitter-ile-metin-madenciligi.html" TargetMode="External"/><Relationship Id="rId2" Type="http://schemas.openxmlformats.org/officeDocument/2006/relationships/hyperlink" Target="https://www.newslabturkey.org/r-ile-tweet-verisi-nasil-cekilir-ve-analiz-edilir/" TargetMode="External"/><Relationship Id="rId1" Type="http://schemas.openxmlformats.org/officeDocument/2006/relationships/slideLayout" Target="../slideLayouts/slideLayout18.xml"/><Relationship Id="rId6" Type="http://schemas.openxmlformats.org/officeDocument/2006/relationships/hyperlink" Target="https://www.youtube.com/watch?v=otoXeVPhT7Q" TargetMode="External"/><Relationship Id="rId11" Type="http://schemas.openxmlformats.org/officeDocument/2006/relationships/image" Target="../media/image4.png"/><Relationship Id="rId5" Type="http://schemas.openxmlformats.org/officeDocument/2006/relationships/hyperlink" Target="https://towardsdatascience.com/create-a-word-cloud-with-r-bde3e7422e8a" TargetMode="External"/><Relationship Id="rId10" Type="http://schemas.openxmlformats.org/officeDocument/2006/relationships/slide" Target="slide4.xml"/><Relationship Id="rId4" Type="http://schemas.openxmlformats.org/officeDocument/2006/relationships/hyperlink" Target="https://www.academia.edu/31083268/Text_Mining_Application_with_Twitter_and_R" TargetMode="External"/><Relationship Id="rId9"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slide" Target="slide9.xml"/><Relationship Id="rId13" Type="http://schemas.openxmlformats.org/officeDocument/2006/relationships/slide" Target="slide15.xml"/><Relationship Id="rId18" Type="http://schemas.openxmlformats.org/officeDocument/2006/relationships/slide" Target="slide20.xml"/><Relationship Id="rId26" Type="http://schemas.openxmlformats.org/officeDocument/2006/relationships/slide" Target="slide28.xml"/><Relationship Id="rId3" Type="http://schemas.openxmlformats.org/officeDocument/2006/relationships/slide" Target="slide5.xml"/><Relationship Id="rId21" Type="http://schemas.openxmlformats.org/officeDocument/2006/relationships/slide" Target="slide23.xml"/><Relationship Id="rId7" Type="http://schemas.openxmlformats.org/officeDocument/2006/relationships/slide" Target="slide10.xml"/><Relationship Id="rId12" Type="http://schemas.openxmlformats.org/officeDocument/2006/relationships/slide" Target="slide14.xml"/><Relationship Id="rId17" Type="http://schemas.openxmlformats.org/officeDocument/2006/relationships/slide" Target="slide19.xml"/><Relationship Id="rId25" Type="http://schemas.openxmlformats.org/officeDocument/2006/relationships/slide" Target="slide27.xml"/><Relationship Id="rId2" Type="http://schemas.openxmlformats.org/officeDocument/2006/relationships/image" Target="../media/image7.jpeg"/><Relationship Id="rId16" Type="http://schemas.openxmlformats.org/officeDocument/2006/relationships/slide" Target="slide18.xml"/><Relationship Id="rId20" Type="http://schemas.openxmlformats.org/officeDocument/2006/relationships/slide" Target="slide22.xml"/><Relationship Id="rId29" Type="http://schemas.openxmlformats.org/officeDocument/2006/relationships/slide" Target="slide32.xml"/><Relationship Id="rId1" Type="http://schemas.openxmlformats.org/officeDocument/2006/relationships/slideLayout" Target="../slideLayouts/slideLayout2.xml"/><Relationship Id="rId6" Type="http://schemas.openxmlformats.org/officeDocument/2006/relationships/slide" Target="slide8.xml"/><Relationship Id="rId11" Type="http://schemas.openxmlformats.org/officeDocument/2006/relationships/slide" Target="slide13.xml"/><Relationship Id="rId24" Type="http://schemas.openxmlformats.org/officeDocument/2006/relationships/slide" Target="slide26.xml"/><Relationship Id="rId5" Type="http://schemas.openxmlformats.org/officeDocument/2006/relationships/slide" Target="slide7.xml"/><Relationship Id="rId15" Type="http://schemas.openxmlformats.org/officeDocument/2006/relationships/slide" Target="slide17.xml"/><Relationship Id="rId23" Type="http://schemas.openxmlformats.org/officeDocument/2006/relationships/slide" Target="slide25.xml"/><Relationship Id="rId28" Type="http://schemas.openxmlformats.org/officeDocument/2006/relationships/slide" Target="slide31.xml"/><Relationship Id="rId10" Type="http://schemas.openxmlformats.org/officeDocument/2006/relationships/slide" Target="slide12.xml"/><Relationship Id="rId19" Type="http://schemas.openxmlformats.org/officeDocument/2006/relationships/slide" Target="slide21.xml"/><Relationship Id="rId31" Type="http://schemas.openxmlformats.org/officeDocument/2006/relationships/image" Target="../media/image3.png"/><Relationship Id="rId4" Type="http://schemas.openxmlformats.org/officeDocument/2006/relationships/slide" Target="slide6.xml"/><Relationship Id="rId9" Type="http://schemas.openxmlformats.org/officeDocument/2006/relationships/slide" Target="slide11.xml"/><Relationship Id="rId14" Type="http://schemas.openxmlformats.org/officeDocument/2006/relationships/slide" Target="slide16.xml"/><Relationship Id="rId22" Type="http://schemas.openxmlformats.org/officeDocument/2006/relationships/slide" Target="slide24.xml"/><Relationship Id="rId27" Type="http://schemas.openxmlformats.org/officeDocument/2006/relationships/slide" Target="slide29.xml"/><Relationship Id="rId30"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slide" Target="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slide" Target="slide4.xml"/></Relationships>
</file>

<file path=ppt/slides/_rels/slide7.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8.png"/><Relationship Id="rId1" Type="http://schemas.openxmlformats.org/officeDocument/2006/relationships/slideLayout" Target="../slideLayouts/slideLayout18.xml"/><Relationship Id="rId6" Type="http://schemas.openxmlformats.org/officeDocument/2006/relationships/image" Target="../media/image4.png"/><Relationship Id="rId5" Type="http://schemas.openxmlformats.org/officeDocument/2006/relationships/slide" Target="slide4.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 Target="slide20.xml"/><Relationship Id="rId7" Type="http://schemas.openxmlformats.org/officeDocument/2006/relationships/slide" Target="slide4.xml"/><Relationship Id="rId2" Type="http://schemas.openxmlformats.org/officeDocument/2006/relationships/slide" Target="slide30.xml"/><Relationship Id="rId1" Type="http://schemas.openxmlformats.org/officeDocument/2006/relationships/slideLayout" Target="../slideLayouts/slideLayout18.xml"/><Relationship Id="rId6" Type="http://schemas.openxmlformats.org/officeDocument/2006/relationships/image" Target="../media/image3.png"/><Relationship Id="rId5" Type="http://schemas.openxmlformats.org/officeDocument/2006/relationships/slide" Target="slide9.xml"/><Relationship Id="rId4" Type="http://schemas.openxmlformats.org/officeDocument/2006/relationships/slide" Target="slide1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8.xml"/><Relationship Id="rId1" Type="http://schemas.openxmlformats.org/officeDocument/2006/relationships/slideLayout" Target="../slideLayouts/slideLayout18.xml"/><Relationship Id="rId6" Type="http://schemas.openxmlformats.org/officeDocument/2006/relationships/image" Target="../media/image4.png"/><Relationship Id="rId5" Type="http://schemas.openxmlformats.org/officeDocument/2006/relationships/slide" Target="slide4.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2 İçerik Yer Tutucusu"/>
          <p:cNvSpPr>
            <a:spLocks noGrp="1"/>
          </p:cNvSpPr>
          <p:nvPr>
            <p:ph idx="1"/>
          </p:nvPr>
        </p:nvSpPr>
        <p:spPr>
          <a:xfrm>
            <a:off x="0" y="273596"/>
            <a:ext cx="6781800" cy="4323804"/>
          </a:xfrm>
        </p:spPr>
        <p:txBody>
          <a:bodyPr>
            <a:normAutofit/>
          </a:bodyPr>
          <a:lstStyle/>
          <a:p>
            <a:pPr algn="ctr">
              <a:buNone/>
            </a:pPr>
            <a:r>
              <a:rPr lang="tr-TR" sz="5400" dirty="0">
                <a:solidFill>
                  <a:schemeClr val="bg1">
                    <a:lumMod val="95000"/>
                    <a:lumOff val="5000"/>
                  </a:schemeClr>
                </a:solidFill>
              </a:rPr>
              <a:t>TWITTER’DAN VERİ ÇEKEREK AĞ ANALİZİ (NETWORK) YAPILMASI</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96399" y="412128"/>
            <a:ext cx="714697" cy="714697"/>
          </a:xfrm>
          <a:prstGeom prst="rect">
            <a:avLst/>
          </a:prstGeom>
        </p:spPr>
      </p:pic>
      <p:sp>
        <p:nvSpPr>
          <p:cNvPr id="5" name="Rectangle 4"/>
          <p:cNvSpPr/>
          <p:nvPr/>
        </p:nvSpPr>
        <p:spPr>
          <a:xfrm>
            <a:off x="7289075" y="5290373"/>
            <a:ext cx="5120640" cy="630942"/>
          </a:xfrm>
          <a:prstGeom prst="rect">
            <a:avLst/>
          </a:prstGeom>
        </p:spPr>
        <p:txBody>
          <a:bodyPr wrap="square">
            <a:spAutoFit/>
          </a:bodyPr>
          <a:lstStyle/>
          <a:p>
            <a:r>
              <a:rPr lang="tr-TR" sz="3500" b="1" i="1" dirty="0">
                <a:solidFill>
                  <a:schemeClr val="bg1">
                    <a:lumMod val="95000"/>
                    <a:lumOff val="5000"/>
                  </a:schemeClr>
                </a:solidFill>
                <a:effectLst>
                  <a:outerShdw blurRad="38100" dist="38100" dir="2700000" algn="tl">
                    <a:srgbClr val="000000">
                      <a:alpha val="43137"/>
                    </a:srgbClr>
                  </a:outerShdw>
                </a:effectLst>
              </a:rPr>
              <a:t>THE NEW YORK TİMES</a:t>
            </a: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11096" y="412128"/>
            <a:ext cx="670834" cy="670834"/>
          </a:xfrm>
          <a:prstGeom prst="rect">
            <a:avLst/>
          </a:prstGeom>
        </p:spPr>
      </p:pic>
    </p:spTree>
    <p:extLst>
      <p:ext uri="{BB962C8B-B14F-4D97-AF65-F5344CB8AC3E}">
        <p14:creationId xmlns:p14="http://schemas.microsoft.com/office/powerpoint/2010/main" val="2673851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7600" y="296862"/>
            <a:ext cx="9550400" cy="587375"/>
          </a:xfrm>
        </p:spPr>
        <p:txBody>
          <a:bodyPr>
            <a:noAutofit/>
          </a:bodyPr>
          <a:lstStyle/>
          <a:p>
            <a:r>
              <a:rPr lang="tr-TR" sz="3000" dirty="0">
                <a:solidFill>
                  <a:schemeClr val="bg2">
                    <a:lumMod val="60000"/>
                    <a:lumOff val="40000"/>
                  </a:schemeClr>
                </a:solidFill>
              </a:rPr>
              <a:t>KÜTÜPHANELER</a:t>
            </a:r>
          </a:p>
        </p:txBody>
      </p:sp>
      <p:sp>
        <p:nvSpPr>
          <p:cNvPr id="6" name="TextBox 5"/>
          <p:cNvSpPr txBox="1"/>
          <p:nvPr/>
        </p:nvSpPr>
        <p:spPr>
          <a:xfrm>
            <a:off x="387143" y="1660196"/>
            <a:ext cx="3733800" cy="3693319"/>
          </a:xfrm>
          <a:prstGeom prst="rect">
            <a:avLst/>
          </a:prstGeom>
          <a:noFill/>
        </p:spPr>
        <p:txBody>
          <a:bodyPr wrap="square" rtlCol="0">
            <a:spAutoFit/>
          </a:bodyPr>
          <a:lstStyle/>
          <a:p>
            <a:r>
              <a:rPr lang="tr-TR" dirty="0"/>
              <a:t>install.packages("ROAuth")</a:t>
            </a:r>
          </a:p>
          <a:p>
            <a:r>
              <a:rPr lang="tr-TR" dirty="0"/>
              <a:t>install.packages("</a:t>
            </a:r>
            <a:r>
              <a:rPr lang="tr-TR" dirty="0" err="1"/>
              <a:t>twitteR</a:t>
            </a:r>
            <a:r>
              <a:rPr lang="tr-TR" dirty="0"/>
              <a:t>")</a:t>
            </a:r>
          </a:p>
          <a:p>
            <a:r>
              <a:rPr lang="tr-TR" dirty="0"/>
              <a:t>install.packages("tm")</a:t>
            </a:r>
          </a:p>
          <a:p>
            <a:r>
              <a:rPr lang="tr-TR" dirty="0"/>
              <a:t>install.packages("dplyr")</a:t>
            </a:r>
          </a:p>
          <a:p>
            <a:r>
              <a:rPr lang="tr-TR" dirty="0"/>
              <a:t>install.packages("ggplot2")</a:t>
            </a:r>
          </a:p>
          <a:p>
            <a:endParaRPr lang="tr-TR" dirty="0"/>
          </a:p>
          <a:p>
            <a:endParaRPr lang="tr-TR" dirty="0"/>
          </a:p>
          <a:p>
            <a:r>
              <a:rPr lang="tr-TR" dirty="0"/>
              <a:t>library(ROAuth) </a:t>
            </a:r>
            <a:r>
              <a:rPr lang="tr-TR" dirty="0">
                <a:sym typeface="Wingdings" panose="05000000000000000000" pitchFamily="2" charset="2"/>
              </a:rPr>
              <a:t> Twitterdaki uygulamay giriş yapmak için</a:t>
            </a:r>
            <a:endParaRPr lang="tr-TR" dirty="0"/>
          </a:p>
          <a:p>
            <a:r>
              <a:rPr lang="tr-TR" dirty="0"/>
              <a:t>library(twitteR)   </a:t>
            </a:r>
            <a:r>
              <a:rPr lang="tr-TR" dirty="0">
                <a:sym typeface="Wingdings" panose="05000000000000000000" pitchFamily="2" charset="2"/>
              </a:rPr>
              <a:t>   Twitterdan veri almak</a:t>
            </a:r>
            <a:endParaRPr lang="tr-TR" dirty="0"/>
          </a:p>
          <a:p>
            <a:r>
              <a:rPr lang="tr-TR" dirty="0" smtClean="0"/>
              <a:t>library(ggplot2</a:t>
            </a:r>
            <a:r>
              <a:rPr lang="tr-TR" dirty="0"/>
              <a:t>) </a:t>
            </a:r>
            <a:r>
              <a:rPr lang="tr-TR" dirty="0">
                <a:sym typeface="Wingdings" panose="05000000000000000000" pitchFamily="2" charset="2"/>
              </a:rPr>
              <a:t> Grafikler için</a:t>
            </a:r>
            <a:endParaRPr lang="tr-TR" dirty="0"/>
          </a:p>
          <a:p>
            <a:endParaRPr lang="tr-TR" dirty="0"/>
          </a:p>
        </p:txBody>
      </p:sp>
      <p:sp>
        <p:nvSpPr>
          <p:cNvPr id="8" name="TextBox 7"/>
          <p:cNvSpPr txBox="1"/>
          <p:nvPr/>
        </p:nvSpPr>
        <p:spPr>
          <a:xfrm>
            <a:off x="4037486" y="820781"/>
            <a:ext cx="3911600" cy="3416320"/>
          </a:xfrm>
          <a:prstGeom prst="rect">
            <a:avLst/>
          </a:prstGeom>
          <a:noFill/>
        </p:spPr>
        <p:txBody>
          <a:bodyPr wrap="square" rtlCol="0">
            <a:spAutoFit/>
          </a:bodyPr>
          <a:lstStyle/>
          <a:p>
            <a:r>
              <a:rPr lang="tr-TR" dirty="0"/>
              <a:t>Kelime Bulutu Ve İlişkilendirmeler</a:t>
            </a:r>
          </a:p>
          <a:p>
            <a:endParaRPr lang="tr-TR" dirty="0"/>
          </a:p>
          <a:p>
            <a:r>
              <a:rPr lang="tr-TR" dirty="0"/>
              <a:t>install.packages("wordcloud2")</a:t>
            </a:r>
          </a:p>
          <a:p>
            <a:r>
              <a:rPr lang="tr-TR" dirty="0"/>
              <a:t>install.packages("wordcloud")</a:t>
            </a:r>
          </a:p>
          <a:p>
            <a:r>
              <a:rPr lang="tr-TR" dirty="0"/>
              <a:t>install.packages("reshape")</a:t>
            </a:r>
          </a:p>
          <a:p>
            <a:r>
              <a:rPr lang="tr-TR" dirty="0"/>
              <a:t>install.packages("qdap")</a:t>
            </a:r>
          </a:p>
          <a:p>
            <a:r>
              <a:rPr lang="tr-TR" dirty="0"/>
              <a:t>install.packages("ggthemes")</a:t>
            </a:r>
          </a:p>
          <a:p>
            <a:endParaRPr lang="tr-TR" dirty="0"/>
          </a:p>
          <a:p>
            <a:r>
              <a:rPr lang="tr-TR" dirty="0"/>
              <a:t>library(wordcloud)</a:t>
            </a:r>
          </a:p>
          <a:p>
            <a:r>
              <a:rPr lang="tr-TR" dirty="0"/>
              <a:t>library(wordcloud2)</a:t>
            </a:r>
          </a:p>
          <a:p>
            <a:r>
              <a:rPr lang="tr-TR" dirty="0"/>
              <a:t>library(reshape)</a:t>
            </a:r>
          </a:p>
          <a:p>
            <a:r>
              <a:rPr lang="tr-TR" dirty="0"/>
              <a:t>library(tm)</a:t>
            </a:r>
          </a:p>
        </p:txBody>
      </p:sp>
      <p:sp>
        <p:nvSpPr>
          <p:cNvPr id="9" name="Rectangle 8"/>
          <p:cNvSpPr/>
          <p:nvPr/>
        </p:nvSpPr>
        <p:spPr>
          <a:xfrm>
            <a:off x="8201973" y="1176526"/>
            <a:ext cx="3746500" cy="3139321"/>
          </a:xfrm>
          <a:prstGeom prst="rect">
            <a:avLst/>
          </a:prstGeom>
        </p:spPr>
        <p:txBody>
          <a:bodyPr wrap="square">
            <a:spAutoFit/>
          </a:bodyPr>
          <a:lstStyle/>
          <a:p>
            <a:r>
              <a:rPr lang="tr-TR" dirty="0"/>
              <a:t>Duygu Analizi</a:t>
            </a:r>
          </a:p>
          <a:p>
            <a:endParaRPr lang="tr-TR" dirty="0"/>
          </a:p>
          <a:p>
            <a:r>
              <a:rPr lang="tr-TR" dirty="0"/>
              <a:t>install.packages("syuzhet")</a:t>
            </a:r>
          </a:p>
          <a:p>
            <a:r>
              <a:rPr lang="tr-TR" dirty="0"/>
              <a:t>install.packages("lubridate")</a:t>
            </a:r>
          </a:p>
          <a:p>
            <a:r>
              <a:rPr lang="tr-TR" dirty="0"/>
              <a:t>install.packages("scales")</a:t>
            </a:r>
          </a:p>
          <a:p>
            <a:r>
              <a:rPr lang="tr-TR" dirty="0"/>
              <a:t>install.packages("reshape2")</a:t>
            </a:r>
          </a:p>
          <a:p>
            <a:endParaRPr lang="tr-TR" dirty="0"/>
          </a:p>
          <a:p>
            <a:r>
              <a:rPr lang="tr-TR" dirty="0"/>
              <a:t>library(syuzhet)</a:t>
            </a:r>
          </a:p>
          <a:p>
            <a:r>
              <a:rPr lang="tr-TR" dirty="0"/>
              <a:t>library(lubridate)</a:t>
            </a:r>
          </a:p>
          <a:p>
            <a:r>
              <a:rPr lang="tr-TR" dirty="0"/>
              <a:t>library(sclaes)</a:t>
            </a:r>
          </a:p>
          <a:p>
            <a:r>
              <a:rPr lang="tr-TR" dirty="0"/>
              <a:t>library(reshape2)</a:t>
            </a:r>
          </a:p>
        </p:txBody>
      </p:sp>
      <p:sp>
        <p:nvSpPr>
          <p:cNvPr id="10" name="TextBox 9"/>
          <p:cNvSpPr txBox="1"/>
          <p:nvPr/>
        </p:nvSpPr>
        <p:spPr>
          <a:xfrm>
            <a:off x="838200" y="1205264"/>
            <a:ext cx="1549400" cy="369332"/>
          </a:xfrm>
          <a:prstGeom prst="rect">
            <a:avLst/>
          </a:prstGeom>
          <a:noFill/>
        </p:spPr>
        <p:txBody>
          <a:bodyPr wrap="square" rtlCol="0">
            <a:spAutoFit/>
          </a:bodyPr>
          <a:lstStyle/>
          <a:p>
            <a:r>
              <a:rPr lang="tr-TR" dirty="0"/>
              <a:t>Veri çekme</a:t>
            </a:r>
          </a:p>
        </p:txBody>
      </p:sp>
      <p:pic>
        <p:nvPicPr>
          <p:cNvPr id="11" name="Picture 10">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96400" y="404664"/>
            <a:ext cx="595400" cy="595400"/>
          </a:xfrm>
          <a:prstGeom prst="rect">
            <a:avLst/>
          </a:prstGeom>
        </p:spPr>
      </p:pic>
      <p:sp>
        <p:nvSpPr>
          <p:cNvPr id="12" name="Rectangle 11"/>
          <p:cNvSpPr/>
          <p:nvPr/>
        </p:nvSpPr>
        <p:spPr>
          <a:xfrm>
            <a:off x="10291800" y="6176963"/>
            <a:ext cx="1334143" cy="400110"/>
          </a:xfrm>
          <a:prstGeom prst="rect">
            <a:avLst/>
          </a:prstGeom>
        </p:spPr>
        <p:txBody>
          <a:bodyPr wrap="square">
            <a:spAutoFit/>
          </a:bodyPr>
          <a:lstStyle/>
          <a:p>
            <a:r>
              <a:rPr lang="tr-TR" sz="2000" b="1" u="sng" dirty="0">
                <a:hlinkClick r:id="rId4" action="ppaction://hlinksldjump"/>
              </a:rPr>
              <a:t>İçindekiler</a:t>
            </a:r>
            <a:endParaRPr lang="tr-TR" sz="2000" b="1" u="sng" dirty="0"/>
          </a:p>
        </p:txBody>
      </p:sp>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54150" y="230187"/>
            <a:ext cx="654050" cy="654050"/>
          </a:xfrm>
          <a:prstGeom prst="rect">
            <a:avLst/>
          </a:prstGeom>
        </p:spPr>
      </p:pic>
      <p:pic>
        <p:nvPicPr>
          <p:cNvPr id="15" name="Picture 14" descr="C:\Users\Y\Desktop\yazılımfinal\list-of-r-packages.png"/>
          <p:cNvPicPr>
            <a:picLocks noChangeAspect="1" noChangeArrowheads="1"/>
          </p:cNvPicPr>
          <p:nvPr/>
        </p:nvPicPr>
        <p:blipFill>
          <a:blip r:embed="rId6" cstate="print"/>
          <a:srcRect/>
          <a:stretch>
            <a:fillRect/>
          </a:stretch>
        </p:blipFill>
        <p:spPr bwMode="auto">
          <a:xfrm>
            <a:off x="154897" y="99681"/>
            <a:ext cx="1159553" cy="1019983"/>
          </a:xfrm>
          <a:prstGeom prst="rect">
            <a:avLst/>
          </a:prstGeom>
          <a:noFill/>
        </p:spPr>
      </p:pic>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85970" y="329230"/>
            <a:ext cx="670834" cy="670834"/>
          </a:xfrm>
          <a:prstGeom prst="rect">
            <a:avLst/>
          </a:prstGeom>
        </p:spPr>
      </p:pic>
      <p:sp>
        <p:nvSpPr>
          <p:cNvPr id="5" name="Metin kutusu 4"/>
          <p:cNvSpPr txBox="1"/>
          <p:nvPr/>
        </p:nvSpPr>
        <p:spPr>
          <a:xfrm>
            <a:off x="4011361" y="4179312"/>
            <a:ext cx="3826354" cy="923330"/>
          </a:xfrm>
          <a:prstGeom prst="rect">
            <a:avLst/>
          </a:prstGeom>
          <a:noFill/>
        </p:spPr>
        <p:txBody>
          <a:bodyPr wrap="square" rtlCol="0">
            <a:spAutoFit/>
          </a:bodyPr>
          <a:lstStyle/>
          <a:p>
            <a:pPr>
              <a:buNone/>
            </a:pPr>
            <a:r>
              <a:rPr lang="tr-TR" dirty="0" err="1" smtClean="0"/>
              <a:t>library</a:t>
            </a:r>
            <a:r>
              <a:rPr lang="tr-TR" dirty="0" smtClean="0"/>
              <a:t>(wordcloud</a:t>
            </a:r>
            <a:r>
              <a:rPr lang="tr-TR" dirty="0"/>
              <a:t>) </a:t>
            </a:r>
            <a:r>
              <a:rPr lang="tr-TR" dirty="0">
                <a:sym typeface="Wingdings" panose="05000000000000000000" pitchFamily="2" charset="2"/>
              </a:rPr>
              <a:t></a:t>
            </a:r>
            <a:r>
              <a:rPr lang="tr-TR" dirty="0"/>
              <a:t> Anahtar</a:t>
            </a:r>
          </a:p>
          <a:p>
            <a:pPr>
              <a:buNone/>
            </a:pPr>
            <a:r>
              <a:rPr lang="tr-TR" dirty="0"/>
              <a:t>kelimeleri görselleştirmemize yardımcı</a:t>
            </a:r>
          </a:p>
          <a:p>
            <a:pPr>
              <a:buNone/>
            </a:pPr>
            <a:r>
              <a:rPr lang="tr-TR" dirty="0"/>
              <a:t> </a:t>
            </a:r>
          </a:p>
        </p:txBody>
      </p:sp>
      <p:sp>
        <p:nvSpPr>
          <p:cNvPr id="14" name="Metin kutusu 13"/>
          <p:cNvSpPr txBox="1"/>
          <p:nvPr/>
        </p:nvSpPr>
        <p:spPr>
          <a:xfrm>
            <a:off x="3985235" y="4729903"/>
            <a:ext cx="4100674" cy="369332"/>
          </a:xfrm>
          <a:prstGeom prst="rect">
            <a:avLst/>
          </a:prstGeom>
          <a:noFill/>
        </p:spPr>
        <p:txBody>
          <a:bodyPr wrap="square" rtlCol="0">
            <a:spAutoFit/>
          </a:bodyPr>
          <a:lstStyle/>
          <a:p>
            <a:r>
              <a:rPr lang="tr-TR" dirty="0"/>
              <a:t>library(</a:t>
            </a:r>
            <a:r>
              <a:rPr lang="tr-TR" dirty="0" err="1"/>
              <a:t>tm</a:t>
            </a:r>
            <a:r>
              <a:rPr lang="tr-TR" dirty="0"/>
              <a:t>)   </a:t>
            </a:r>
            <a:r>
              <a:rPr lang="tr-TR" dirty="0">
                <a:sym typeface="Wingdings" panose="05000000000000000000" pitchFamily="2" charset="2"/>
              </a:rPr>
              <a:t>  Metin analizi yapmak için</a:t>
            </a:r>
            <a:endParaRPr lang="tr-TR" dirty="0"/>
          </a:p>
        </p:txBody>
      </p:sp>
      <p:sp>
        <p:nvSpPr>
          <p:cNvPr id="16" name="Metin kutusu 15"/>
          <p:cNvSpPr txBox="1"/>
          <p:nvPr/>
        </p:nvSpPr>
        <p:spPr>
          <a:xfrm>
            <a:off x="3998297" y="5149840"/>
            <a:ext cx="3917794" cy="3416320"/>
          </a:xfrm>
          <a:prstGeom prst="rect">
            <a:avLst/>
          </a:prstGeom>
          <a:noFill/>
        </p:spPr>
        <p:txBody>
          <a:bodyPr wrap="square" rtlCol="0">
            <a:spAutoFit/>
          </a:bodyPr>
          <a:lstStyle/>
          <a:p>
            <a:r>
              <a:rPr lang="tr-TR" dirty="0"/>
              <a:t>library(reshape) </a:t>
            </a:r>
            <a:r>
              <a:rPr lang="tr-TR" dirty="0">
                <a:sym typeface="Wingdings" panose="05000000000000000000" pitchFamily="2" charset="2"/>
              </a:rPr>
              <a:t></a:t>
            </a:r>
            <a:r>
              <a:rPr lang="tr-TR" dirty="0"/>
              <a:t> </a:t>
            </a:r>
            <a:r>
              <a:rPr lang="tr-TR" dirty="0" smtClean="0"/>
              <a:t>Verileri </a:t>
            </a:r>
            <a:r>
              <a:rPr lang="tr-TR" dirty="0"/>
              <a:t>genişten uzağa dönüştürür</a:t>
            </a:r>
          </a:p>
          <a:p>
            <a:r>
              <a:rPr lang="tr-TR" dirty="0" err="1" smtClean="0"/>
              <a:t>library</a:t>
            </a:r>
            <a:r>
              <a:rPr lang="tr-TR" dirty="0" smtClean="0"/>
              <a:t>(</a:t>
            </a:r>
            <a:r>
              <a:rPr lang="tr-TR" dirty="0" err="1" smtClean="0"/>
              <a:t>qdap</a:t>
            </a:r>
            <a:r>
              <a:rPr lang="tr-TR" dirty="0" smtClean="0"/>
              <a:t>) </a:t>
            </a:r>
            <a:r>
              <a:rPr lang="tr-TR" dirty="0" smtClean="0">
                <a:sym typeface="Wingdings" panose="05000000000000000000" pitchFamily="2" charset="2"/>
              </a:rPr>
              <a:t> V</a:t>
            </a:r>
            <a:r>
              <a:rPr lang="tr-TR" dirty="0" smtClean="0"/>
              <a:t>erileri hazırlamak için ayrıştırma yapar</a:t>
            </a:r>
            <a:endParaRPr lang="tr-TR" dirty="0" smtClean="0">
              <a:sym typeface="Wingdings" panose="05000000000000000000" pitchFamily="2" charset="2"/>
            </a:endParaRPr>
          </a:p>
          <a:p>
            <a:r>
              <a:rPr lang="tr-TR" dirty="0" err="1" smtClean="0"/>
              <a:t>library</a:t>
            </a:r>
            <a:r>
              <a:rPr lang="tr-TR" dirty="0" smtClean="0"/>
              <a:t>(</a:t>
            </a:r>
            <a:r>
              <a:rPr lang="tr-TR" dirty="0" err="1" smtClean="0"/>
              <a:t>ggthemes</a:t>
            </a:r>
            <a:r>
              <a:rPr lang="tr-TR" dirty="0" smtClean="0"/>
              <a:t>) </a:t>
            </a:r>
            <a:r>
              <a:rPr lang="tr-TR" dirty="0" smtClean="0">
                <a:sym typeface="Wingdings" panose="05000000000000000000" pitchFamily="2" charset="2"/>
              </a:rPr>
              <a:t> </a:t>
            </a:r>
            <a:r>
              <a:rPr lang="tr-TR" dirty="0" smtClean="0"/>
              <a:t>'ggplot2' temaları ve ölçekleri sağlar</a:t>
            </a:r>
          </a:p>
          <a:p>
            <a:endParaRPr lang="tr-TR" b="1" dirty="0">
              <a:solidFill>
                <a:schemeClr val="tx2">
                  <a:lumMod val="75000"/>
                </a:schemeClr>
              </a:solidFill>
            </a:endParaRPr>
          </a:p>
          <a:p>
            <a:endParaRPr lang="tr-TR" dirty="0"/>
          </a:p>
          <a:p>
            <a:endParaRPr lang="tr-TR" dirty="0"/>
          </a:p>
          <a:p>
            <a:r>
              <a:rPr lang="tr-TR" dirty="0"/>
              <a:t/>
            </a:r>
            <a:br>
              <a:rPr lang="tr-TR" dirty="0"/>
            </a:br>
            <a:r>
              <a:rPr lang="tr-TR" dirty="0"/>
              <a:t/>
            </a:r>
            <a:br>
              <a:rPr lang="tr-TR" dirty="0"/>
            </a:br>
            <a:endParaRPr lang="tr-TR" dirty="0"/>
          </a:p>
        </p:txBody>
      </p:sp>
      <p:sp>
        <p:nvSpPr>
          <p:cNvPr id="19" name="Metin kutusu 18"/>
          <p:cNvSpPr txBox="1"/>
          <p:nvPr/>
        </p:nvSpPr>
        <p:spPr>
          <a:xfrm>
            <a:off x="8235227" y="4357648"/>
            <a:ext cx="3213463" cy="646331"/>
          </a:xfrm>
          <a:prstGeom prst="rect">
            <a:avLst/>
          </a:prstGeom>
          <a:noFill/>
        </p:spPr>
        <p:txBody>
          <a:bodyPr wrap="square" rtlCol="0">
            <a:spAutoFit/>
          </a:bodyPr>
          <a:lstStyle/>
          <a:p>
            <a:r>
              <a:rPr lang="tr-TR" dirty="0"/>
              <a:t>library(</a:t>
            </a:r>
            <a:r>
              <a:rPr lang="tr-TR" dirty="0" err="1"/>
              <a:t>syuzhet</a:t>
            </a:r>
            <a:r>
              <a:rPr lang="tr-TR" dirty="0"/>
              <a:t>) </a:t>
            </a:r>
            <a:r>
              <a:rPr lang="tr-TR" dirty="0">
                <a:sym typeface="Wingdings" panose="05000000000000000000" pitchFamily="2" charset="2"/>
              </a:rPr>
              <a:t> metinden duygu kavislerini çıkarır</a:t>
            </a:r>
            <a:endParaRPr lang="tr-TR" dirty="0"/>
          </a:p>
        </p:txBody>
      </p:sp>
      <p:sp>
        <p:nvSpPr>
          <p:cNvPr id="20" name="Metin kutusu 19"/>
          <p:cNvSpPr txBox="1"/>
          <p:nvPr/>
        </p:nvSpPr>
        <p:spPr>
          <a:xfrm>
            <a:off x="8209101" y="4911482"/>
            <a:ext cx="3463496" cy="646331"/>
          </a:xfrm>
          <a:prstGeom prst="rect">
            <a:avLst/>
          </a:prstGeom>
          <a:noFill/>
        </p:spPr>
        <p:txBody>
          <a:bodyPr wrap="square" rtlCol="0">
            <a:spAutoFit/>
          </a:bodyPr>
          <a:lstStyle/>
          <a:p>
            <a:r>
              <a:rPr lang="tr-TR" dirty="0"/>
              <a:t>library(</a:t>
            </a:r>
            <a:r>
              <a:rPr lang="tr-TR" dirty="0" err="1"/>
              <a:t>lubridate</a:t>
            </a:r>
            <a:r>
              <a:rPr lang="tr-TR" dirty="0"/>
              <a:t>) </a:t>
            </a:r>
            <a:r>
              <a:rPr lang="tr-TR" dirty="0">
                <a:sym typeface="Wingdings" panose="05000000000000000000" pitchFamily="2" charset="2"/>
              </a:rPr>
              <a:t> veride tarih ve saatlerle çalışmayı </a:t>
            </a:r>
            <a:r>
              <a:rPr lang="tr-TR" dirty="0" err="1">
                <a:sym typeface="Wingdings" panose="05000000000000000000" pitchFamily="2" charset="2"/>
              </a:rPr>
              <a:t>kolaştırır</a:t>
            </a:r>
            <a:r>
              <a:rPr lang="tr-TR" dirty="0">
                <a:sym typeface="Wingdings" panose="05000000000000000000" pitchFamily="2" charset="2"/>
              </a:rPr>
              <a:t>  </a:t>
            </a:r>
            <a:r>
              <a:rPr lang="tr-TR" dirty="0"/>
              <a:t>    </a:t>
            </a:r>
          </a:p>
        </p:txBody>
      </p:sp>
      <p:sp>
        <p:nvSpPr>
          <p:cNvPr id="22" name="Metin kutusu 21"/>
          <p:cNvSpPr txBox="1"/>
          <p:nvPr/>
        </p:nvSpPr>
        <p:spPr>
          <a:xfrm>
            <a:off x="8228734" y="5598747"/>
            <a:ext cx="2845188" cy="646331"/>
          </a:xfrm>
          <a:prstGeom prst="rect">
            <a:avLst/>
          </a:prstGeom>
          <a:noFill/>
        </p:spPr>
        <p:txBody>
          <a:bodyPr wrap="square" rtlCol="0">
            <a:spAutoFit/>
          </a:bodyPr>
          <a:lstStyle/>
          <a:p>
            <a:r>
              <a:rPr lang="tr-TR" dirty="0"/>
              <a:t>library(</a:t>
            </a:r>
            <a:r>
              <a:rPr lang="tr-TR" dirty="0" err="1"/>
              <a:t>scales</a:t>
            </a:r>
            <a:r>
              <a:rPr lang="tr-TR" dirty="0"/>
              <a:t>) </a:t>
            </a:r>
            <a:r>
              <a:rPr lang="tr-TR" dirty="0">
                <a:sym typeface="Wingdings" panose="05000000000000000000" pitchFamily="2" charset="2"/>
              </a:rPr>
              <a:t> grafik eksenleri için</a:t>
            </a:r>
            <a:r>
              <a:rPr lang="tr-TR" dirty="0"/>
              <a:t>   </a:t>
            </a:r>
          </a:p>
        </p:txBody>
      </p:sp>
    </p:spTree>
    <p:extLst>
      <p:ext uri="{BB962C8B-B14F-4D97-AF65-F5344CB8AC3E}">
        <p14:creationId xmlns:p14="http://schemas.microsoft.com/office/powerpoint/2010/main" val="2088394105"/>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1205" y="306932"/>
            <a:ext cx="5455195" cy="1184792"/>
          </a:xfrm>
        </p:spPr>
        <p:txBody>
          <a:bodyPr>
            <a:normAutofit/>
          </a:bodyPr>
          <a:lstStyle/>
          <a:p>
            <a:r>
              <a:rPr lang="tr-TR" sz="3000" dirty="0">
                <a:solidFill>
                  <a:schemeClr val="bg2">
                    <a:lumMod val="60000"/>
                    <a:lumOff val="40000"/>
                  </a:schemeClr>
                </a:solidFill>
              </a:rPr>
              <a:t>NYTİMES ATTIĞI TWEETLER</a:t>
            </a:r>
          </a:p>
        </p:txBody>
      </p:sp>
      <p:sp>
        <p:nvSpPr>
          <p:cNvPr id="5" name="Text Placeholder 2"/>
          <p:cNvSpPr>
            <a:spLocks noGrp="1"/>
          </p:cNvSpPr>
          <p:nvPr>
            <p:ph type="body" idx="1"/>
          </p:nvPr>
        </p:nvSpPr>
        <p:spPr>
          <a:xfrm>
            <a:off x="642256" y="1341846"/>
            <a:ext cx="4909457" cy="3611563"/>
          </a:xfrm>
        </p:spPr>
        <p:txBody>
          <a:bodyPr>
            <a:normAutofit/>
          </a:bodyPr>
          <a:lstStyle/>
          <a:p>
            <a:pPr marL="0" indent="0">
              <a:buNone/>
            </a:pPr>
            <a:endParaRPr lang="tr-TR" b="1" dirty="0"/>
          </a:p>
          <a:p>
            <a:pPr marL="0" indent="0">
              <a:buNone/>
            </a:pPr>
            <a:r>
              <a:rPr lang="tr-TR" sz="1500" b="1" dirty="0">
                <a:solidFill>
                  <a:schemeClr val="tx2">
                    <a:lumMod val="75000"/>
                  </a:schemeClr>
                </a:solidFill>
              </a:rPr>
              <a:t>consumer_key&lt;-    "............................"</a:t>
            </a:r>
          </a:p>
          <a:p>
            <a:pPr marL="0" indent="0">
              <a:buNone/>
            </a:pPr>
            <a:r>
              <a:rPr lang="tr-TR" sz="1500" b="1" dirty="0">
                <a:solidFill>
                  <a:schemeClr val="tx2">
                    <a:lumMod val="75000"/>
                  </a:schemeClr>
                </a:solidFill>
              </a:rPr>
              <a:t>consumer_secret&lt;-"............................"</a:t>
            </a:r>
          </a:p>
          <a:p>
            <a:pPr marL="0" indent="0">
              <a:buNone/>
            </a:pPr>
            <a:r>
              <a:rPr lang="tr-TR" sz="1500" b="1" dirty="0">
                <a:solidFill>
                  <a:schemeClr val="tx2">
                    <a:lumMod val="75000"/>
                  </a:schemeClr>
                </a:solidFill>
              </a:rPr>
              <a:t>access_token&lt;-"............................"</a:t>
            </a:r>
          </a:p>
          <a:p>
            <a:pPr marL="0" indent="0">
              <a:buNone/>
            </a:pPr>
            <a:r>
              <a:rPr lang="tr-TR" sz="1500" b="1" dirty="0">
                <a:solidFill>
                  <a:schemeClr val="tx2">
                    <a:lumMod val="75000"/>
                  </a:schemeClr>
                </a:solidFill>
              </a:rPr>
              <a:t>access_secret&lt;-"............................"</a:t>
            </a:r>
          </a:p>
          <a:p>
            <a:pPr marL="0" indent="0">
              <a:buNone/>
            </a:pPr>
            <a:r>
              <a:rPr lang="tr-TR" sz="1500" b="1" dirty="0">
                <a:solidFill>
                  <a:schemeClr val="tx2">
                    <a:lumMod val="75000"/>
                  </a:schemeClr>
                </a:solidFill>
              </a:rPr>
              <a:t>setup_twitter_oauth(consumer_key,</a:t>
            </a:r>
          </a:p>
          <a:p>
            <a:pPr marL="0" indent="0">
              <a:buNone/>
            </a:pPr>
            <a:r>
              <a:rPr lang="tr-TR" sz="1500" b="1" dirty="0">
                <a:solidFill>
                  <a:schemeClr val="tx2">
                    <a:lumMod val="75000"/>
                  </a:schemeClr>
                </a:solidFill>
              </a:rPr>
              <a:t>                    consumer_secret,</a:t>
            </a:r>
          </a:p>
          <a:p>
            <a:pPr marL="0" indent="0">
              <a:buNone/>
            </a:pPr>
            <a:r>
              <a:rPr lang="tr-TR" sz="1500" b="1" dirty="0">
                <a:solidFill>
                  <a:schemeClr val="tx2">
                    <a:lumMod val="75000"/>
                  </a:schemeClr>
                </a:solidFill>
              </a:rPr>
              <a:t>                    access_token,</a:t>
            </a:r>
          </a:p>
          <a:p>
            <a:pPr marL="0" indent="0">
              <a:buNone/>
            </a:pPr>
            <a:r>
              <a:rPr lang="tr-TR" sz="1500" b="1" dirty="0">
                <a:solidFill>
                  <a:schemeClr val="tx2">
                    <a:lumMod val="75000"/>
                  </a:schemeClr>
                </a:solidFill>
              </a:rPr>
              <a:t>                    access_secret</a:t>
            </a:r>
            <a:r>
              <a:rPr lang="tr-TR" sz="1500" b="1" dirty="0"/>
              <a:t>)</a:t>
            </a:r>
          </a:p>
          <a:p>
            <a:endParaRPr lang="tr-TR" dirty="0"/>
          </a:p>
        </p:txBody>
      </p:sp>
      <p:sp>
        <p:nvSpPr>
          <p:cNvPr id="6" name="Rectangle 5"/>
          <p:cNvSpPr/>
          <p:nvPr/>
        </p:nvSpPr>
        <p:spPr>
          <a:xfrm>
            <a:off x="451308" y="5250934"/>
            <a:ext cx="9074023" cy="2031325"/>
          </a:xfrm>
          <a:prstGeom prst="rect">
            <a:avLst/>
          </a:prstGeom>
        </p:spPr>
        <p:txBody>
          <a:bodyPr wrap="none">
            <a:spAutoFit/>
          </a:bodyPr>
          <a:lstStyle/>
          <a:p>
            <a:r>
              <a:rPr lang="tr-TR" b="1" dirty="0">
                <a:solidFill>
                  <a:schemeClr val="tx2">
                    <a:lumMod val="75000"/>
                  </a:schemeClr>
                </a:solidFill>
              </a:rPr>
              <a:t>nytimes &lt;- userTimeline("nytimes",n=1000)</a:t>
            </a:r>
          </a:p>
          <a:p>
            <a:endParaRPr lang="tr-TR" dirty="0"/>
          </a:p>
          <a:p>
            <a:r>
              <a:rPr lang="tr-TR" dirty="0"/>
              <a:t>"nytimes"   yazılmasının sebebi ; Newyork Times’ın twitter kullanıcı isminin o şekilde olmasıdır.</a:t>
            </a:r>
          </a:p>
          <a:p>
            <a:endParaRPr lang="tr-TR" dirty="0"/>
          </a:p>
          <a:p>
            <a:endParaRPr lang="tr-TR" dirty="0"/>
          </a:p>
          <a:p>
            <a:endParaRPr lang="tr-TR" dirty="0"/>
          </a:p>
          <a:p>
            <a:endParaRPr lang="tr-TR" dirty="0"/>
          </a:p>
        </p:txBody>
      </p:sp>
      <p:pic>
        <p:nvPicPr>
          <p:cNvPr id="10" name="Picture 9"/>
          <p:cNvPicPr>
            <a:picLocks noChangeAspect="1"/>
          </p:cNvPicPr>
          <p:nvPr/>
        </p:nvPicPr>
        <p:blipFill>
          <a:blip r:embed="rId2" cstate="print"/>
          <a:stretch>
            <a:fillRect/>
          </a:stretch>
        </p:blipFill>
        <p:spPr>
          <a:xfrm>
            <a:off x="4420474" y="1673702"/>
            <a:ext cx="7087492" cy="3395254"/>
          </a:xfrm>
          <a:prstGeom prst="rect">
            <a:avLst/>
          </a:prstGeom>
        </p:spPr>
      </p:pic>
      <p:sp>
        <p:nvSpPr>
          <p:cNvPr id="11" name="TextBox 10"/>
          <p:cNvSpPr txBox="1"/>
          <p:nvPr/>
        </p:nvSpPr>
        <p:spPr>
          <a:xfrm>
            <a:off x="4292600" y="1213381"/>
            <a:ext cx="3035300" cy="369332"/>
          </a:xfrm>
          <a:prstGeom prst="rect">
            <a:avLst/>
          </a:prstGeom>
          <a:noFill/>
        </p:spPr>
        <p:txBody>
          <a:bodyPr wrap="square" rtlCol="0">
            <a:spAutoFit/>
          </a:bodyPr>
          <a:lstStyle/>
          <a:p>
            <a:pPr marL="285750" indent="-285750">
              <a:buFont typeface="Arial" panose="020B0604020202020204" pitchFamily="34" charset="0"/>
              <a:buChar char="•"/>
            </a:pPr>
            <a:r>
              <a:rPr lang="tr-TR" dirty="0"/>
              <a:t>View(tweets)</a:t>
            </a:r>
          </a:p>
        </p:txBody>
      </p:sp>
      <p:pic>
        <p:nvPicPr>
          <p:cNvPr id="9" name="Picture 8">
            <a:hlinkClick r:id="rId3" action="ppaction://hlinksldjump"/>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96400" y="404664"/>
            <a:ext cx="595400" cy="595400"/>
          </a:xfrm>
          <a:prstGeom prst="rect">
            <a:avLst/>
          </a:prstGeom>
        </p:spPr>
      </p:pic>
      <p:sp>
        <p:nvSpPr>
          <p:cNvPr id="12" name="Rectangle 11"/>
          <p:cNvSpPr/>
          <p:nvPr/>
        </p:nvSpPr>
        <p:spPr>
          <a:xfrm>
            <a:off x="10291800" y="6176963"/>
            <a:ext cx="1334143" cy="400110"/>
          </a:xfrm>
          <a:prstGeom prst="rect">
            <a:avLst/>
          </a:prstGeom>
        </p:spPr>
        <p:txBody>
          <a:bodyPr wrap="square">
            <a:spAutoFit/>
          </a:bodyPr>
          <a:lstStyle/>
          <a:p>
            <a:r>
              <a:rPr lang="tr-TR" sz="2000" b="1" u="sng" dirty="0">
                <a:hlinkClick r:id="rId5" action="ppaction://hlinksldjump"/>
              </a:rPr>
              <a:t>İçindekiler</a:t>
            </a:r>
            <a:endParaRPr lang="tr-TR" sz="2000" b="1" u="sng" dirty="0"/>
          </a:p>
        </p:txBody>
      </p:sp>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85970" y="329230"/>
            <a:ext cx="670834" cy="670834"/>
          </a:xfrm>
          <a:prstGeom prst="rect">
            <a:avLst/>
          </a:prstGeom>
        </p:spPr>
      </p:pic>
    </p:spTree>
    <p:extLst>
      <p:ext uri="{BB962C8B-B14F-4D97-AF65-F5344CB8AC3E}">
        <p14:creationId xmlns:p14="http://schemas.microsoft.com/office/powerpoint/2010/main" val="798129050"/>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7400" y="240506"/>
            <a:ext cx="5499100" cy="701675"/>
          </a:xfrm>
        </p:spPr>
        <p:txBody>
          <a:bodyPr>
            <a:noAutofit/>
          </a:bodyPr>
          <a:lstStyle/>
          <a:p>
            <a:r>
              <a:rPr lang="tr-TR" sz="3000" dirty="0">
                <a:solidFill>
                  <a:schemeClr val="bg2">
                    <a:lumMod val="60000"/>
                    <a:lumOff val="40000"/>
                  </a:schemeClr>
                </a:solidFill>
              </a:rPr>
              <a:t>VERİNİN AÇIKLANMASI</a:t>
            </a:r>
          </a:p>
        </p:txBody>
      </p:sp>
      <p:sp>
        <p:nvSpPr>
          <p:cNvPr id="3" name="Text Placeholder 2"/>
          <p:cNvSpPr>
            <a:spLocks noGrp="1"/>
          </p:cNvSpPr>
          <p:nvPr>
            <p:ph type="body" idx="1"/>
          </p:nvPr>
        </p:nvSpPr>
        <p:spPr>
          <a:xfrm>
            <a:off x="408800" y="942181"/>
            <a:ext cx="10233800" cy="4351338"/>
          </a:xfrm>
        </p:spPr>
        <p:txBody>
          <a:bodyPr>
            <a:normAutofit/>
          </a:bodyPr>
          <a:lstStyle/>
          <a:p>
            <a:r>
              <a:rPr lang="tr-TR" sz="1500" dirty="0"/>
              <a:t>484 satır  ; 16 değişkenden oluşmaktadır. </a:t>
            </a:r>
            <a:r>
              <a:rPr lang="tr-TR" sz="1500" dirty="0" err="1"/>
              <a:t>Summary</a:t>
            </a:r>
            <a:r>
              <a:rPr lang="tr-TR" sz="1500" dirty="0"/>
              <a:t> fonksiyonu ile değişkenlerin türlerini inceleyelim.</a:t>
            </a:r>
          </a:p>
        </p:txBody>
      </p:sp>
      <p:pic>
        <p:nvPicPr>
          <p:cNvPr id="4" name="Picture 3"/>
          <p:cNvPicPr>
            <a:picLocks noChangeAspect="1"/>
          </p:cNvPicPr>
          <p:nvPr/>
        </p:nvPicPr>
        <p:blipFill>
          <a:blip r:embed="rId2" cstate="print"/>
          <a:stretch>
            <a:fillRect/>
          </a:stretch>
        </p:blipFill>
        <p:spPr>
          <a:xfrm>
            <a:off x="490537" y="5995194"/>
            <a:ext cx="7677150" cy="590550"/>
          </a:xfrm>
          <a:prstGeom prst="rect">
            <a:avLst/>
          </a:prstGeom>
        </p:spPr>
      </p:pic>
      <p:pic>
        <p:nvPicPr>
          <p:cNvPr id="5" name="Picture 4"/>
          <p:cNvPicPr>
            <a:picLocks noChangeAspect="1"/>
          </p:cNvPicPr>
          <p:nvPr/>
        </p:nvPicPr>
        <p:blipFill>
          <a:blip r:embed="rId3" cstate="print"/>
          <a:stretch>
            <a:fillRect/>
          </a:stretch>
        </p:blipFill>
        <p:spPr>
          <a:xfrm>
            <a:off x="408801" y="1388268"/>
            <a:ext cx="7669797" cy="3905250"/>
          </a:xfrm>
          <a:prstGeom prst="rect">
            <a:avLst/>
          </a:prstGeom>
        </p:spPr>
      </p:pic>
      <p:sp>
        <p:nvSpPr>
          <p:cNvPr id="6" name="TextBox 5"/>
          <p:cNvSpPr txBox="1"/>
          <p:nvPr/>
        </p:nvSpPr>
        <p:spPr>
          <a:xfrm>
            <a:off x="490537" y="5459690"/>
            <a:ext cx="2304043" cy="369332"/>
          </a:xfrm>
          <a:prstGeom prst="rect">
            <a:avLst/>
          </a:prstGeom>
          <a:noFill/>
        </p:spPr>
        <p:txBody>
          <a:bodyPr wrap="square" rtlCol="0">
            <a:spAutoFit/>
          </a:bodyPr>
          <a:lstStyle/>
          <a:p>
            <a:r>
              <a:rPr lang="tr-TR" dirty="0"/>
              <a:t>Sütun İsimleri ;</a:t>
            </a:r>
          </a:p>
        </p:txBody>
      </p:sp>
      <p:pic>
        <p:nvPicPr>
          <p:cNvPr id="10" name="Picture 9">
            <a:hlinkClick r:id="rId4" action="ppaction://hlinksldjump"/>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96400" y="404664"/>
            <a:ext cx="595400" cy="595400"/>
          </a:xfrm>
          <a:prstGeom prst="rect">
            <a:avLst/>
          </a:prstGeom>
        </p:spPr>
      </p:pic>
      <p:sp>
        <p:nvSpPr>
          <p:cNvPr id="11" name="Rectangle 10"/>
          <p:cNvSpPr/>
          <p:nvPr/>
        </p:nvSpPr>
        <p:spPr>
          <a:xfrm>
            <a:off x="10291800" y="6176963"/>
            <a:ext cx="1334143" cy="400110"/>
          </a:xfrm>
          <a:prstGeom prst="rect">
            <a:avLst/>
          </a:prstGeom>
        </p:spPr>
        <p:txBody>
          <a:bodyPr wrap="square">
            <a:spAutoFit/>
          </a:bodyPr>
          <a:lstStyle/>
          <a:p>
            <a:r>
              <a:rPr lang="tr-TR" sz="2000" b="1" u="sng" dirty="0">
                <a:hlinkClick r:id="rId6" action="ppaction://hlinksldjump"/>
              </a:rPr>
              <a:t>İçindekiler</a:t>
            </a:r>
            <a:endParaRPr lang="tr-TR" sz="2000" b="1" u="sng" dirty="0"/>
          </a:p>
        </p:txBody>
      </p:sp>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85970" y="329230"/>
            <a:ext cx="670834" cy="670834"/>
          </a:xfrm>
          <a:prstGeom prst="rect">
            <a:avLst/>
          </a:prstGeom>
        </p:spPr>
      </p:pic>
      <p:sp>
        <p:nvSpPr>
          <p:cNvPr id="13" name="12 Dikdörtgen"/>
          <p:cNvSpPr/>
          <p:nvPr/>
        </p:nvSpPr>
        <p:spPr>
          <a:xfrm>
            <a:off x="8167687" y="1327536"/>
            <a:ext cx="3967992" cy="4247317"/>
          </a:xfrm>
          <a:prstGeom prst="rect">
            <a:avLst/>
          </a:prstGeom>
        </p:spPr>
        <p:txBody>
          <a:bodyPr wrap="square">
            <a:spAutoFit/>
          </a:bodyPr>
          <a:lstStyle/>
          <a:p>
            <a:r>
              <a:rPr lang="tr-TR" sz="1500" dirty="0" err="1"/>
              <a:t>Text</a:t>
            </a:r>
            <a:r>
              <a:rPr lang="tr-TR" sz="1500" dirty="0"/>
              <a:t> </a:t>
            </a:r>
            <a:r>
              <a:rPr lang="tr-TR" sz="1500" dirty="0">
                <a:sym typeface="Wingdings" panose="05000000000000000000" pitchFamily="2" charset="2"/>
              </a:rPr>
              <a:t> Atılan </a:t>
            </a:r>
            <a:r>
              <a:rPr lang="tr-TR" sz="1500" dirty="0" err="1">
                <a:sym typeface="Wingdings" panose="05000000000000000000" pitchFamily="2" charset="2"/>
              </a:rPr>
              <a:t>tweetler</a:t>
            </a:r>
            <a:r>
              <a:rPr lang="tr-TR" sz="1500" dirty="0">
                <a:sym typeface="Wingdings" panose="05000000000000000000" pitchFamily="2" charset="2"/>
              </a:rPr>
              <a:t> </a:t>
            </a:r>
          </a:p>
          <a:p>
            <a:r>
              <a:rPr lang="tr-TR" sz="1500" dirty="0" err="1">
                <a:sym typeface="Wingdings" panose="05000000000000000000" pitchFamily="2" charset="2"/>
              </a:rPr>
              <a:t>Favorited</a:t>
            </a:r>
            <a:r>
              <a:rPr lang="tr-TR" sz="1500" dirty="0">
                <a:sym typeface="Wingdings" panose="05000000000000000000" pitchFamily="2" charset="2"/>
              </a:rPr>
              <a:t>  </a:t>
            </a:r>
            <a:r>
              <a:rPr lang="tr-TR" sz="1500" dirty="0" err="1">
                <a:sym typeface="Wingdings" panose="05000000000000000000" pitchFamily="2" charset="2"/>
              </a:rPr>
              <a:t>Nytimes’ın</a:t>
            </a:r>
            <a:r>
              <a:rPr lang="tr-TR" sz="1500" dirty="0">
                <a:sym typeface="Wingdings" panose="05000000000000000000" pitchFamily="2" charset="2"/>
              </a:rPr>
              <a:t> </a:t>
            </a:r>
            <a:r>
              <a:rPr lang="tr-TR" sz="1500" dirty="0" err="1">
                <a:sym typeface="Wingdings" panose="05000000000000000000" pitchFamily="2" charset="2"/>
              </a:rPr>
              <a:t>favoriledikleri</a:t>
            </a:r>
            <a:r>
              <a:rPr lang="tr-TR" sz="1500" dirty="0">
                <a:sym typeface="Wingdings" panose="05000000000000000000" pitchFamily="2" charset="2"/>
              </a:rPr>
              <a:t> </a:t>
            </a:r>
          </a:p>
          <a:p>
            <a:r>
              <a:rPr lang="tr-TR" sz="1500" dirty="0" err="1">
                <a:sym typeface="Wingdings" panose="05000000000000000000" pitchFamily="2" charset="2"/>
              </a:rPr>
              <a:t>FavoriteCount</a:t>
            </a:r>
            <a:r>
              <a:rPr lang="tr-TR" sz="1500" dirty="0">
                <a:sym typeface="Wingdings" panose="05000000000000000000" pitchFamily="2" charset="2"/>
              </a:rPr>
              <a:t>  Favori sayısı</a:t>
            </a:r>
          </a:p>
          <a:p>
            <a:r>
              <a:rPr lang="tr-TR" sz="1500" dirty="0" err="1">
                <a:sym typeface="Wingdings" panose="05000000000000000000" pitchFamily="2" charset="2"/>
              </a:rPr>
              <a:t>Replytosn</a:t>
            </a:r>
            <a:r>
              <a:rPr lang="tr-TR" sz="1500" dirty="0">
                <a:sym typeface="Wingdings" panose="05000000000000000000" pitchFamily="2" charset="2"/>
              </a:rPr>
              <a:t>  Yanıtlandığı kullanıcının ekran adı</a:t>
            </a:r>
          </a:p>
          <a:p>
            <a:r>
              <a:rPr lang="tr-TR" sz="1500" dirty="0" err="1">
                <a:sym typeface="Wingdings" panose="05000000000000000000" pitchFamily="2" charset="2"/>
              </a:rPr>
              <a:t>Created</a:t>
            </a:r>
            <a:r>
              <a:rPr lang="tr-TR" sz="1500" dirty="0">
                <a:sym typeface="Wingdings" panose="05000000000000000000" pitchFamily="2" charset="2"/>
              </a:rPr>
              <a:t>  </a:t>
            </a:r>
            <a:r>
              <a:rPr lang="tr-TR" sz="1500" dirty="0" err="1">
                <a:sym typeface="Wingdings" panose="05000000000000000000" pitchFamily="2" charset="2"/>
              </a:rPr>
              <a:t>Tweetin</a:t>
            </a:r>
            <a:r>
              <a:rPr lang="tr-TR" sz="1500" dirty="0">
                <a:sym typeface="Wingdings" panose="05000000000000000000" pitchFamily="2" charset="2"/>
              </a:rPr>
              <a:t> atılma zamanı</a:t>
            </a:r>
          </a:p>
          <a:p>
            <a:r>
              <a:rPr lang="tr-TR" sz="1500" dirty="0" err="1">
                <a:sym typeface="Wingdings" panose="05000000000000000000" pitchFamily="2" charset="2"/>
              </a:rPr>
              <a:t>Truncated</a:t>
            </a:r>
            <a:r>
              <a:rPr lang="tr-TR" sz="1500" dirty="0">
                <a:sym typeface="Wingdings" panose="05000000000000000000" pitchFamily="2" charset="2"/>
              </a:rPr>
              <a:t>  Alıntılanan </a:t>
            </a:r>
            <a:r>
              <a:rPr lang="tr-TR" sz="1500" dirty="0" err="1">
                <a:sym typeface="Wingdings" panose="05000000000000000000" pitchFamily="2" charset="2"/>
              </a:rPr>
              <a:t>Tweette</a:t>
            </a:r>
            <a:r>
              <a:rPr lang="tr-TR" sz="1500" dirty="0">
                <a:sym typeface="Wingdings" panose="05000000000000000000" pitchFamily="2" charset="2"/>
              </a:rPr>
              <a:t> karakter eksikliği</a:t>
            </a:r>
          </a:p>
          <a:p>
            <a:r>
              <a:rPr lang="tr-TR" sz="1500" dirty="0" err="1">
                <a:sym typeface="Wingdings" panose="05000000000000000000" pitchFamily="2" charset="2"/>
              </a:rPr>
              <a:t>Replytosıd</a:t>
            </a:r>
            <a:r>
              <a:rPr lang="tr-TR" sz="1500" dirty="0">
                <a:sym typeface="Wingdings" panose="05000000000000000000" pitchFamily="2" charset="2"/>
              </a:rPr>
              <a:t>  Yanıtladığı kullanıcının SID kimliği</a:t>
            </a:r>
          </a:p>
          <a:p>
            <a:r>
              <a:rPr lang="tr-TR" sz="1500" dirty="0" err="1">
                <a:sym typeface="Wingdings" panose="05000000000000000000" pitchFamily="2" charset="2"/>
              </a:rPr>
              <a:t>İd</a:t>
            </a:r>
            <a:r>
              <a:rPr lang="tr-TR" sz="1500" dirty="0">
                <a:sym typeface="Wingdings" panose="05000000000000000000" pitchFamily="2" charset="2"/>
              </a:rPr>
              <a:t> Kimlik</a:t>
            </a:r>
          </a:p>
          <a:p>
            <a:r>
              <a:rPr lang="tr-TR" sz="1500" dirty="0" err="1">
                <a:sym typeface="Wingdings" panose="05000000000000000000" pitchFamily="2" charset="2"/>
              </a:rPr>
              <a:t>Replytouıd</a:t>
            </a:r>
            <a:r>
              <a:rPr lang="tr-TR" sz="1500" dirty="0">
                <a:sym typeface="Wingdings" panose="05000000000000000000" pitchFamily="2" charset="2"/>
              </a:rPr>
              <a:t> Cevap veren kullanıcı ismi</a:t>
            </a:r>
          </a:p>
          <a:p>
            <a:r>
              <a:rPr lang="tr-TR" sz="1500" dirty="0" err="1">
                <a:sym typeface="Wingdings" panose="05000000000000000000" pitchFamily="2" charset="2"/>
              </a:rPr>
              <a:t>statusSource</a:t>
            </a:r>
            <a:r>
              <a:rPr lang="tr-TR" sz="1500" dirty="0">
                <a:sym typeface="Wingdings" panose="05000000000000000000" pitchFamily="2" charset="2"/>
              </a:rPr>
              <a:t> Durum Kaynağı</a:t>
            </a:r>
          </a:p>
          <a:p>
            <a:r>
              <a:rPr lang="tr-TR" sz="1500" dirty="0" err="1">
                <a:sym typeface="Wingdings" panose="05000000000000000000" pitchFamily="2" charset="2"/>
              </a:rPr>
              <a:t>screenName</a:t>
            </a:r>
            <a:r>
              <a:rPr lang="tr-TR" sz="1500" dirty="0">
                <a:sym typeface="Wingdings" panose="05000000000000000000" pitchFamily="2" charset="2"/>
              </a:rPr>
              <a:t> Ekran Adı</a:t>
            </a:r>
          </a:p>
          <a:p>
            <a:r>
              <a:rPr lang="tr-TR" sz="1500" dirty="0" err="1">
                <a:sym typeface="Wingdings" panose="05000000000000000000" pitchFamily="2" charset="2"/>
              </a:rPr>
              <a:t>retweetCount</a:t>
            </a:r>
            <a:r>
              <a:rPr lang="tr-TR" sz="1500" dirty="0">
                <a:sym typeface="Wingdings" panose="05000000000000000000" pitchFamily="2" charset="2"/>
              </a:rPr>
              <a:t> </a:t>
            </a:r>
            <a:r>
              <a:rPr lang="tr-TR" sz="1500" dirty="0" err="1">
                <a:sym typeface="Wingdings" panose="05000000000000000000" pitchFamily="2" charset="2"/>
              </a:rPr>
              <a:t>Retweet</a:t>
            </a:r>
            <a:r>
              <a:rPr lang="tr-TR" sz="1500" dirty="0">
                <a:sym typeface="Wingdings" panose="05000000000000000000" pitchFamily="2" charset="2"/>
              </a:rPr>
              <a:t> Sayısı</a:t>
            </a:r>
          </a:p>
          <a:p>
            <a:r>
              <a:rPr lang="tr-TR" sz="1500" dirty="0" err="1">
                <a:sym typeface="Wingdings" panose="05000000000000000000" pitchFamily="2" charset="2"/>
              </a:rPr>
              <a:t>İsRetweet</a:t>
            </a:r>
            <a:r>
              <a:rPr lang="tr-TR" sz="1500" dirty="0">
                <a:sym typeface="Wingdings" panose="05000000000000000000" pitchFamily="2" charset="2"/>
              </a:rPr>
              <a:t> Alıntılanan </a:t>
            </a:r>
            <a:r>
              <a:rPr lang="tr-TR" sz="1500" dirty="0" err="1">
                <a:sym typeface="Wingdings" panose="05000000000000000000" pitchFamily="2" charset="2"/>
              </a:rPr>
              <a:t>Tweetin</a:t>
            </a:r>
            <a:r>
              <a:rPr lang="tr-TR" sz="1500" dirty="0">
                <a:sym typeface="Wingdings" panose="05000000000000000000" pitchFamily="2" charset="2"/>
              </a:rPr>
              <a:t> </a:t>
            </a:r>
            <a:r>
              <a:rPr lang="tr-TR" sz="1500" dirty="0" err="1">
                <a:sym typeface="Wingdings" panose="05000000000000000000" pitchFamily="2" charset="2"/>
              </a:rPr>
              <a:t>Retweet</a:t>
            </a:r>
            <a:r>
              <a:rPr lang="tr-TR" sz="1500" dirty="0">
                <a:sym typeface="Wingdings" panose="05000000000000000000" pitchFamily="2" charset="2"/>
              </a:rPr>
              <a:t> edilmesi</a:t>
            </a:r>
          </a:p>
          <a:p>
            <a:r>
              <a:rPr lang="tr-TR" sz="1500" dirty="0" err="1">
                <a:sym typeface="Wingdings" panose="05000000000000000000" pitchFamily="2" charset="2"/>
              </a:rPr>
              <a:t>Retweeted</a:t>
            </a:r>
            <a:r>
              <a:rPr lang="tr-TR" sz="1500" dirty="0">
                <a:sym typeface="Wingdings" panose="05000000000000000000" pitchFamily="2" charset="2"/>
              </a:rPr>
              <a:t> </a:t>
            </a:r>
            <a:r>
              <a:rPr lang="tr-TR" sz="1500" dirty="0" err="1">
                <a:sym typeface="Wingdings" panose="05000000000000000000" pitchFamily="2" charset="2"/>
              </a:rPr>
              <a:t>Retweetlenenler</a:t>
            </a:r>
            <a:endParaRPr lang="tr-TR" sz="1500" dirty="0">
              <a:sym typeface="Wingdings" panose="05000000000000000000" pitchFamily="2" charset="2"/>
            </a:endParaRPr>
          </a:p>
          <a:p>
            <a:r>
              <a:rPr lang="tr-TR" sz="1500" dirty="0" err="1">
                <a:sym typeface="Wingdings" panose="05000000000000000000" pitchFamily="2" charset="2"/>
              </a:rPr>
              <a:t>Longitude</a:t>
            </a:r>
            <a:r>
              <a:rPr lang="tr-TR" sz="1500" dirty="0">
                <a:sym typeface="Wingdings" panose="05000000000000000000" pitchFamily="2" charset="2"/>
              </a:rPr>
              <a:t> Boylam</a:t>
            </a:r>
          </a:p>
          <a:p>
            <a:r>
              <a:rPr lang="tr-TR" sz="1500" dirty="0" err="1">
                <a:sym typeface="Wingdings" panose="05000000000000000000" pitchFamily="2" charset="2"/>
              </a:rPr>
              <a:t>Latitude</a:t>
            </a:r>
            <a:r>
              <a:rPr lang="tr-TR" sz="1500" dirty="0">
                <a:sym typeface="Wingdings" panose="05000000000000000000" pitchFamily="2" charset="2"/>
              </a:rPr>
              <a:t> Enlem</a:t>
            </a:r>
          </a:p>
        </p:txBody>
      </p:sp>
    </p:spTree>
    <p:extLst>
      <p:ext uri="{BB962C8B-B14F-4D97-AF65-F5344CB8AC3E}">
        <p14:creationId xmlns:p14="http://schemas.microsoft.com/office/powerpoint/2010/main" val="1357017558"/>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073" y="1162345"/>
            <a:ext cx="7861663" cy="561975"/>
          </a:xfrm>
        </p:spPr>
        <p:txBody>
          <a:bodyPr>
            <a:normAutofit/>
          </a:bodyPr>
          <a:lstStyle/>
          <a:p>
            <a:r>
              <a:rPr lang="tr-TR" sz="2000" b="1" dirty="0">
                <a:solidFill>
                  <a:schemeClr val="bg2">
                    <a:lumMod val="60000"/>
                    <a:lumOff val="40000"/>
                  </a:schemeClr>
                </a:solidFill>
              </a:rPr>
              <a:t>ÇEKİLEN VERİYİ DOSYA OLARAK KAYDETMEK</a:t>
            </a:r>
            <a:endParaRPr lang="tr-TR" sz="2000" dirty="0">
              <a:solidFill>
                <a:schemeClr val="bg2">
                  <a:lumMod val="60000"/>
                  <a:lumOff val="40000"/>
                </a:schemeClr>
              </a:solidFill>
            </a:endParaRPr>
          </a:p>
        </p:txBody>
      </p:sp>
      <p:sp>
        <p:nvSpPr>
          <p:cNvPr id="3" name="Text Placeholder 2"/>
          <p:cNvSpPr>
            <a:spLocks noGrp="1"/>
          </p:cNvSpPr>
          <p:nvPr>
            <p:ph type="body" idx="1"/>
          </p:nvPr>
        </p:nvSpPr>
        <p:spPr>
          <a:xfrm>
            <a:off x="705639" y="1677407"/>
            <a:ext cx="4243252" cy="634184"/>
          </a:xfrm>
        </p:spPr>
        <p:txBody>
          <a:bodyPr>
            <a:normAutofit/>
          </a:bodyPr>
          <a:lstStyle/>
          <a:p>
            <a:pPr marL="0" indent="0">
              <a:buNone/>
            </a:pPr>
            <a:r>
              <a:rPr lang="tr-TR" sz="2000" b="1" dirty="0">
                <a:solidFill>
                  <a:schemeClr val="tx2">
                    <a:lumMod val="75000"/>
                  </a:schemeClr>
                </a:solidFill>
              </a:rPr>
              <a:t>save(nytimes,file ="nytimes.RData")</a:t>
            </a:r>
          </a:p>
          <a:p>
            <a:pPr marL="0" indent="0">
              <a:buNone/>
            </a:pPr>
            <a:endParaRPr lang="tr-TR" sz="2000" dirty="0"/>
          </a:p>
        </p:txBody>
      </p:sp>
      <p:sp>
        <p:nvSpPr>
          <p:cNvPr id="4" name="Rectangle 3"/>
          <p:cNvSpPr/>
          <p:nvPr/>
        </p:nvSpPr>
        <p:spPr>
          <a:xfrm>
            <a:off x="314073" y="2655440"/>
            <a:ext cx="6427080" cy="400110"/>
          </a:xfrm>
          <a:prstGeom prst="rect">
            <a:avLst/>
          </a:prstGeom>
        </p:spPr>
        <p:txBody>
          <a:bodyPr wrap="none">
            <a:spAutoFit/>
          </a:bodyPr>
          <a:lstStyle/>
          <a:p>
            <a:r>
              <a:rPr lang="tr-TR" sz="2000" b="1" dirty="0">
                <a:solidFill>
                  <a:schemeClr val="bg2">
                    <a:lumMod val="60000"/>
                    <a:lumOff val="40000"/>
                  </a:schemeClr>
                </a:solidFill>
                <a:latin typeface="+mj-lt"/>
                <a:ea typeface="+mj-ea"/>
                <a:cs typeface="+mj-cs"/>
              </a:rPr>
              <a:t>ÇEKİLEN VERİYİ EXCEL DOSYASI OLARAK KAYDETMEK</a:t>
            </a:r>
          </a:p>
        </p:txBody>
      </p:sp>
      <p:sp>
        <p:nvSpPr>
          <p:cNvPr id="5" name="Rectangle 4"/>
          <p:cNvSpPr/>
          <p:nvPr/>
        </p:nvSpPr>
        <p:spPr>
          <a:xfrm>
            <a:off x="314073" y="4586236"/>
            <a:ext cx="6980052" cy="400110"/>
          </a:xfrm>
          <a:prstGeom prst="rect">
            <a:avLst/>
          </a:prstGeom>
        </p:spPr>
        <p:txBody>
          <a:bodyPr wrap="none">
            <a:spAutoFit/>
          </a:bodyPr>
          <a:lstStyle/>
          <a:p>
            <a:r>
              <a:rPr lang="tr-TR" sz="2000" b="1" dirty="0">
                <a:solidFill>
                  <a:schemeClr val="bg2">
                    <a:lumMod val="60000"/>
                    <a:lumOff val="40000"/>
                  </a:schemeClr>
                </a:solidFill>
                <a:latin typeface="+mj-lt"/>
                <a:ea typeface="+mj-ea"/>
                <a:cs typeface="+mj-cs"/>
              </a:rPr>
              <a:t>KAYDETTİĞİMİZ DOSYAYI TEKRAR R STUDİO’YA YÜKLEMEK</a:t>
            </a:r>
          </a:p>
        </p:txBody>
      </p:sp>
      <p:sp>
        <p:nvSpPr>
          <p:cNvPr id="7" name="Rectangle 6"/>
          <p:cNvSpPr/>
          <p:nvPr/>
        </p:nvSpPr>
        <p:spPr>
          <a:xfrm>
            <a:off x="637517" y="3253122"/>
            <a:ext cx="3829895" cy="369332"/>
          </a:xfrm>
          <a:prstGeom prst="rect">
            <a:avLst/>
          </a:prstGeom>
        </p:spPr>
        <p:txBody>
          <a:bodyPr wrap="none">
            <a:spAutoFit/>
          </a:bodyPr>
          <a:lstStyle/>
          <a:p>
            <a:r>
              <a:rPr lang="tr-TR" b="1" dirty="0">
                <a:solidFill>
                  <a:schemeClr val="tx2">
                    <a:lumMod val="75000"/>
                  </a:schemeClr>
                </a:solidFill>
              </a:rPr>
              <a:t>write.csv(tweets,file ="nytimes.csv")</a:t>
            </a:r>
          </a:p>
        </p:txBody>
      </p:sp>
      <p:sp>
        <p:nvSpPr>
          <p:cNvPr id="8" name="Rectangle 7"/>
          <p:cNvSpPr/>
          <p:nvPr/>
        </p:nvSpPr>
        <p:spPr>
          <a:xfrm>
            <a:off x="637517" y="5220420"/>
            <a:ext cx="6024406" cy="369332"/>
          </a:xfrm>
          <a:prstGeom prst="rect">
            <a:avLst/>
          </a:prstGeom>
        </p:spPr>
        <p:txBody>
          <a:bodyPr wrap="none">
            <a:spAutoFit/>
          </a:bodyPr>
          <a:lstStyle/>
          <a:p>
            <a:r>
              <a:rPr lang="tr-TR" b="1" dirty="0">
                <a:solidFill>
                  <a:schemeClr val="tx2">
                    <a:lumMod val="75000"/>
                  </a:schemeClr>
                </a:solidFill>
              </a:rPr>
              <a:t>nytimes &lt;- read.csv("C:/Users/hp/Downloads/nytimes.csv")</a:t>
            </a:r>
          </a:p>
        </p:txBody>
      </p:sp>
      <p:sp>
        <p:nvSpPr>
          <p:cNvPr id="9" name="Rounded Rectangle 8"/>
          <p:cNvSpPr/>
          <p:nvPr/>
        </p:nvSpPr>
        <p:spPr>
          <a:xfrm>
            <a:off x="7294125" y="5937057"/>
            <a:ext cx="2379053" cy="8015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solidFill>
                  <a:schemeClr val="bg1"/>
                </a:solidFill>
              </a:rPr>
              <a:t>Tırnak içinde yazdığımız yere dosyanın bilgisayarımızdaki konumunu yerleştiriyoruz.</a:t>
            </a:r>
          </a:p>
        </p:txBody>
      </p:sp>
      <p:cxnSp>
        <p:nvCxnSpPr>
          <p:cNvPr id="15" name="Straight Arrow Connector 14"/>
          <p:cNvCxnSpPr/>
          <p:nvPr/>
        </p:nvCxnSpPr>
        <p:spPr>
          <a:xfrm>
            <a:off x="5630810" y="5548354"/>
            <a:ext cx="1501510" cy="63037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1" name="Picture 10">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96400" y="404664"/>
            <a:ext cx="595400" cy="595400"/>
          </a:xfrm>
          <a:prstGeom prst="rect">
            <a:avLst/>
          </a:prstGeom>
        </p:spPr>
      </p:pic>
      <p:sp>
        <p:nvSpPr>
          <p:cNvPr id="6" name="Rectangle 5"/>
          <p:cNvSpPr/>
          <p:nvPr/>
        </p:nvSpPr>
        <p:spPr>
          <a:xfrm>
            <a:off x="4166210" y="558939"/>
            <a:ext cx="4353821" cy="507831"/>
          </a:xfrm>
          <a:prstGeom prst="rect">
            <a:avLst/>
          </a:prstGeom>
        </p:spPr>
        <p:txBody>
          <a:bodyPr wrap="none">
            <a:spAutoFit/>
          </a:bodyPr>
          <a:lstStyle/>
          <a:p>
            <a:pPr>
              <a:lnSpc>
                <a:spcPct val="90000"/>
              </a:lnSpc>
              <a:spcBef>
                <a:spcPct val="0"/>
              </a:spcBef>
            </a:pPr>
            <a:r>
              <a:rPr lang="tr-TR" sz="3000" dirty="0">
                <a:solidFill>
                  <a:schemeClr val="bg2">
                    <a:lumMod val="60000"/>
                    <a:lumOff val="40000"/>
                  </a:schemeClr>
                </a:solidFill>
                <a:latin typeface="+mj-lt"/>
                <a:ea typeface="+mj-ea"/>
                <a:cs typeface="+mj-cs"/>
              </a:rPr>
              <a:t>DOSYALARI KAYDETMEK</a:t>
            </a:r>
          </a:p>
        </p:txBody>
      </p:sp>
      <p:sp>
        <p:nvSpPr>
          <p:cNvPr id="13" name="Rectangle 12"/>
          <p:cNvSpPr/>
          <p:nvPr/>
        </p:nvSpPr>
        <p:spPr>
          <a:xfrm>
            <a:off x="10291800" y="6176963"/>
            <a:ext cx="1334143" cy="400110"/>
          </a:xfrm>
          <a:prstGeom prst="rect">
            <a:avLst/>
          </a:prstGeom>
        </p:spPr>
        <p:txBody>
          <a:bodyPr wrap="square">
            <a:spAutoFit/>
          </a:bodyPr>
          <a:lstStyle/>
          <a:p>
            <a:r>
              <a:rPr lang="tr-TR" sz="2000" b="1" u="sng" dirty="0">
                <a:hlinkClick r:id="rId4" action="ppaction://hlinksldjump"/>
              </a:rPr>
              <a:t>İçindekiler</a:t>
            </a:r>
            <a:endParaRPr lang="tr-TR" sz="2000" b="1" u="sng" dirty="0"/>
          </a:p>
        </p:txBody>
      </p:sp>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85970" y="329230"/>
            <a:ext cx="670834" cy="670834"/>
          </a:xfrm>
          <a:prstGeom prst="rect">
            <a:avLst/>
          </a:prstGeom>
        </p:spPr>
      </p:pic>
    </p:spTree>
    <p:extLst>
      <p:ext uri="{BB962C8B-B14F-4D97-AF65-F5344CB8AC3E}">
        <p14:creationId xmlns:p14="http://schemas.microsoft.com/office/powerpoint/2010/main" val="10459628"/>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1612" y="109969"/>
            <a:ext cx="3949700" cy="1325563"/>
          </a:xfrm>
        </p:spPr>
        <p:txBody>
          <a:bodyPr>
            <a:normAutofit/>
          </a:bodyPr>
          <a:lstStyle/>
          <a:p>
            <a:r>
              <a:rPr lang="tr-TR" sz="3000" dirty="0">
                <a:solidFill>
                  <a:schemeClr val="bg2">
                    <a:lumMod val="60000"/>
                    <a:lumOff val="40000"/>
                  </a:schemeClr>
                </a:solidFill>
              </a:rPr>
              <a:t>ETKİLEŞİM DEĞERLERİ</a:t>
            </a:r>
          </a:p>
        </p:txBody>
      </p:sp>
      <p:sp>
        <p:nvSpPr>
          <p:cNvPr id="6" name="Rectangle 5"/>
          <p:cNvSpPr/>
          <p:nvPr/>
        </p:nvSpPr>
        <p:spPr>
          <a:xfrm>
            <a:off x="5486400" y="5434737"/>
            <a:ext cx="6096000" cy="1061829"/>
          </a:xfrm>
          <a:prstGeom prst="rect">
            <a:avLst/>
          </a:prstGeom>
        </p:spPr>
        <p:txBody>
          <a:bodyPr>
            <a:spAutoFit/>
          </a:bodyPr>
          <a:lstStyle/>
          <a:p>
            <a:endParaRPr lang="tr-TR" dirty="0">
              <a:solidFill>
                <a:schemeClr val="tx2">
                  <a:lumMod val="75000"/>
                </a:schemeClr>
              </a:solidFill>
            </a:endParaRPr>
          </a:p>
          <a:p>
            <a:r>
              <a:rPr lang="tr-TR" sz="1500" dirty="0">
                <a:solidFill>
                  <a:schemeClr val="tx2">
                    <a:lumMod val="75000"/>
                  </a:schemeClr>
                </a:solidFill>
              </a:rPr>
              <a:t>nytimes_tw1 &lt;- nytimes_tw %&gt;%</a:t>
            </a:r>
          </a:p>
          <a:p>
            <a:r>
              <a:rPr lang="tr-TR" sz="1500" dirty="0">
                <a:solidFill>
                  <a:schemeClr val="tx2">
                    <a:lumMod val="75000"/>
                  </a:schemeClr>
                </a:solidFill>
              </a:rPr>
              <a:t>  mutate(etkilesim = (favoriteCount + retweetCount)/2) %&gt;%</a:t>
            </a:r>
          </a:p>
          <a:p>
            <a:r>
              <a:rPr lang="tr-TR" sz="1500" dirty="0">
                <a:solidFill>
                  <a:schemeClr val="tx2">
                    <a:lumMod val="75000"/>
                  </a:schemeClr>
                </a:solidFill>
              </a:rPr>
              <a:t>  gather(etkilesim,deger,-created)</a:t>
            </a:r>
          </a:p>
        </p:txBody>
      </p:sp>
      <p:pic>
        <p:nvPicPr>
          <p:cNvPr id="7" name="Picture 6"/>
          <p:cNvPicPr>
            <a:picLocks noChangeAspect="1"/>
          </p:cNvPicPr>
          <p:nvPr/>
        </p:nvPicPr>
        <p:blipFill>
          <a:blip r:embed="rId2" cstate="print"/>
          <a:stretch>
            <a:fillRect/>
          </a:stretch>
        </p:blipFill>
        <p:spPr>
          <a:xfrm>
            <a:off x="515937" y="1549400"/>
            <a:ext cx="3495675" cy="4012337"/>
          </a:xfrm>
          <a:prstGeom prst="rect">
            <a:avLst/>
          </a:prstGeom>
        </p:spPr>
      </p:pic>
      <p:pic>
        <p:nvPicPr>
          <p:cNvPr id="8" name="Picture 7"/>
          <p:cNvPicPr>
            <a:picLocks noChangeAspect="1"/>
          </p:cNvPicPr>
          <p:nvPr/>
        </p:nvPicPr>
        <p:blipFill>
          <a:blip r:embed="rId3" cstate="print"/>
          <a:stretch>
            <a:fillRect/>
          </a:stretch>
        </p:blipFill>
        <p:spPr>
          <a:xfrm>
            <a:off x="6596857" y="1549401"/>
            <a:ext cx="2619375" cy="4012336"/>
          </a:xfrm>
          <a:prstGeom prst="rect">
            <a:avLst/>
          </a:prstGeom>
        </p:spPr>
      </p:pic>
      <p:sp>
        <p:nvSpPr>
          <p:cNvPr id="9" name="Rectangle 8"/>
          <p:cNvSpPr/>
          <p:nvPr/>
        </p:nvSpPr>
        <p:spPr>
          <a:xfrm>
            <a:off x="139700" y="5822265"/>
            <a:ext cx="6096000" cy="553998"/>
          </a:xfrm>
          <a:prstGeom prst="rect">
            <a:avLst/>
          </a:prstGeom>
        </p:spPr>
        <p:txBody>
          <a:bodyPr>
            <a:spAutoFit/>
          </a:bodyPr>
          <a:lstStyle/>
          <a:p>
            <a:r>
              <a:rPr lang="tr-TR" sz="1500" b="1" dirty="0">
                <a:solidFill>
                  <a:schemeClr val="tx2">
                    <a:lumMod val="75000"/>
                  </a:schemeClr>
                </a:solidFill>
              </a:rPr>
              <a:t>nytimes_tw &lt;- rownames_to_column(tweets) %&gt;%</a:t>
            </a:r>
          </a:p>
          <a:p>
            <a:r>
              <a:rPr lang="tr-TR" sz="1500" b="1" dirty="0">
                <a:solidFill>
                  <a:schemeClr val="tx2">
                    <a:lumMod val="75000"/>
                  </a:schemeClr>
                </a:solidFill>
              </a:rPr>
              <a:t>  select(created,favoriteCount,retweetCount)</a:t>
            </a:r>
          </a:p>
        </p:txBody>
      </p:sp>
      <p:sp>
        <p:nvSpPr>
          <p:cNvPr id="13" name="Right Arrow 12"/>
          <p:cNvSpPr/>
          <p:nvPr/>
        </p:nvSpPr>
        <p:spPr>
          <a:xfrm>
            <a:off x="4230689" y="3378200"/>
            <a:ext cx="2259011" cy="876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dirty="0"/>
              <a:t>Etkileşim değerleri alt alta yazıldı</a:t>
            </a:r>
          </a:p>
        </p:txBody>
      </p:sp>
      <p:pic>
        <p:nvPicPr>
          <p:cNvPr id="11" name="Picture 10">
            <a:hlinkClick r:id="rId4" action="ppaction://hlinksldjump"/>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96400" y="404664"/>
            <a:ext cx="595400" cy="595400"/>
          </a:xfrm>
          <a:prstGeom prst="rect">
            <a:avLst/>
          </a:prstGeom>
        </p:spPr>
      </p:pic>
      <p:sp>
        <p:nvSpPr>
          <p:cNvPr id="12" name="Rectangle 11"/>
          <p:cNvSpPr/>
          <p:nvPr/>
        </p:nvSpPr>
        <p:spPr>
          <a:xfrm>
            <a:off x="10291800" y="6176963"/>
            <a:ext cx="1334143" cy="400110"/>
          </a:xfrm>
          <a:prstGeom prst="rect">
            <a:avLst/>
          </a:prstGeom>
        </p:spPr>
        <p:txBody>
          <a:bodyPr wrap="square">
            <a:spAutoFit/>
          </a:bodyPr>
          <a:lstStyle/>
          <a:p>
            <a:r>
              <a:rPr lang="tr-TR" sz="2000" b="1" u="sng" dirty="0">
                <a:hlinkClick r:id="rId6" action="ppaction://hlinksldjump"/>
              </a:rPr>
              <a:t>İçindekiler</a:t>
            </a:r>
            <a:endParaRPr lang="tr-TR" sz="2000" b="1" u="sng" dirty="0"/>
          </a:p>
        </p:txBody>
      </p:sp>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85970" y="329230"/>
            <a:ext cx="670834" cy="670834"/>
          </a:xfrm>
          <a:prstGeom prst="rect">
            <a:avLst/>
          </a:prstGeom>
        </p:spPr>
      </p:pic>
    </p:spTree>
    <p:extLst>
      <p:ext uri="{BB962C8B-B14F-4D97-AF65-F5344CB8AC3E}">
        <p14:creationId xmlns:p14="http://schemas.microsoft.com/office/powerpoint/2010/main" val="1021716646"/>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650" y="233139"/>
            <a:ext cx="11747500" cy="663575"/>
          </a:xfrm>
        </p:spPr>
        <p:txBody>
          <a:bodyPr>
            <a:noAutofit/>
          </a:bodyPr>
          <a:lstStyle/>
          <a:p>
            <a:r>
              <a:rPr lang="tr-TR" sz="2700" dirty="0">
                <a:solidFill>
                  <a:schemeClr val="bg2">
                    <a:lumMod val="60000"/>
                    <a:lumOff val="40000"/>
                  </a:schemeClr>
                </a:solidFill>
              </a:rPr>
              <a:t/>
            </a:r>
            <a:br>
              <a:rPr lang="tr-TR" sz="2700" dirty="0">
                <a:solidFill>
                  <a:schemeClr val="bg2">
                    <a:lumMod val="60000"/>
                    <a:lumOff val="40000"/>
                  </a:schemeClr>
                </a:solidFill>
              </a:rPr>
            </a:br>
            <a:r>
              <a:rPr lang="tr-TR" sz="2700" dirty="0">
                <a:solidFill>
                  <a:schemeClr val="bg2">
                    <a:lumMod val="60000"/>
                    <a:lumOff val="40000"/>
                  </a:schemeClr>
                </a:solidFill>
              </a:rPr>
              <a:t>NEWYORK TİMES’IN ATTIĞI SON TWEETLERİN ETKİLEŞİM DEĞERLERİ</a:t>
            </a:r>
          </a:p>
        </p:txBody>
      </p:sp>
      <p:pic>
        <p:nvPicPr>
          <p:cNvPr id="5" name="Picture 4"/>
          <p:cNvPicPr>
            <a:picLocks noChangeAspect="1"/>
          </p:cNvPicPr>
          <p:nvPr/>
        </p:nvPicPr>
        <p:blipFill>
          <a:blip r:embed="rId2" cstate="print"/>
          <a:stretch>
            <a:fillRect/>
          </a:stretch>
        </p:blipFill>
        <p:spPr>
          <a:xfrm>
            <a:off x="838200" y="1028700"/>
            <a:ext cx="5283200" cy="5084762"/>
          </a:xfrm>
          <a:prstGeom prst="rect">
            <a:avLst/>
          </a:prstGeom>
        </p:spPr>
      </p:pic>
      <p:sp>
        <p:nvSpPr>
          <p:cNvPr id="6" name="TextBox 5"/>
          <p:cNvSpPr txBox="1"/>
          <p:nvPr/>
        </p:nvSpPr>
        <p:spPr>
          <a:xfrm>
            <a:off x="6583680" y="1429266"/>
            <a:ext cx="2890520" cy="369332"/>
          </a:xfrm>
          <a:prstGeom prst="rect">
            <a:avLst/>
          </a:prstGeom>
          <a:noFill/>
        </p:spPr>
        <p:txBody>
          <a:bodyPr wrap="square" rtlCol="0">
            <a:spAutoFit/>
          </a:bodyPr>
          <a:lstStyle/>
          <a:p>
            <a:r>
              <a:rPr lang="tr-TR" dirty="0"/>
              <a:t>YORUM ;</a:t>
            </a:r>
          </a:p>
        </p:txBody>
      </p:sp>
      <p:sp>
        <p:nvSpPr>
          <p:cNvPr id="9" name="TextBox 8"/>
          <p:cNvSpPr txBox="1"/>
          <p:nvPr/>
        </p:nvSpPr>
        <p:spPr>
          <a:xfrm>
            <a:off x="8196300" y="1907772"/>
            <a:ext cx="4191000" cy="3416320"/>
          </a:xfrm>
          <a:prstGeom prst="rect">
            <a:avLst/>
          </a:prstGeom>
          <a:noFill/>
        </p:spPr>
        <p:txBody>
          <a:bodyPr wrap="square" rtlCol="0">
            <a:spAutoFit/>
          </a:bodyPr>
          <a:lstStyle/>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p:txBody>
      </p:sp>
      <p:sp>
        <p:nvSpPr>
          <p:cNvPr id="10" name="Rectangle 9"/>
          <p:cNvSpPr/>
          <p:nvPr/>
        </p:nvSpPr>
        <p:spPr>
          <a:xfrm>
            <a:off x="1003300" y="6160085"/>
            <a:ext cx="6819900" cy="707886"/>
          </a:xfrm>
          <a:prstGeom prst="rect">
            <a:avLst/>
          </a:prstGeom>
        </p:spPr>
        <p:txBody>
          <a:bodyPr wrap="square">
            <a:spAutoFit/>
          </a:bodyPr>
          <a:lstStyle/>
          <a:p>
            <a:r>
              <a:rPr lang="tr-TR" sz="1000" b="1" dirty="0">
                <a:solidFill>
                  <a:schemeClr val="tx2">
                    <a:lumMod val="75000"/>
                  </a:schemeClr>
                </a:solidFill>
              </a:rPr>
              <a:t>ggplot(nytimes_tw1,aes(created,deger,color=etkilesim)) + geom_jitter(size = 2 , alpha = 0.5) +</a:t>
            </a:r>
          </a:p>
          <a:p>
            <a:r>
              <a:rPr lang="tr-TR" sz="1000" b="1" dirty="0">
                <a:solidFill>
                  <a:schemeClr val="tx2">
                    <a:lumMod val="75000"/>
                  </a:schemeClr>
                </a:solidFill>
              </a:rPr>
              <a:t>  labs(x= "" , y="", title = "NewYork Times'ın Attığı Son Tweetlerin Etkileşim Değerleri") + </a:t>
            </a:r>
          </a:p>
          <a:p>
            <a:r>
              <a:rPr lang="tr-TR" sz="1000" b="1" dirty="0">
                <a:solidFill>
                  <a:schemeClr val="tx2">
                    <a:lumMod val="75000"/>
                  </a:schemeClr>
                </a:solidFill>
              </a:rPr>
              <a:t>  theme_minimal(base_size = 10 , base_family = "Helvetica") + </a:t>
            </a:r>
          </a:p>
          <a:p>
            <a:r>
              <a:rPr lang="tr-TR" sz="1000" b="1" dirty="0">
                <a:solidFill>
                  <a:schemeClr val="tx2">
                    <a:lumMod val="75000"/>
                  </a:schemeClr>
                </a:solidFill>
              </a:rPr>
              <a:t>  theme(legend.position = "bottom")</a:t>
            </a:r>
          </a:p>
        </p:txBody>
      </p:sp>
      <p:pic>
        <p:nvPicPr>
          <p:cNvPr id="11" name="Picture 10">
            <a:hlinkClick r:id="rId3" action="ppaction://hlinksldjump"/>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28916" y="301314"/>
            <a:ext cx="595400" cy="595400"/>
          </a:xfrm>
          <a:prstGeom prst="rect">
            <a:avLst/>
          </a:prstGeom>
        </p:spPr>
      </p:pic>
      <p:sp>
        <p:nvSpPr>
          <p:cNvPr id="12" name="Rectangle 11"/>
          <p:cNvSpPr/>
          <p:nvPr/>
        </p:nvSpPr>
        <p:spPr>
          <a:xfrm>
            <a:off x="10291800" y="6176963"/>
            <a:ext cx="1334143" cy="400110"/>
          </a:xfrm>
          <a:prstGeom prst="rect">
            <a:avLst/>
          </a:prstGeom>
        </p:spPr>
        <p:txBody>
          <a:bodyPr wrap="square">
            <a:spAutoFit/>
          </a:bodyPr>
          <a:lstStyle/>
          <a:p>
            <a:r>
              <a:rPr lang="tr-TR" sz="2000" b="1" u="sng" dirty="0">
                <a:hlinkClick r:id="rId5" action="ppaction://hlinksldjump"/>
              </a:rPr>
              <a:t>İçindekiler</a:t>
            </a:r>
            <a:endParaRPr lang="tr-TR" sz="2000" b="1" u="sng" dirty="0"/>
          </a:p>
        </p:txBody>
      </p:sp>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324316" y="263597"/>
            <a:ext cx="670834" cy="670834"/>
          </a:xfrm>
          <a:prstGeom prst="rect">
            <a:avLst/>
          </a:prstGeom>
        </p:spPr>
      </p:pic>
      <p:sp>
        <p:nvSpPr>
          <p:cNvPr id="14" name="13 Dikdörtgen"/>
          <p:cNvSpPr/>
          <p:nvPr/>
        </p:nvSpPr>
        <p:spPr>
          <a:xfrm>
            <a:off x="6596741" y="1870055"/>
            <a:ext cx="4702630" cy="1200329"/>
          </a:xfrm>
          <a:prstGeom prst="rect">
            <a:avLst/>
          </a:prstGeom>
        </p:spPr>
        <p:txBody>
          <a:bodyPr wrap="square">
            <a:spAutoFit/>
          </a:bodyPr>
          <a:lstStyle/>
          <a:p>
            <a:r>
              <a:rPr lang="tr-TR" dirty="0">
                <a:solidFill>
                  <a:schemeClr val="tx2">
                    <a:lumMod val="75000"/>
                  </a:schemeClr>
                </a:solidFill>
              </a:rPr>
              <a:t>@</a:t>
            </a:r>
            <a:r>
              <a:rPr lang="tr-TR" dirty="0" err="1">
                <a:solidFill>
                  <a:schemeClr val="tx2">
                    <a:lumMod val="75000"/>
                  </a:schemeClr>
                </a:solidFill>
              </a:rPr>
              <a:t>nytimes’in</a:t>
            </a:r>
            <a:r>
              <a:rPr lang="tr-TR" dirty="0">
                <a:solidFill>
                  <a:schemeClr val="tx2">
                    <a:lumMod val="75000"/>
                  </a:schemeClr>
                </a:solidFill>
              </a:rPr>
              <a:t> son zamanlarda attığı </a:t>
            </a:r>
            <a:r>
              <a:rPr lang="tr-TR" dirty="0" err="1">
                <a:solidFill>
                  <a:schemeClr val="tx2">
                    <a:lumMod val="75000"/>
                  </a:schemeClr>
                </a:solidFill>
              </a:rPr>
              <a:t>tweetlerin</a:t>
            </a:r>
            <a:r>
              <a:rPr lang="tr-TR" dirty="0">
                <a:solidFill>
                  <a:schemeClr val="tx2">
                    <a:lumMod val="75000"/>
                  </a:schemeClr>
                </a:solidFill>
              </a:rPr>
              <a:t> etkileşimlerine baktığımızda </a:t>
            </a:r>
            <a:r>
              <a:rPr lang="tr-TR" dirty="0" err="1">
                <a:solidFill>
                  <a:schemeClr val="tx2">
                    <a:lumMod val="75000"/>
                  </a:schemeClr>
                </a:solidFill>
              </a:rPr>
              <a:t>retweet</a:t>
            </a:r>
            <a:r>
              <a:rPr lang="tr-TR" dirty="0">
                <a:solidFill>
                  <a:schemeClr val="tx2">
                    <a:lumMod val="75000"/>
                  </a:schemeClr>
                </a:solidFill>
              </a:rPr>
              <a:t> edilmekten daha çok favori aldığını  yani beğenildiğini söyleyebiliriz</a:t>
            </a:r>
            <a:endParaRPr lang="tr-TR" dirty="0"/>
          </a:p>
        </p:txBody>
      </p:sp>
      <p:sp>
        <p:nvSpPr>
          <p:cNvPr id="3" name="Rectangle 2"/>
          <p:cNvSpPr/>
          <p:nvPr/>
        </p:nvSpPr>
        <p:spPr>
          <a:xfrm>
            <a:off x="7231800" y="5526211"/>
            <a:ext cx="2737700" cy="246221"/>
          </a:xfrm>
          <a:prstGeom prst="rect">
            <a:avLst/>
          </a:prstGeom>
        </p:spPr>
        <p:txBody>
          <a:bodyPr wrap="square">
            <a:spAutoFit/>
          </a:bodyPr>
          <a:lstStyle/>
          <a:p>
            <a:r>
              <a:rPr lang="tr-TR" sz="1000" b="1" dirty="0">
                <a:solidFill>
                  <a:schemeClr val="tx2">
                    <a:lumMod val="75000"/>
                  </a:schemeClr>
                </a:solidFill>
              </a:rPr>
              <a:t>tweets %&gt;% count(replyToSN , sort=TRUE)</a:t>
            </a:r>
          </a:p>
        </p:txBody>
      </p:sp>
      <p:pic>
        <p:nvPicPr>
          <p:cNvPr id="15" name="Picture 14"/>
          <p:cNvPicPr>
            <a:picLocks noChangeAspect="1"/>
          </p:cNvPicPr>
          <p:nvPr/>
        </p:nvPicPr>
        <p:blipFill>
          <a:blip r:embed="rId7" cstate="print"/>
          <a:stretch>
            <a:fillRect/>
          </a:stretch>
        </p:blipFill>
        <p:spPr>
          <a:xfrm>
            <a:off x="7366616" y="4253128"/>
            <a:ext cx="2298700" cy="1142087"/>
          </a:xfrm>
          <a:prstGeom prst="rect">
            <a:avLst/>
          </a:prstGeom>
        </p:spPr>
      </p:pic>
      <p:sp>
        <p:nvSpPr>
          <p:cNvPr id="4" name="TextBox 3"/>
          <p:cNvSpPr txBox="1"/>
          <p:nvPr/>
        </p:nvSpPr>
        <p:spPr>
          <a:xfrm>
            <a:off x="6912432" y="3860285"/>
            <a:ext cx="4114184" cy="323165"/>
          </a:xfrm>
          <a:prstGeom prst="rect">
            <a:avLst/>
          </a:prstGeom>
          <a:noFill/>
        </p:spPr>
        <p:txBody>
          <a:bodyPr wrap="square" rtlCol="0">
            <a:spAutoFit/>
          </a:bodyPr>
          <a:lstStyle/>
          <a:p>
            <a:r>
              <a:rPr lang="tr-TR" sz="1500" dirty="0" smtClean="0">
                <a:solidFill>
                  <a:schemeClr val="bg2">
                    <a:lumMod val="60000"/>
                    <a:lumOff val="40000"/>
                  </a:schemeClr>
                </a:solidFill>
              </a:rPr>
              <a:t>Nytimes ı en çok retweet eden kişiler</a:t>
            </a:r>
            <a:endParaRPr lang="tr-TR" sz="1500" dirty="0">
              <a:solidFill>
                <a:schemeClr val="bg2">
                  <a:lumMod val="60000"/>
                  <a:lumOff val="40000"/>
                </a:schemeClr>
              </a:solidFill>
            </a:endParaRPr>
          </a:p>
        </p:txBody>
      </p:sp>
    </p:spTree>
    <p:extLst>
      <p:ext uri="{BB962C8B-B14F-4D97-AF65-F5344CB8AC3E}">
        <p14:creationId xmlns:p14="http://schemas.microsoft.com/office/powerpoint/2010/main" val="2718634254"/>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4900" y="3248025"/>
            <a:ext cx="5003800" cy="1325563"/>
          </a:xfrm>
        </p:spPr>
        <p:txBody>
          <a:bodyPr>
            <a:normAutofit fontScale="90000"/>
          </a:bodyPr>
          <a:lstStyle/>
          <a:p>
            <a:r>
              <a:rPr lang="tr-TR" u="sng" dirty="0">
                <a:solidFill>
                  <a:schemeClr val="bg2">
                    <a:lumMod val="60000"/>
                    <a:lumOff val="40000"/>
                  </a:schemeClr>
                </a:solidFill>
              </a:rPr>
              <a:t>Veriyi Temizleme</a:t>
            </a:r>
            <a:r>
              <a:rPr lang="tr-TR" u="sng" dirty="0">
                <a:solidFill>
                  <a:schemeClr val="accent4">
                    <a:lumMod val="20000"/>
                    <a:lumOff val="80000"/>
                  </a:schemeClr>
                </a:solidFill>
              </a:rPr>
              <a:t/>
            </a:r>
            <a:br>
              <a:rPr lang="tr-TR" u="sng" dirty="0">
                <a:solidFill>
                  <a:schemeClr val="accent4">
                    <a:lumMod val="20000"/>
                    <a:lumOff val="80000"/>
                  </a:schemeClr>
                </a:solidFill>
              </a:rPr>
            </a:br>
            <a:endParaRPr lang="tr-TR" dirty="0"/>
          </a:p>
        </p:txBody>
      </p:sp>
      <p:pic>
        <p:nvPicPr>
          <p:cNvPr id="5" name="Picture 4">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96400" y="404664"/>
            <a:ext cx="595400" cy="59540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24500" y="4049713"/>
            <a:ext cx="914400" cy="914400"/>
          </a:xfrm>
          <a:prstGeom prst="rect">
            <a:avLst/>
          </a:prstGeom>
        </p:spPr>
      </p:pic>
      <p:sp>
        <p:nvSpPr>
          <p:cNvPr id="7" name="Rectangle 6"/>
          <p:cNvSpPr/>
          <p:nvPr/>
        </p:nvSpPr>
        <p:spPr>
          <a:xfrm>
            <a:off x="10291800" y="6176963"/>
            <a:ext cx="1334143" cy="400110"/>
          </a:xfrm>
          <a:prstGeom prst="rect">
            <a:avLst/>
          </a:prstGeom>
        </p:spPr>
        <p:txBody>
          <a:bodyPr wrap="square">
            <a:spAutoFit/>
          </a:bodyPr>
          <a:lstStyle/>
          <a:p>
            <a:r>
              <a:rPr lang="tr-TR" sz="2000" b="1" u="sng" dirty="0">
                <a:hlinkClick r:id="rId5" action="ppaction://hlinksldjump"/>
              </a:rPr>
              <a:t>İçindekiler</a:t>
            </a:r>
            <a:endParaRPr lang="tr-TR" sz="2000" b="1" u="sng" dirty="0"/>
          </a:p>
        </p:txBody>
      </p:sp>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85970" y="329230"/>
            <a:ext cx="670834" cy="670834"/>
          </a:xfrm>
          <a:prstGeom prst="rect">
            <a:avLst/>
          </a:prstGeom>
        </p:spPr>
      </p:pic>
    </p:spTree>
    <p:extLst>
      <p:ext uri="{BB962C8B-B14F-4D97-AF65-F5344CB8AC3E}">
        <p14:creationId xmlns:p14="http://schemas.microsoft.com/office/powerpoint/2010/main" val="1118922315"/>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000" dirty="0">
                <a:solidFill>
                  <a:schemeClr val="bg2">
                    <a:lumMod val="60000"/>
                    <a:lumOff val="40000"/>
                  </a:schemeClr>
                </a:solidFill>
              </a:rPr>
              <a:t>VERİYİ TEMİZLEME VE CORPUS OLUŞTURMA</a:t>
            </a:r>
          </a:p>
        </p:txBody>
      </p:sp>
      <p:sp>
        <p:nvSpPr>
          <p:cNvPr id="5" name="Rectangle 4"/>
          <p:cNvSpPr/>
          <p:nvPr/>
        </p:nvSpPr>
        <p:spPr>
          <a:xfrm>
            <a:off x="520700" y="1751013"/>
            <a:ext cx="8521700" cy="1523494"/>
          </a:xfrm>
          <a:prstGeom prst="rect">
            <a:avLst/>
          </a:prstGeom>
        </p:spPr>
        <p:txBody>
          <a:bodyPr wrap="square">
            <a:spAutoFit/>
          </a:bodyPr>
          <a:lstStyle/>
          <a:p>
            <a:r>
              <a:rPr lang="tr-TR" sz="1500" b="1" i="0" dirty="0">
                <a:solidFill>
                  <a:schemeClr val="bg2">
                    <a:lumMod val="60000"/>
                    <a:lumOff val="40000"/>
                  </a:schemeClr>
                </a:solidFill>
                <a:effectLst/>
                <a:latin typeface="ff0"/>
              </a:rPr>
              <a:t>Corpus Oluşturma : </a:t>
            </a:r>
          </a:p>
          <a:p>
            <a:r>
              <a:rPr lang="tr-TR" sz="1500" b="1" i="0" dirty="0">
                <a:effectLst/>
                <a:latin typeface="ff0"/>
              </a:rPr>
              <a:t>Corpus</a:t>
            </a:r>
            <a:r>
              <a:rPr lang="tr-TR" sz="1500" dirty="0">
                <a:latin typeface="Roboto"/>
              </a:rPr>
              <a:t> </a:t>
            </a:r>
            <a:r>
              <a:rPr lang="tr-TR" sz="1500" b="0" i="0" dirty="0">
                <a:effectLst/>
                <a:latin typeface="ff1"/>
              </a:rPr>
              <a:t>adı verilen veri kümesi yapısını </a:t>
            </a:r>
            <a:r>
              <a:rPr lang="tr-TR" sz="1500" b="0" i="0" dirty="0">
                <a:effectLst/>
                <a:latin typeface="ff4"/>
              </a:rPr>
              <a:t>ol</a:t>
            </a:r>
            <a:r>
              <a:rPr lang="tr-TR" sz="1500" b="0" i="0" dirty="0">
                <a:effectLst/>
                <a:latin typeface="ff1"/>
              </a:rPr>
              <a:t>uşturmak için ise,</a:t>
            </a:r>
            <a:r>
              <a:rPr lang="tr-TR" sz="1500" b="1" i="0" dirty="0">
                <a:effectLst/>
                <a:latin typeface="ff0"/>
              </a:rPr>
              <a:t>tm</a:t>
            </a:r>
            <a:r>
              <a:rPr lang="tr-TR" sz="1500" dirty="0">
                <a:latin typeface="Roboto"/>
              </a:rPr>
              <a:t> </a:t>
            </a:r>
            <a:r>
              <a:rPr lang="tr-TR" sz="1500" b="0" i="0" dirty="0">
                <a:effectLst/>
                <a:latin typeface="ff1"/>
              </a:rPr>
              <a:t>paketinden yararlanılan</a:t>
            </a:r>
            <a:r>
              <a:rPr lang="tr-TR" sz="1500" dirty="0">
                <a:latin typeface="Roboto"/>
              </a:rPr>
              <a:t> </a:t>
            </a:r>
            <a:r>
              <a:rPr lang="tr-TR" sz="1500" b="1" i="0" dirty="0">
                <a:effectLst/>
                <a:latin typeface="ff0"/>
              </a:rPr>
              <a:t>Corpus( )</a:t>
            </a:r>
            <a:r>
              <a:rPr lang="tr-TR" sz="1500" dirty="0">
                <a:latin typeface="Roboto"/>
              </a:rPr>
              <a:t> </a:t>
            </a:r>
            <a:r>
              <a:rPr lang="tr-TR" sz="1500" b="0" i="0" dirty="0">
                <a:effectLst/>
                <a:latin typeface="ff4"/>
              </a:rPr>
              <a:t>ve</a:t>
            </a:r>
            <a:r>
              <a:rPr lang="tr-TR" sz="1500" dirty="0">
                <a:latin typeface="Roboto"/>
              </a:rPr>
              <a:t> </a:t>
            </a:r>
            <a:r>
              <a:rPr lang="tr-TR" sz="1500" b="1" i="0" dirty="0">
                <a:effectLst/>
                <a:latin typeface="ff0"/>
              </a:rPr>
              <a:t>VectorSource( )</a:t>
            </a:r>
            <a:r>
              <a:rPr lang="tr-TR" sz="1500" dirty="0">
                <a:latin typeface="Roboto"/>
              </a:rPr>
              <a:t> </a:t>
            </a:r>
            <a:r>
              <a:rPr lang="tr-TR" sz="1500" b="0" i="0" dirty="0">
                <a:effectLst/>
                <a:latin typeface="ff1"/>
              </a:rPr>
              <a:t>ile işlemyapıldı.</a:t>
            </a:r>
          </a:p>
          <a:p>
            <a:endParaRPr lang="tr-TR" sz="1500" dirty="0">
              <a:solidFill>
                <a:srgbClr val="000000"/>
              </a:solidFill>
              <a:latin typeface="ff1"/>
            </a:endParaRPr>
          </a:p>
          <a:p>
            <a:r>
              <a:rPr lang="tr-TR" sz="1500" b="1" i="0" dirty="0">
                <a:solidFill>
                  <a:schemeClr val="tx2">
                    <a:lumMod val="75000"/>
                  </a:schemeClr>
                </a:solidFill>
                <a:effectLst/>
                <a:latin typeface="Roboto"/>
              </a:rPr>
              <a:t>mycorpus &lt;- VCorpus(VectorSource(tweets$text))</a:t>
            </a:r>
          </a:p>
          <a:p>
            <a:r>
              <a:rPr lang="tr-TR" b="0" i="0" dirty="0">
                <a:solidFill>
                  <a:srgbClr val="000000"/>
                </a:solidFill>
                <a:effectLst/>
                <a:latin typeface="ff4"/>
              </a:rPr>
              <a:t> </a:t>
            </a:r>
            <a:endParaRPr lang="tr-TR" b="0" i="0" dirty="0">
              <a:solidFill>
                <a:srgbClr val="000000"/>
              </a:solidFill>
              <a:effectLst/>
              <a:latin typeface="Roboto"/>
            </a:endParaRPr>
          </a:p>
        </p:txBody>
      </p:sp>
      <p:sp>
        <p:nvSpPr>
          <p:cNvPr id="8" name="Rectangle 7"/>
          <p:cNvSpPr/>
          <p:nvPr/>
        </p:nvSpPr>
        <p:spPr>
          <a:xfrm>
            <a:off x="444500" y="3104000"/>
            <a:ext cx="11341100" cy="2308324"/>
          </a:xfrm>
          <a:prstGeom prst="rect">
            <a:avLst/>
          </a:prstGeom>
        </p:spPr>
        <p:txBody>
          <a:bodyPr wrap="square">
            <a:spAutoFit/>
          </a:bodyPr>
          <a:lstStyle/>
          <a:p>
            <a:r>
              <a:rPr lang="tr-TR" b="1" dirty="0">
                <a:solidFill>
                  <a:schemeClr val="bg2">
                    <a:lumMod val="60000"/>
                    <a:lumOff val="40000"/>
                  </a:schemeClr>
                </a:solidFill>
              </a:rPr>
              <a:t>Veriyi Temizleme :</a:t>
            </a:r>
          </a:p>
          <a:p>
            <a:r>
              <a:rPr lang="tr-TR" dirty="0"/>
              <a:t>Metin analizi için elde edilen ham data içerisindeki metinler çeşitli sembollerle, büyüklüküçüklü harflerle, sayılarla doludur. İyi bir uygulama için bu metinlerin temizlenmesi veanalize hazır hale getirilmesi gerekir.“tm”yani “Text Mining” paketinde temizleme sürecinde kullanılmak üzere bulunan</a:t>
            </a:r>
          </a:p>
          <a:p>
            <a:r>
              <a:rPr lang="tr-TR" dirty="0"/>
              <a:t>etkili fonksiyonlar vardır. Fakat bazen eldeki veriyi tam olarak temizlemek için ekstrafonksiyon yaratılması gerekebilir. Bu çalışmada elde edilen metinler bir sosyal medya web</a:t>
            </a:r>
          </a:p>
          <a:p>
            <a:r>
              <a:rPr lang="tr-TR" dirty="0"/>
              <a:t>sitesinden alındığı için oldukça fazla websitesi linki (URL) ve çeşitli semboller barındırmaktadır.</a:t>
            </a:r>
          </a:p>
          <a:p>
            <a:r>
              <a:rPr lang="tr-TR" dirty="0"/>
              <a:t> Bunların kaldırılması için oluşturulan fonksiyon ;</a:t>
            </a:r>
          </a:p>
        </p:txBody>
      </p:sp>
      <p:sp>
        <p:nvSpPr>
          <p:cNvPr id="9" name="Rectangle 8"/>
          <p:cNvSpPr/>
          <p:nvPr/>
        </p:nvSpPr>
        <p:spPr>
          <a:xfrm>
            <a:off x="520700" y="5647035"/>
            <a:ext cx="10591800" cy="646331"/>
          </a:xfrm>
          <a:prstGeom prst="rect">
            <a:avLst/>
          </a:prstGeom>
        </p:spPr>
        <p:txBody>
          <a:bodyPr wrap="square">
            <a:spAutoFit/>
          </a:bodyPr>
          <a:lstStyle/>
          <a:p>
            <a:r>
              <a:rPr lang="tr-TR" b="1" dirty="0">
                <a:solidFill>
                  <a:schemeClr val="tx2">
                    <a:lumMod val="75000"/>
                  </a:schemeClr>
                </a:solidFill>
              </a:rPr>
              <a:t>removeURL &lt;- function(x) gsub("http[[:alnum:]]*","",x)         </a:t>
            </a:r>
            <a:r>
              <a:rPr lang="tr-TR" b="1" dirty="0">
                <a:solidFill>
                  <a:schemeClr val="tx2">
                    <a:lumMod val="75000"/>
                  </a:schemeClr>
                </a:solidFill>
                <a:sym typeface="Wingdings" panose="05000000000000000000" pitchFamily="2" charset="2"/>
              </a:rPr>
              <a:t>   </a:t>
            </a:r>
            <a:r>
              <a:rPr lang="tr-TR" b="1" dirty="0">
                <a:solidFill>
                  <a:schemeClr val="tx1">
                    <a:lumMod val="95000"/>
                  </a:schemeClr>
                </a:solidFill>
              </a:rPr>
              <a:t>url </a:t>
            </a:r>
          </a:p>
          <a:p>
            <a:r>
              <a:rPr lang="tr-TR" b="1" dirty="0">
                <a:solidFill>
                  <a:schemeClr val="tx2">
                    <a:lumMod val="75000"/>
                  </a:schemeClr>
                </a:solidFill>
              </a:rPr>
              <a:t>removeNumPunct &lt;- function(x) gsub("[^[:alpha:][:space:]]*","",x) </a:t>
            </a:r>
            <a:r>
              <a:rPr lang="tr-TR" dirty="0">
                <a:sym typeface="Wingdings" panose="05000000000000000000" pitchFamily="2" charset="2"/>
              </a:rPr>
              <a:t> ingilizce olmayan harfler</a:t>
            </a:r>
            <a:endParaRPr lang="tr-TR" dirty="0"/>
          </a:p>
        </p:txBody>
      </p:sp>
      <p:pic>
        <p:nvPicPr>
          <p:cNvPr id="7" name="Picture 6">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96400" y="365125"/>
            <a:ext cx="595400" cy="595400"/>
          </a:xfrm>
          <a:prstGeom prst="rect">
            <a:avLst/>
          </a:prstGeom>
        </p:spPr>
      </p:pic>
      <p:sp>
        <p:nvSpPr>
          <p:cNvPr id="10" name="Rectangle 9"/>
          <p:cNvSpPr/>
          <p:nvPr/>
        </p:nvSpPr>
        <p:spPr>
          <a:xfrm>
            <a:off x="10291800" y="6176963"/>
            <a:ext cx="1334143" cy="400110"/>
          </a:xfrm>
          <a:prstGeom prst="rect">
            <a:avLst/>
          </a:prstGeom>
        </p:spPr>
        <p:txBody>
          <a:bodyPr wrap="square">
            <a:spAutoFit/>
          </a:bodyPr>
          <a:lstStyle/>
          <a:p>
            <a:r>
              <a:rPr lang="tr-TR" sz="2000" b="1" u="sng" dirty="0">
                <a:hlinkClick r:id="rId4" action="ppaction://hlinksldjump"/>
              </a:rPr>
              <a:t>İçindekiler</a:t>
            </a:r>
            <a:endParaRPr lang="tr-TR" sz="2000" b="1" u="sng" dirty="0"/>
          </a:p>
        </p:txBody>
      </p:sp>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85970" y="329230"/>
            <a:ext cx="670834" cy="670834"/>
          </a:xfrm>
          <a:prstGeom prst="rect">
            <a:avLst/>
          </a:prstGeom>
        </p:spPr>
      </p:pic>
    </p:spTree>
    <p:extLst>
      <p:ext uri="{BB962C8B-B14F-4D97-AF65-F5344CB8AC3E}">
        <p14:creationId xmlns:p14="http://schemas.microsoft.com/office/powerpoint/2010/main" val="520177765"/>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9100" y="-50541"/>
            <a:ext cx="7337425" cy="977642"/>
          </a:xfrm>
        </p:spPr>
        <p:txBody>
          <a:bodyPr>
            <a:normAutofit/>
          </a:bodyPr>
          <a:lstStyle/>
          <a:p>
            <a:r>
              <a:rPr lang="tr-TR" sz="3000" dirty="0">
                <a:solidFill>
                  <a:schemeClr val="bg2">
                    <a:lumMod val="60000"/>
                    <a:lumOff val="40000"/>
                  </a:schemeClr>
                </a:solidFill>
              </a:rPr>
              <a:t>İSTENMEYEN KELİMELERİ ÇIKARTMA</a:t>
            </a:r>
          </a:p>
        </p:txBody>
      </p:sp>
      <p:sp>
        <p:nvSpPr>
          <p:cNvPr id="5" name="Rectangle 4"/>
          <p:cNvSpPr/>
          <p:nvPr/>
        </p:nvSpPr>
        <p:spPr>
          <a:xfrm>
            <a:off x="708066" y="1690688"/>
            <a:ext cx="5144357" cy="369332"/>
          </a:xfrm>
          <a:prstGeom prst="rect">
            <a:avLst/>
          </a:prstGeom>
        </p:spPr>
        <p:txBody>
          <a:bodyPr wrap="none">
            <a:spAutoFit/>
          </a:bodyPr>
          <a:lstStyle/>
          <a:p>
            <a:r>
              <a:rPr lang="tr-TR" b="1" dirty="0">
                <a:solidFill>
                  <a:schemeClr val="tx2">
                    <a:lumMod val="75000"/>
                  </a:schemeClr>
                </a:solidFill>
              </a:rPr>
              <a:t>new_stop &lt;- c(stopwords("en"),"rt","one","news")</a:t>
            </a:r>
          </a:p>
        </p:txBody>
      </p:sp>
      <p:pic>
        <p:nvPicPr>
          <p:cNvPr id="7" name="Picture 6"/>
          <p:cNvPicPr>
            <a:picLocks noChangeAspect="1"/>
          </p:cNvPicPr>
          <p:nvPr/>
        </p:nvPicPr>
        <p:blipFill>
          <a:blip r:embed="rId2" cstate="print"/>
          <a:stretch>
            <a:fillRect/>
          </a:stretch>
        </p:blipFill>
        <p:spPr>
          <a:xfrm>
            <a:off x="320675" y="2351087"/>
            <a:ext cx="8705850" cy="4238625"/>
          </a:xfrm>
          <a:prstGeom prst="rect">
            <a:avLst/>
          </a:prstGeom>
        </p:spPr>
      </p:pic>
      <p:sp>
        <p:nvSpPr>
          <p:cNvPr id="8" name="Rectangle 7"/>
          <p:cNvSpPr/>
          <p:nvPr/>
        </p:nvSpPr>
        <p:spPr>
          <a:xfrm>
            <a:off x="9118559" y="2900738"/>
            <a:ext cx="2921041" cy="3139321"/>
          </a:xfrm>
          <a:prstGeom prst="rect">
            <a:avLst/>
          </a:prstGeom>
        </p:spPr>
        <p:txBody>
          <a:bodyPr wrap="square">
            <a:spAutoFit/>
          </a:bodyPr>
          <a:lstStyle/>
          <a:p>
            <a:r>
              <a:rPr lang="tr-TR" b="0" i="0" dirty="0">
                <a:effectLst/>
                <a:latin typeface="ff1"/>
              </a:rPr>
              <a:t>Metin analizinde önemli kelimelere ulaşabilmek için cümlelerde en sık kullanılanözneler, İngilizce‟deki “to be” ve “do” fiilinin tüm zamanlardaki olumlu/olumsuzçekimleri, edat ve bağlaçların veriden arındırılması gerekir.</a:t>
            </a:r>
            <a:endParaRPr lang="tr-TR" dirty="0"/>
          </a:p>
        </p:txBody>
      </p:sp>
      <p:sp>
        <p:nvSpPr>
          <p:cNvPr id="10" name="Rounded Rectangle 9"/>
          <p:cNvSpPr/>
          <p:nvPr/>
        </p:nvSpPr>
        <p:spPr>
          <a:xfrm>
            <a:off x="6311498" y="778810"/>
            <a:ext cx="4440258" cy="13809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dirty="0"/>
              <a:t>Stopwords fonksiyonu R studionun kendisinde vardır. Bunlar dışında kendimiz de kelime çıkarmak istiyorsak virgül koyarak istemediğimiz kelimeyi çıkartabiliriz.</a:t>
            </a:r>
          </a:p>
        </p:txBody>
      </p:sp>
      <p:cxnSp>
        <p:nvCxnSpPr>
          <p:cNvPr id="14" name="Curved Connector 13"/>
          <p:cNvCxnSpPr/>
          <p:nvPr/>
        </p:nvCxnSpPr>
        <p:spPr>
          <a:xfrm rot="10800000" flipV="1">
            <a:off x="5490762" y="1851541"/>
            <a:ext cx="848287" cy="18466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1092200" y="6375400"/>
            <a:ext cx="139700"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Picture 10">
            <a:hlinkClick r:id="rId3" action="ppaction://hlinksldjump"/>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19497" y="289817"/>
            <a:ext cx="595400" cy="595400"/>
          </a:xfrm>
          <a:prstGeom prst="rect">
            <a:avLst/>
          </a:prstGeom>
        </p:spPr>
      </p:pic>
      <p:sp>
        <p:nvSpPr>
          <p:cNvPr id="12" name="Rectangle 11"/>
          <p:cNvSpPr/>
          <p:nvPr/>
        </p:nvSpPr>
        <p:spPr>
          <a:xfrm>
            <a:off x="10291800" y="6176963"/>
            <a:ext cx="1334143" cy="400110"/>
          </a:xfrm>
          <a:prstGeom prst="rect">
            <a:avLst/>
          </a:prstGeom>
        </p:spPr>
        <p:txBody>
          <a:bodyPr wrap="square">
            <a:spAutoFit/>
          </a:bodyPr>
          <a:lstStyle/>
          <a:p>
            <a:r>
              <a:rPr lang="tr-TR" sz="2000" b="1" u="sng" dirty="0">
                <a:hlinkClick r:id="rId5" action="ppaction://hlinksldjump"/>
              </a:rPr>
              <a:t>İçindekiler</a:t>
            </a:r>
            <a:endParaRPr lang="tr-TR" sz="2000" b="1" u="sng" dirty="0"/>
          </a:p>
        </p:txBody>
      </p:sp>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368766" y="214383"/>
            <a:ext cx="670834" cy="670834"/>
          </a:xfrm>
          <a:prstGeom prst="rect">
            <a:avLst/>
          </a:prstGeom>
        </p:spPr>
      </p:pic>
    </p:spTree>
    <p:extLst>
      <p:ext uri="{BB962C8B-B14F-4D97-AF65-F5344CB8AC3E}">
        <p14:creationId xmlns:p14="http://schemas.microsoft.com/office/powerpoint/2010/main" val="1228941577"/>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1112500" cy="866774"/>
          </a:xfrm>
        </p:spPr>
        <p:txBody>
          <a:bodyPr>
            <a:normAutofit fontScale="90000"/>
          </a:bodyPr>
          <a:lstStyle/>
          <a:p>
            <a:r>
              <a:rPr lang="tr-TR" sz="3300" dirty="0">
                <a:solidFill>
                  <a:schemeClr val="bg2">
                    <a:lumMod val="60000"/>
                    <a:lumOff val="40000"/>
                  </a:schemeClr>
                </a:solidFill>
              </a:rPr>
              <a:t>TEMİZLENMİŞ TWEETLER</a:t>
            </a:r>
            <a:r>
              <a:rPr lang="tr-TR" dirty="0">
                <a:solidFill>
                  <a:schemeClr val="bg2">
                    <a:lumMod val="60000"/>
                    <a:lumOff val="40000"/>
                  </a:schemeClr>
                </a:solidFill>
              </a:rPr>
              <a:t/>
            </a:r>
            <a:br>
              <a:rPr lang="tr-TR" dirty="0">
                <a:solidFill>
                  <a:schemeClr val="bg2">
                    <a:lumMod val="60000"/>
                    <a:lumOff val="40000"/>
                  </a:schemeClr>
                </a:solidFill>
              </a:rPr>
            </a:br>
            <a:endParaRPr lang="tr-TR" dirty="0"/>
          </a:p>
        </p:txBody>
      </p:sp>
      <p:sp>
        <p:nvSpPr>
          <p:cNvPr id="4" name="Rectangle 3"/>
          <p:cNvSpPr/>
          <p:nvPr/>
        </p:nvSpPr>
        <p:spPr>
          <a:xfrm>
            <a:off x="355600" y="950889"/>
            <a:ext cx="9004300" cy="1708160"/>
          </a:xfrm>
          <a:prstGeom prst="rect">
            <a:avLst/>
          </a:prstGeom>
        </p:spPr>
        <p:txBody>
          <a:bodyPr wrap="square">
            <a:spAutoFit/>
          </a:bodyPr>
          <a:lstStyle/>
          <a:p>
            <a:r>
              <a:rPr lang="tr-TR" sz="1500" b="1" dirty="0">
                <a:solidFill>
                  <a:schemeClr val="tx2">
                    <a:lumMod val="75000"/>
                  </a:schemeClr>
                </a:solidFill>
              </a:rPr>
              <a:t>clean_tweets &lt;- tm_map(mycorpus,PlainTextDocument)</a:t>
            </a:r>
          </a:p>
          <a:p>
            <a:r>
              <a:rPr lang="tr-TR" sz="1500" b="1" dirty="0">
                <a:solidFill>
                  <a:schemeClr val="tx2">
                    <a:lumMod val="75000"/>
                  </a:schemeClr>
                </a:solidFill>
              </a:rPr>
              <a:t>clean_tweets &lt;- tm_map(clean_tweets,content_transformer(removeURL))</a:t>
            </a:r>
          </a:p>
          <a:p>
            <a:r>
              <a:rPr lang="tr-TR" sz="1500" b="1" dirty="0">
                <a:solidFill>
                  <a:schemeClr val="tx2">
                    <a:lumMod val="75000"/>
                  </a:schemeClr>
                </a:solidFill>
              </a:rPr>
              <a:t>clean_tweets &lt;- tm_map(clean_tweets, stripWhitespace)</a:t>
            </a:r>
          </a:p>
          <a:p>
            <a:r>
              <a:rPr lang="tr-TR" sz="1500" b="1" dirty="0">
                <a:solidFill>
                  <a:schemeClr val="tx2">
                    <a:lumMod val="75000"/>
                  </a:schemeClr>
                </a:solidFill>
              </a:rPr>
              <a:t>clean_tweets &lt;- tm_map(clean_tweets, content_transformer(tolower))</a:t>
            </a:r>
          </a:p>
          <a:p>
            <a:r>
              <a:rPr lang="tr-TR" sz="1500" b="1" dirty="0">
                <a:solidFill>
                  <a:schemeClr val="tx2">
                    <a:lumMod val="75000"/>
                  </a:schemeClr>
                </a:solidFill>
              </a:rPr>
              <a:t>clean_tweets &lt;- tm_map(clean_tweets, removeWords, new_stop)</a:t>
            </a:r>
          </a:p>
          <a:p>
            <a:r>
              <a:rPr lang="tr-TR" sz="1500" b="1" dirty="0">
                <a:solidFill>
                  <a:schemeClr val="tx2">
                    <a:lumMod val="75000"/>
                  </a:schemeClr>
                </a:solidFill>
              </a:rPr>
              <a:t>clean_tweets &lt;- tm_map(clean_tweets,content_transformer(removeNumPunct))</a:t>
            </a:r>
          </a:p>
          <a:p>
            <a:r>
              <a:rPr lang="tr-TR" sz="1500" b="1" dirty="0">
                <a:solidFill>
                  <a:schemeClr val="tx2">
                    <a:lumMod val="75000"/>
                  </a:schemeClr>
                </a:solidFill>
              </a:rPr>
              <a:t>clean_tweets &lt;- tm_map(clean_tweets, removePunctuation)</a:t>
            </a:r>
          </a:p>
        </p:txBody>
      </p:sp>
      <p:sp>
        <p:nvSpPr>
          <p:cNvPr id="5" name="Rectangle 4"/>
          <p:cNvSpPr/>
          <p:nvPr/>
        </p:nvSpPr>
        <p:spPr>
          <a:xfrm>
            <a:off x="355600" y="3238998"/>
            <a:ext cx="6096000" cy="369332"/>
          </a:xfrm>
          <a:prstGeom prst="rect">
            <a:avLst/>
          </a:prstGeom>
        </p:spPr>
        <p:txBody>
          <a:bodyPr>
            <a:spAutoFit/>
          </a:bodyPr>
          <a:lstStyle/>
          <a:p>
            <a:r>
              <a:rPr lang="tr-TR" b="1" dirty="0">
                <a:solidFill>
                  <a:schemeClr val="tx2">
                    <a:lumMod val="75000"/>
                  </a:schemeClr>
                </a:solidFill>
              </a:rPr>
              <a:t>tweets$text[40]</a:t>
            </a:r>
          </a:p>
        </p:txBody>
      </p:sp>
      <p:sp>
        <p:nvSpPr>
          <p:cNvPr id="6" name="Rectangle 5"/>
          <p:cNvSpPr/>
          <p:nvPr/>
        </p:nvSpPr>
        <p:spPr>
          <a:xfrm>
            <a:off x="289025" y="4557611"/>
            <a:ext cx="2292615" cy="369332"/>
          </a:xfrm>
          <a:prstGeom prst="rect">
            <a:avLst/>
          </a:prstGeom>
        </p:spPr>
        <p:txBody>
          <a:bodyPr wrap="none">
            <a:spAutoFit/>
          </a:bodyPr>
          <a:lstStyle/>
          <a:p>
            <a:r>
              <a:rPr lang="tr-TR" b="1" dirty="0">
                <a:solidFill>
                  <a:schemeClr val="tx2">
                    <a:lumMod val="75000"/>
                  </a:schemeClr>
                </a:solidFill>
              </a:rPr>
              <a:t>clean_tweets[[40]][1]</a:t>
            </a:r>
          </a:p>
        </p:txBody>
      </p:sp>
      <p:pic>
        <p:nvPicPr>
          <p:cNvPr id="7" name="Picture 6"/>
          <p:cNvPicPr>
            <a:picLocks noChangeAspect="1"/>
          </p:cNvPicPr>
          <p:nvPr/>
        </p:nvPicPr>
        <p:blipFill>
          <a:blip r:embed="rId2" cstate="print"/>
          <a:stretch>
            <a:fillRect/>
          </a:stretch>
        </p:blipFill>
        <p:spPr>
          <a:xfrm>
            <a:off x="355600" y="3787569"/>
            <a:ext cx="7477225" cy="428625"/>
          </a:xfrm>
          <a:prstGeom prst="rect">
            <a:avLst/>
          </a:prstGeom>
        </p:spPr>
      </p:pic>
      <p:pic>
        <p:nvPicPr>
          <p:cNvPr id="8" name="Picture 7"/>
          <p:cNvPicPr>
            <a:picLocks noChangeAspect="1"/>
          </p:cNvPicPr>
          <p:nvPr/>
        </p:nvPicPr>
        <p:blipFill>
          <a:blip r:embed="rId3" cstate="print"/>
          <a:stretch>
            <a:fillRect/>
          </a:stretch>
        </p:blipFill>
        <p:spPr>
          <a:xfrm>
            <a:off x="200125" y="5327653"/>
            <a:ext cx="7543800" cy="514350"/>
          </a:xfrm>
          <a:prstGeom prst="rect">
            <a:avLst/>
          </a:prstGeom>
        </p:spPr>
      </p:pic>
      <p:sp>
        <p:nvSpPr>
          <p:cNvPr id="9" name="TextBox 8"/>
          <p:cNvSpPr txBox="1"/>
          <p:nvPr/>
        </p:nvSpPr>
        <p:spPr>
          <a:xfrm>
            <a:off x="482603" y="2758931"/>
            <a:ext cx="1838132" cy="369332"/>
          </a:xfrm>
          <a:prstGeom prst="rect">
            <a:avLst/>
          </a:prstGeom>
          <a:noFill/>
        </p:spPr>
        <p:txBody>
          <a:bodyPr wrap="none" rtlCol="0">
            <a:spAutoFit/>
          </a:bodyPr>
          <a:lstStyle/>
          <a:p>
            <a:r>
              <a:rPr lang="tr-TR" dirty="0"/>
              <a:t>Kodu deneyelim ;</a:t>
            </a:r>
          </a:p>
        </p:txBody>
      </p:sp>
      <p:sp>
        <p:nvSpPr>
          <p:cNvPr id="10" name="Rectangle 9"/>
          <p:cNvSpPr/>
          <p:nvPr/>
        </p:nvSpPr>
        <p:spPr>
          <a:xfrm>
            <a:off x="7879649" y="454756"/>
            <a:ext cx="3773351" cy="7094250"/>
          </a:xfrm>
          <a:prstGeom prst="rect">
            <a:avLst/>
          </a:prstGeom>
        </p:spPr>
        <p:txBody>
          <a:bodyPr wrap="square">
            <a:spAutoFit/>
          </a:bodyPr>
          <a:lstStyle/>
          <a:p>
            <a:r>
              <a:rPr lang="tr-TR" sz="1500" dirty="0"/>
              <a:t>Görülen temizleme işlem sürecinden bahsetmek gerekirse; öncelikleoluşturulan yapının içeriği PlainTextDocument işlemi ile sade metin belgesinedönüştürüldü ve bu değerler clean_corp adı verilen yeni bir yapıya atandı.Bu aşamadan sonra işlemlere clean_corp üzerinden devam edilmiştir. İkinci sıradaURL‟leri yani websitesi linklerini kaldırmak için önceden oluşturulan content_transformer(removeURL)fonksiyonu ile metindeki tüm URL‟ler kaldırıldı.Daha sonra stripWhitespace ile kelimeler arası boşluklar eşitlenerek yenidendüzenlendi. Tüm harflerin küçük harfe çevrilmesi için content_transformer(tolower)kullanıldı.</a:t>
            </a:r>
          </a:p>
          <a:p>
            <a:r>
              <a:rPr lang="tr-TR" sz="1500" dirty="0"/>
              <a:t>Ardından removeWords fonksiyonu ve önceden oluşturulan new_stops listesi ile ihtiyaç ol unmayan kelimeler kaldırıldı. Son olarak ise content_transformer(removeNumPunct) ve removePunctution fonksiyonlarıkullanılarak İngilizce olmayan harfler, farklı semboller ve tüm noktalama işaretlerikaldırıldı.Tüm bu işlemler sonrası örnek birkaç tweet‟e bakmak gerekirse eski metin iletemizlenmiş metin arasındaki farkın gözle görülür bir biçimde olduğu kesindir.</a:t>
            </a:r>
          </a:p>
          <a:p>
            <a:r>
              <a:rPr lang="tr-TR" sz="1000" dirty="0"/>
              <a:t/>
            </a:r>
            <a:br>
              <a:rPr lang="tr-TR" sz="1000" dirty="0"/>
            </a:br>
            <a:endParaRPr lang="tr-TR" sz="1000" b="0" i="0" dirty="0">
              <a:solidFill>
                <a:srgbClr val="000000"/>
              </a:solidFill>
              <a:effectLst/>
              <a:latin typeface="Roboto"/>
            </a:endParaRPr>
          </a:p>
          <a:p>
            <a:r>
              <a:rPr lang="tr-TR" sz="1500" b="0" i="0" dirty="0">
                <a:solidFill>
                  <a:srgbClr val="000000"/>
                </a:solidFill>
                <a:effectLst/>
                <a:latin typeface="Roboto"/>
              </a:rPr>
              <a:t/>
            </a:r>
            <a:br>
              <a:rPr lang="tr-TR" sz="1500" b="0" i="0" dirty="0">
                <a:solidFill>
                  <a:srgbClr val="000000"/>
                </a:solidFill>
                <a:effectLst/>
                <a:latin typeface="Roboto"/>
              </a:rPr>
            </a:br>
            <a:endParaRPr lang="tr-TR" sz="1500" dirty="0"/>
          </a:p>
        </p:txBody>
      </p:sp>
      <p:pic>
        <p:nvPicPr>
          <p:cNvPr id="13" name="Picture 12">
            <a:hlinkClick r:id="rId4" action="ppaction://hlinksldjump"/>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46840" y="112241"/>
            <a:ext cx="595400" cy="595400"/>
          </a:xfrm>
          <a:prstGeom prst="rect">
            <a:avLst/>
          </a:prstGeom>
        </p:spPr>
      </p:pic>
      <p:sp>
        <p:nvSpPr>
          <p:cNvPr id="14" name="Rectangle 13"/>
          <p:cNvSpPr/>
          <p:nvPr/>
        </p:nvSpPr>
        <p:spPr>
          <a:xfrm>
            <a:off x="10616557" y="6457890"/>
            <a:ext cx="1334143" cy="400110"/>
          </a:xfrm>
          <a:prstGeom prst="rect">
            <a:avLst/>
          </a:prstGeom>
        </p:spPr>
        <p:txBody>
          <a:bodyPr wrap="square">
            <a:spAutoFit/>
          </a:bodyPr>
          <a:lstStyle/>
          <a:p>
            <a:r>
              <a:rPr lang="tr-TR" sz="2000" b="1" u="sng" dirty="0">
                <a:hlinkClick r:id="rId6" action="ppaction://hlinksldjump"/>
              </a:rPr>
              <a:t>İçindekiler</a:t>
            </a:r>
            <a:endParaRPr lang="tr-TR" sz="2000" b="1" u="sng" dirty="0"/>
          </a:p>
        </p:txBody>
      </p:sp>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453307" y="70075"/>
            <a:ext cx="670834" cy="670834"/>
          </a:xfrm>
          <a:prstGeom prst="rect">
            <a:avLst/>
          </a:prstGeom>
        </p:spPr>
      </p:pic>
    </p:spTree>
    <p:extLst>
      <p:ext uri="{BB962C8B-B14F-4D97-AF65-F5344CB8AC3E}">
        <p14:creationId xmlns:p14="http://schemas.microsoft.com/office/powerpoint/2010/main" val="3560988084"/>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3215680" y="558790"/>
            <a:ext cx="5067446" cy="1227137"/>
          </a:xfrm>
        </p:spPr>
        <p:txBody>
          <a:bodyPr>
            <a:normAutofit fontScale="90000"/>
          </a:bodyPr>
          <a:lstStyle/>
          <a:p>
            <a:r>
              <a:rPr lang="tr-TR" sz="6000" dirty="0">
                <a:solidFill>
                  <a:schemeClr val="bg2">
                    <a:lumMod val="60000"/>
                    <a:lumOff val="40000"/>
                  </a:schemeClr>
                </a:solidFill>
              </a:rPr>
              <a:t>Araştırma Grubu</a:t>
            </a:r>
            <a:r>
              <a:rPr lang="tr-TR" dirty="0">
                <a:solidFill>
                  <a:schemeClr val="bg2">
                    <a:lumMod val="60000"/>
                    <a:lumOff val="40000"/>
                  </a:schemeClr>
                </a:solidFill>
              </a:rPr>
              <a:t/>
            </a:r>
            <a:br>
              <a:rPr lang="tr-TR" dirty="0">
                <a:solidFill>
                  <a:schemeClr val="bg2">
                    <a:lumMod val="60000"/>
                    <a:lumOff val="40000"/>
                  </a:schemeClr>
                </a:solidFill>
              </a:rPr>
            </a:br>
            <a:r>
              <a:rPr lang="tr-TR" dirty="0">
                <a:solidFill>
                  <a:schemeClr val="bg2">
                    <a:lumMod val="60000"/>
                    <a:lumOff val="40000"/>
                  </a:schemeClr>
                </a:solidFill>
              </a:rPr>
              <a:t/>
            </a:r>
            <a:br>
              <a:rPr lang="tr-TR" dirty="0">
                <a:solidFill>
                  <a:schemeClr val="bg2">
                    <a:lumMod val="60000"/>
                    <a:lumOff val="40000"/>
                  </a:schemeClr>
                </a:solidFill>
              </a:rPr>
            </a:br>
            <a:endParaRPr lang="tr-TR" dirty="0">
              <a:solidFill>
                <a:schemeClr val="bg2">
                  <a:lumMod val="60000"/>
                  <a:lumOff val="40000"/>
                </a:schemeClr>
              </a:solidFill>
            </a:endParaRPr>
          </a:p>
        </p:txBody>
      </p:sp>
      <p:sp>
        <p:nvSpPr>
          <p:cNvPr id="3" name="2 Alt Başlık"/>
          <p:cNvSpPr>
            <a:spLocks noGrp="1"/>
          </p:cNvSpPr>
          <p:nvPr>
            <p:ph type="subTitle" idx="1"/>
          </p:nvPr>
        </p:nvSpPr>
        <p:spPr>
          <a:xfrm>
            <a:off x="1882326" y="1902657"/>
            <a:ext cx="6400800" cy="3169995"/>
          </a:xfrm>
        </p:spPr>
        <p:txBody>
          <a:bodyPr>
            <a:normAutofit fontScale="92500" lnSpcReduction="20000"/>
          </a:bodyPr>
          <a:lstStyle/>
          <a:p>
            <a:pPr algn="l">
              <a:buFont typeface="Arial" pitchFamily="34" charset="0"/>
              <a:buChar char="•"/>
            </a:pPr>
            <a:r>
              <a:rPr lang="tr-TR" dirty="0">
                <a:solidFill>
                  <a:schemeClr val="tx1">
                    <a:lumMod val="95000"/>
                    <a:lumOff val="5000"/>
                  </a:schemeClr>
                </a:solidFill>
              </a:rPr>
              <a:t> Berfin Nur TEMUR </a:t>
            </a:r>
            <a:r>
              <a:rPr lang="tr-TR" sz="2200" dirty="0">
                <a:solidFill>
                  <a:schemeClr val="tx1">
                    <a:lumMod val="95000"/>
                    <a:lumOff val="5000"/>
                  </a:schemeClr>
                </a:solidFill>
                <a:latin typeface="Arial" panose="020B0604020202020204" pitchFamily="34" charset="0"/>
                <a:cs typeface="Arial" panose="020B0604020202020204" pitchFamily="34" charset="0"/>
              </a:rPr>
              <a:t>121516011</a:t>
            </a:r>
          </a:p>
          <a:p>
            <a:pPr algn="l"/>
            <a:endParaRPr lang="tr-TR" dirty="0">
              <a:solidFill>
                <a:schemeClr val="tx1">
                  <a:lumMod val="95000"/>
                  <a:lumOff val="5000"/>
                </a:schemeClr>
              </a:solidFill>
            </a:endParaRPr>
          </a:p>
          <a:p>
            <a:pPr algn="l">
              <a:buFont typeface="Arial" pitchFamily="34" charset="0"/>
              <a:buChar char="•"/>
            </a:pPr>
            <a:r>
              <a:rPr lang="tr-TR" dirty="0">
                <a:solidFill>
                  <a:schemeClr val="tx1">
                    <a:lumMod val="95000"/>
                    <a:lumOff val="5000"/>
                  </a:schemeClr>
                </a:solidFill>
              </a:rPr>
              <a:t> Serenay AKCİYER  </a:t>
            </a:r>
            <a:r>
              <a:rPr lang="tr-TR" sz="2200" dirty="0">
                <a:solidFill>
                  <a:schemeClr val="tx1">
                    <a:lumMod val="95000"/>
                    <a:lumOff val="5000"/>
                  </a:schemeClr>
                </a:solidFill>
                <a:latin typeface="Arial" panose="020B0604020202020204" pitchFamily="34" charset="0"/>
                <a:cs typeface="Arial" panose="020B0604020202020204" pitchFamily="34" charset="0"/>
              </a:rPr>
              <a:t>121516030</a:t>
            </a:r>
          </a:p>
          <a:p>
            <a:pPr algn="l"/>
            <a:endParaRPr lang="tr-TR" dirty="0">
              <a:solidFill>
                <a:schemeClr val="tx1">
                  <a:lumMod val="95000"/>
                  <a:lumOff val="5000"/>
                </a:schemeClr>
              </a:solidFill>
            </a:endParaRPr>
          </a:p>
          <a:p>
            <a:pPr algn="l">
              <a:buFont typeface="Arial" pitchFamily="34" charset="0"/>
              <a:buChar char="•"/>
            </a:pPr>
            <a:r>
              <a:rPr lang="tr-TR" dirty="0">
                <a:solidFill>
                  <a:schemeClr val="tx1">
                    <a:lumMod val="95000"/>
                    <a:lumOff val="5000"/>
                  </a:schemeClr>
                </a:solidFill>
              </a:rPr>
              <a:t> Şevval YURTSEVEN  </a:t>
            </a:r>
            <a:r>
              <a:rPr lang="tr-TR" sz="2200" dirty="0">
                <a:solidFill>
                  <a:schemeClr val="tx1">
                    <a:lumMod val="95000"/>
                    <a:lumOff val="5000"/>
                  </a:schemeClr>
                </a:solidFill>
                <a:latin typeface="Arial" panose="020B0604020202020204" pitchFamily="34" charset="0"/>
                <a:cs typeface="Arial" panose="020B0604020202020204" pitchFamily="34" charset="0"/>
              </a:rPr>
              <a:t>121516057</a:t>
            </a:r>
          </a:p>
          <a:p>
            <a:pPr algn="l"/>
            <a:endParaRPr lang="tr-TR" dirty="0">
              <a:solidFill>
                <a:schemeClr val="tx1">
                  <a:lumMod val="95000"/>
                  <a:lumOff val="5000"/>
                </a:schemeClr>
              </a:solidFill>
            </a:endParaRPr>
          </a:p>
          <a:p>
            <a:pPr algn="l">
              <a:buFont typeface="Arial" panose="020B0604020202020204" pitchFamily="34" charset="0"/>
              <a:buChar char="•"/>
            </a:pPr>
            <a:r>
              <a:rPr lang="tr-TR" dirty="0">
                <a:solidFill>
                  <a:schemeClr val="tx1">
                    <a:lumMod val="95000"/>
                    <a:lumOff val="5000"/>
                  </a:schemeClr>
                </a:solidFill>
              </a:rPr>
              <a:t> Nisanur TOPRAÇ  </a:t>
            </a:r>
            <a:r>
              <a:rPr lang="tr-TR" sz="2200" dirty="0">
                <a:solidFill>
                  <a:schemeClr val="tx1">
                    <a:lumMod val="95000"/>
                    <a:lumOff val="5000"/>
                  </a:schemeClr>
                </a:solidFill>
                <a:latin typeface="Arial" panose="020B0604020202020204" pitchFamily="34" charset="0"/>
                <a:cs typeface="Arial" panose="020B0604020202020204" pitchFamily="34" charset="0"/>
              </a:rPr>
              <a:t>121516026</a:t>
            </a:r>
          </a:p>
        </p:txBody>
      </p:sp>
      <p:pic>
        <p:nvPicPr>
          <p:cNvPr id="2050" name="Picture 2" descr="C:\Users\Y\Desktop\images11111111.jpg"/>
          <p:cNvPicPr>
            <a:picLocks noChangeAspect="1" noChangeArrowheads="1"/>
          </p:cNvPicPr>
          <p:nvPr/>
        </p:nvPicPr>
        <p:blipFill>
          <a:blip r:embed="rId3" cstate="print"/>
          <a:srcRect r="763" b="6029"/>
          <a:stretch>
            <a:fillRect/>
          </a:stretch>
        </p:blipFill>
        <p:spPr bwMode="auto">
          <a:xfrm>
            <a:off x="7329867" y="1785927"/>
            <a:ext cx="3401444" cy="3602043"/>
          </a:xfrm>
          <a:prstGeom prst="rect">
            <a:avLst/>
          </a:prstGeom>
          <a:noFill/>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96400" y="404664"/>
            <a:ext cx="595400" cy="595400"/>
          </a:xfrm>
          <a:prstGeom prst="rect">
            <a:avLst/>
          </a:prstGeom>
        </p:spPr>
      </p:pic>
      <p:sp>
        <p:nvSpPr>
          <p:cNvPr id="4" name="Rectangle 3"/>
          <p:cNvSpPr/>
          <p:nvPr/>
        </p:nvSpPr>
        <p:spPr>
          <a:xfrm>
            <a:off x="3070420" y="6211669"/>
            <a:ext cx="5130379" cy="369332"/>
          </a:xfrm>
          <a:prstGeom prst="rect">
            <a:avLst/>
          </a:prstGeom>
        </p:spPr>
        <p:txBody>
          <a:bodyPr wrap="none">
            <a:spAutoFit/>
          </a:bodyPr>
          <a:lstStyle/>
          <a:p>
            <a:pPr lvl="0" algn="ctr">
              <a:buClr>
                <a:srgbClr val="000000"/>
              </a:buClr>
              <a:buSzPts val="2200"/>
            </a:pPr>
            <a:r>
              <a:rPr lang="en-US" b="1" dirty="0">
                <a:solidFill>
                  <a:srgbClr val="000000"/>
                </a:solidFill>
                <a:latin typeface="Helvetica Neue"/>
                <a:ea typeface="Helvetica Neue"/>
                <a:cs typeface="Helvetica Neue"/>
                <a:sym typeface="Helvetica Neue"/>
              </a:rPr>
              <a:t>DANIŞMAN HOCA: DOÇ. DR. ESRA AKDENİZ</a:t>
            </a:r>
            <a:endParaRPr lang="en-US" dirty="0"/>
          </a:p>
        </p:txBody>
      </p:sp>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85970" y="329230"/>
            <a:ext cx="670834" cy="670834"/>
          </a:xfrm>
          <a:prstGeom prst="rect">
            <a:avLst/>
          </a:prstGeom>
        </p:spPr>
      </p:pic>
    </p:spTree>
    <p:extLst>
      <p:ext uri="{BB962C8B-B14F-4D97-AF65-F5344CB8AC3E}">
        <p14:creationId xmlns:p14="http://schemas.microsoft.com/office/powerpoint/2010/main" val="27157073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6800" y="3184525"/>
            <a:ext cx="2805249" cy="1325563"/>
          </a:xfrm>
        </p:spPr>
        <p:txBody>
          <a:bodyPr>
            <a:normAutofit fontScale="90000"/>
          </a:bodyPr>
          <a:lstStyle/>
          <a:p>
            <a:r>
              <a:rPr lang="tr-TR" u="sng" dirty="0">
                <a:solidFill>
                  <a:schemeClr val="bg2">
                    <a:lumMod val="60000"/>
                    <a:lumOff val="40000"/>
                  </a:schemeClr>
                </a:solidFill>
              </a:rPr>
              <a:t>Analiz</a:t>
            </a:r>
            <a:r>
              <a:rPr lang="tr-TR" u="sng" dirty="0">
                <a:solidFill>
                  <a:schemeClr val="accent4">
                    <a:lumMod val="20000"/>
                    <a:lumOff val="80000"/>
                  </a:schemeClr>
                </a:solidFill>
              </a:rPr>
              <a:t/>
            </a:r>
            <a:br>
              <a:rPr lang="tr-TR" u="sng" dirty="0">
                <a:solidFill>
                  <a:schemeClr val="accent4">
                    <a:lumMod val="20000"/>
                    <a:lumOff val="80000"/>
                  </a:schemeClr>
                </a:solidFill>
              </a:rPr>
            </a:br>
            <a:endParaRPr lang="tr-TR"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11024" y="4135438"/>
            <a:ext cx="1414462" cy="1414462"/>
          </a:xfrm>
          <a:prstGeom prst="rect">
            <a:avLst/>
          </a:prstGeom>
        </p:spPr>
      </p:pic>
      <p:pic>
        <p:nvPicPr>
          <p:cNvPr id="5" name="Picture 4">
            <a:hlinkClick r:id="rId3" action="ppaction://hlinksldjump"/>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96400" y="404664"/>
            <a:ext cx="595400" cy="595400"/>
          </a:xfrm>
          <a:prstGeom prst="rect">
            <a:avLst/>
          </a:prstGeom>
        </p:spPr>
      </p:pic>
      <p:sp>
        <p:nvSpPr>
          <p:cNvPr id="6" name="Rectangle 5"/>
          <p:cNvSpPr/>
          <p:nvPr/>
        </p:nvSpPr>
        <p:spPr>
          <a:xfrm>
            <a:off x="10291800" y="6176963"/>
            <a:ext cx="1334143" cy="400110"/>
          </a:xfrm>
          <a:prstGeom prst="rect">
            <a:avLst/>
          </a:prstGeom>
        </p:spPr>
        <p:txBody>
          <a:bodyPr wrap="square">
            <a:spAutoFit/>
          </a:bodyPr>
          <a:lstStyle/>
          <a:p>
            <a:r>
              <a:rPr lang="tr-TR" sz="2000" b="1" u="sng" dirty="0">
                <a:hlinkClick r:id="rId5" action="ppaction://hlinksldjump"/>
              </a:rPr>
              <a:t>İçindekiler</a:t>
            </a:r>
            <a:endParaRPr lang="tr-TR" sz="2000" b="1" u="sng" dirty="0"/>
          </a:p>
        </p:txBody>
      </p: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85970" y="329230"/>
            <a:ext cx="670834" cy="670834"/>
          </a:xfrm>
          <a:prstGeom prst="rect">
            <a:avLst/>
          </a:prstGeom>
        </p:spPr>
      </p:pic>
    </p:spTree>
    <p:extLst>
      <p:ext uri="{BB962C8B-B14F-4D97-AF65-F5344CB8AC3E}">
        <p14:creationId xmlns:p14="http://schemas.microsoft.com/office/powerpoint/2010/main" val="779423002"/>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000" dirty="0">
                <a:solidFill>
                  <a:schemeClr val="bg2">
                    <a:lumMod val="60000"/>
                    <a:lumOff val="40000"/>
                  </a:schemeClr>
                </a:solidFill>
              </a:rPr>
              <a:t>TERİM-DÖKÜMAN MATRİSİ OLUŞTURMA</a:t>
            </a:r>
          </a:p>
        </p:txBody>
      </p:sp>
      <p:sp>
        <p:nvSpPr>
          <p:cNvPr id="4" name="Rectangle 3"/>
          <p:cNvSpPr/>
          <p:nvPr/>
        </p:nvSpPr>
        <p:spPr>
          <a:xfrm>
            <a:off x="520700" y="3080565"/>
            <a:ext cx="6337300" cy="1015663"/>
          </a:xfrm>
          <a:prstGeom prst="rect">
            <a:avLst/>
          </a:prstGeom>
        </p:spPr>
        <p:txBody>
          <a:bodyPr wrap="square">
            <a:spAutoFit/>
          </a:bodyPr>
          <a:lstStyle/>
          <a:p>
            <a:r>
              <a:rPr lang="tr-TR" sz="1500" b="1" dirty="0">
                <a:solidFill>
                  <a:schemeClr val="tx2">
                    <a:lumMod val="75000"/>
                  </a:schemeClr>
                </a:solidFill>
              </a:rPr>
              <a:t>tweets_tdm &lt;- TermDocumentMatrix(clean_tweets)</a:t>
            </a:r>
          </a:p>
          <a:p>
            <a:r>
              <a:rPr lang="tr-TR" sz="1500" b="1" dirty="0">
                <a:solidFill>
                  <a:schemeClr val="tx2">
                    <a:lumMod val="75000"/>
                  </a:schemeClr>
                </a:solidFill>
              </a:rPr>
              <a:t>tweets_tdm</a:t>
            </a:r>
          </a:p>
          <a:p>
            <a:r>
              <a:rPr lang="tr-TR" sz="1500" b="1" dirty="0">
                <a:solidFill>
                  <a:schemeClr val="tx2">
                    <a:lumMod val="75000"/>
                  </a:schemeClr>
                </a:solidFill>
              </a:rPr>
              <a:t>tweets_m &lt;- as.matrix(tweets_tdm)</a:t>
            </a:r>
          </a:p>
          <a:p>
            <a:r>
              <a:rPr lang="tr-TR" sz="1500" b="1" dirty="0">
                <a:solidFill>
                  <a:schemeClr val="tx2">
                    <a:lumMod val="75000"/>
                  </a:schemeClr>
                </a:solidFill>
              </a:rPr>
              <a:t>dim(tweets_m)</a:t>
            </a:r>
          </a:p>
        </p:txBody>
      </p:sp>
      <p:sp>
        <p:nvSpPr>
          <p:cNvPr id="6" name="Rectangle 1"/>
          <p:cNvSpPr>
            <a:spLocks noChangeArrowheads="1"/>
          </p:cNvSpPr>
          <p:nvPr/>
        </p:nvSpPr>
        <p:spPr bwMode="auto">
          <a:xfrm>
            <a:off x="0" y="0"/>
            <a:ext cx="0" cy="0"/>
          </a:xfrm>
          <a:prstGeom prst="rect">
            <a:avLst/>
          </a:prstGeom>
          <a:solidFill>
            <a:srgbClr val="E9E9E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7200" b="0" i="0" u="none" strike="noStrike" cap="none" normalizeH="0" baseline="0">
                <a:ln>
                  <a:noFill/>
                </a:ln>
                <a:solidFill>
                  <a:srgbClr val="000000"/>
                </a:solidFill>
                <a:effectLst/>
                <a:latin typeface="ff1"/>
              </a:rPr>
              <a:t>Şekil 3.11‟de görülen temizleme işlem sürecinden bahsetmek gerekirse; öncelikleoluşturulan yapının içeriği</a:t>
            </a:r>
            <a:endParaRPr kumimoji="0" lang="tr-TR" altLang="tr-TR"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6200" b="0" i="0" u="none" strike="noStrike" cap="none" normalizeH="0" baseline="0">
                <a:ln>
                  <a:noFill/>
                </a:ln>
                <a:solidFill>
                  <a:srgbClr val="000000"/>
                </a:solidFill>
                <a:effectLst/>
                <a:latin typeface="ff4"/>
              </a:rPr>
              <a:t> </a:t>
            </a:r>
            <a:endParaRPr kumimoji="0" lang="tr-TR" altLang="tr-TR"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6100" b="1" i="0" u="none" strike="noStrike" cap="none" normalizeH="0" baseline="0">
                <a:ln>
                  <a:noFill/>
                </a:ln>
                <a:solidFill>
                  <a:srgbClr val="000000"/>
                </a:solidFill>
                <a:effectLst/>
                <a:latin typeface="ff0"/>
              </a:rPr>
              <a:t>PlainTextDocument</a:t>
            </a:r>
            <a:endParaRPr kumimoji="0" lang="tr-TR" altLang="tr-TR"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6200" b="0" i="0" u="none" strike="noStrike" cap="none" normalizeH="0" baseline="0">
                <a:ln>
                  <a:noFill/>
                </a:ln>
                <a:solidFill>
                  <a:srgbClr val="000000"/>
                </a:solidFill>
                <a:effectLst/>
                <a:latin typeface="ff4"/>
              </a:rPr>
              <a:t> </a:t>
            </a:r>
            <a:endParaRPr kumimoji="0" lang="tr-TR" altLang="tr-TR"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7200" b="0" i="0" u="none" strike="noStrike" cap="none" normalizeH="0" baseline="0">
                <a:ln>
                  <a:noFill/>
                </a:ln>
                <a:solidFill>
                  <a:srgbClr val="000000"/>
                </a:solidFill>
                <a:effectLst/>
                <a:latin typeface="ff1"/>
              </a:rPr>
              <a:t>işlemi ile sade metin belgesinedönüştürüldü ve bu değerler</a:t>
            </a:r>
            <a:endParaRPr kumimoji="0" lang="tr-TR" altLang="tr-TR"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6100" b="1" i="0" u="none" strike="noStrike" cap="none" normalizeH="0" baseline="0">
                <a:ln>
                  <a:noFill/>
                </a:ln>
                <a:solidFill>
                  <a:srgbClr val="000000"/>
                </a:solidFill>
                <a:effectLst/>
                <a:latin typeface="ff0"/>
              </a:rPr>
              <a:t>clean_corp</a:t>
            </a:r>
            <a:endParaRPr kumimoji="0" lang="tr-TR" altLang="tr-TR"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6200" b="0" i="0" u="none" strike="noStrike" cap="none" normalizeH="0" baseline="0">
                <a:ln>
                  <a:noFill/>
                </a:ln>
                <a:solidFill>
                  <a:srgbClr val="000000"/>
                </a:solidFill>
                <a:effectLst/>
                <a:latin typeface="ff4"/>
              </a:rPr>
              <a:t> </a:t>
            </a:r>
            <a:endParaRPr kumimoji="0" lang="tr-TR" altLang="tr-TR"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7200" b="0" i="0" u="none" strike="noStrike" cap="none" normalizeH="0" baseline="0">
                <a:ln>
                  <a:noFill/>
                </a:ln>
                <a:solidFill>
                  <a:srgbClr val="000000"/>
                </a:solidFill>
                <a:effectLst/>
                <a:latin typeface="ff1"/>
              </a:rPr>
              <a:t>adı verilen</a:t>
            </a:r>
            <a:endParaRPr kumimoji="0" lang="tr-TR" altLang="tr-TR"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6200" b="0" i="0" u="none" strike="noStrike" cap="none" normalizeH="0" baseline="0">
                <a:ln>
                  <a:noFill/>
                </a:ln>
                <a:solidFill>
                  <a:srgbClr val="000000"/>
                </a:solidFill>
                <a:effectLst/>
                <a:latin typeface="ff4"/>
              </a:rPr>
              <a:t> </a:t>
            </a:r>
            <a:endParaRPr kumimoji="0" lang="tr-TR" altLang="tr-TR"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7200" b="0" i="0" u="none" strike="noStrike" cap="none" normalizeH="0" baseline="0">
                <a:ln>
                  <a:noFill/>
                </a:ln>
                <a:solidFill>
                  <a:srgbClr val="000000"/>
                </a:solidFill>
                <a:effectLst/>
                <a:latin typeface="ff1"/>
              </a:rPr>
              <a:t>yeni bir yapıya atandı.Bu aşamadan sonra işlemlere</a:t>
            </a:r>
            <a:endParaRPr kumimoji="0" lang="tr-TR" altLang="tr-TR"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6100" b="1" i="0" u="none" strike="noStrike" cap="none" normalizeH="0" baseline="0">
                <a:ln>
                  <a:noFill/>
                </a:ln>
                <a:solidFill>
                  <a:srgbClr val="000000"/>
                </a:solidFill>
                <a:effectLst/>
                <a:latin typeface="ff0"/>
              </a:rPr>
              <a:t>clean_corp</a:t>
            </a:r>
            <a:endParaRPr kumimoji="0" lang="tr-TR" altLang="tr-TR"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6200" b="0" i="0" u="none" strike="noStrike" cap="none" normalizeH="0" baseline="0">
                <a:ln>
                  <a:noFill/>
                </a:ln>
                <a:solidFill>
                  <a:srgbClr val="000000"/>
                </a:solidFill>
                <a:effectLst/>
                <a:latin typeface="ff4"/>
              </a:rPr>
              <a:t> </a:t>
            </a:r>
            <a:endParaRPr kumimoji="0" lang="tr-TR" altLang="tr-TR"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7200" b="0" i="0" u="none" strike="noStrike" cap="none" normalizeH="0" baseline="0">
                <a:ln>
                  <a:noFill/>
                </a:ln>
                <a:solidFill>
                  <a:srgbClr val="000000"/>
                </a:solidFill>
                <a:effectLst/>
                <a:latin typeface="ff1"/>
              </a:rPr>
              <a:t>üzerinden devam edilmiştir. İkinci sıradaURL‟leri yani web</a:t>
            </a:r>
            <a:endParaRPr kumimoji="0" lang="tr-TR" altLang="tr-TR"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6200" b="0" i="0" u="none" strike="noStrike" cap="none" normalizeH="0" baseline="0">
                <a:ln>
                  <a:noFill/>
                </a:ln>
                <a:solidFill>
                  <a:srgbClr val="000000"/>
                </a:solidFill>
                <a:effectLst/>
                <a:latin typeface="ff4"/>
              </a:rPr>
              <a:t> </a:t>
            </a:r>
            <a:endParaRPr kumimoji="0" lang="tr-TR" altLang="tr-TR"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7200" b="0" i="0" u="none" strike="noStrike" cap="none" normalizeH="0" baseline="0">
                <a:ln>
                  <a:noFill/>
                </a:ln>
                <a:solidFill>
                  <a:srgbClr val="000000"/>
                </a:solidFill>
                <a:effectLst/>
                <a:latin typeface="ff1"/>
              </a:rPr>
              <a:t>sitesi linklerini kaldırmak için önceden oluştur </a:t>
            </a:r>
            <a:endParaRPr kumimoji="0" lang="tr-TR" altLang="tr-TR"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6200" b="0" i="0" u="none" strike="noStrike" cap="none" normalizeH="0" baseline="0">
                <a:ln>
                  <a:noFill/>
                </a:ln>
                <a:solidFill>
                  <a:srgbClr val="000000"/>
                </a:solidFill>
                <a:effectLst/>
                <a:latin typeface="ff4"/>
              </a:rPr>
              <a:t>ulan</a:t>
            </a:r>
            <a:endParaRPr kumimoji="0" lang="tr-TR" altLang="tr-TR"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6100" b="1" i="0" u="none" strike="noStrike" cap="none" normalizeH="0" baseline="0">
                <a:ln>
                  <a:noFill/>
                </a:ln>
                <a:solidFill>
                  <a:srgbClr val="000000"/>
                </a:solidFill>
                <a:effectLst/>
                <a:latin typeface="ff0"/>
              </a:rPr>
              <a:t>content_transformer(removeURL)</a:t>
            </a:r>
            <a:endParaRPr kumimoji="0" lang="tr-TR" altLang="tr-TR"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6200" b="0" i="0" u="none" strike="noStrike" cap="none" normalizeH="0" baseline="0">
                <a:ln>
                  <a:noFill/>
                </a:ln>
                <a:solidFill>
                  <a:srgbClr val="000000"/>
                </a:solidFill>
                <a:effectLst/>
                <a:latin typeface="ff4"/>
              </a:rPr>
              <a:t>fonksiyonu</a:t>
            </a:r>
            <a:endParaRPr kumimoji="0" lang="tr-TR" altLang="tr-TR"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6100" b="1" i="0" u="none" strike="noStrike" cap="none" normalizeH="0" baseline="0">
                <a:ln>
                  <a:noFill/>
                </a:ln>
                <a:solidFill>
                  <a:srgbClr val="000000"/>
                </a:solidFill>
                <a:effectLst/>
                <a:latin typeface="ff0"/>
              </a:rPr>
              <a:t> </a:t>
            </a:r>
            <a:endParaRPr kumimoji="0" lang="tr-TR" altLang="tr-TR"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7200" b="0" i="0" u="none" strike="noStrike" cap="none" normalizeH="0" baseline="0">
                <a:ln>
                  <a:noFill/>
                </a:ln>
                <a:solidFill>
                  <a:srgbClr val="000000"/>
                </a:solidFill>
                <a:effectLst/>
                <a:latin typeface="ff1"/>
              </a:rPr>
              <a:t>ile metindeki tüm URL‟ler kaldırıldı.</a:t>
            </a:r>
            <a:endParaRPr kumimoji="0" lang="tr-TR" altLang="tr-TR"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6200" b="0" i="0" u="none" strike="noStrike" cap="none" normalizeH="0" baseline="0">
                <a:ln>
                  <a:noFill/>
                </a:ln>
                <a:solidFill>
                  <a:srgbClr val="000000"/>
                </a:solidFill>
                <a:effectLst/>
                <a:latin typeface="ff4"/>
              </a:rPr>
              <a:t>Daha sonra</a:t>
            </a:r>
            <a:endParaRPr kumimoji="0" lang="tr-TR" altLang="tr-TR"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6100" b="1" i="0" u="none" strike="noStrike" cap="none" normalizeH="0" baseline="0">
                <a:ln>
                  <a:noFill/>
                </a:ln>
                <a:solidFill>
                  <a:srgbClr val="000000"/>
                </a:solidFill>
                <a:effectLst/>
                <a:latin typeface="ff0"/>
              </a:rPr>
              <a:t>stripWhitespace</a:t>
            </a:r>
            <a:endParaRPr kumimoji="0" lang="tr-TR" altLang="tr-TR"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7200" b="0" i="0" u="none" strike="noStrike" cap="none" normalizeH="0" baseline="0">
                <a:ln>
                  <a:noFill/>
                </a:ln>
                <a:solidFill>
                  <a:srgbClr val="000000"/>
                </a:solidFill>
                <a:effectLst/>
                <a:latin typeface="ff1"/>
              </a:rPr>
              <a:t>ile kelimeler arası boşluklar eşitlenerek yenidendüzenlendi. Tüm harflerin küçük harfe çevrilmesi için</a:t>
            </a:r>
            <a:endParaRPr kumimoji="0" lang="tr-TR" altLang="tr-TR"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6100" b="1" i="0" u="none" strike="noStrike" cap="none" normalizeH="0" baseline="0">
                <a:ln>
                  <a:noFill/>
                </a:ln>
                <a:solidFill>
                  <a:srgbClr val="000000"/>
                </a:solidFill>
                <a:effectLst/>
                <a:latin typeface="ff0"/>
              </a:rPr>
              <a:t>content_transformer(tolower)</a:t>
            </a:r>
            <a:endParaRPr kumimoji="0" lang="tr-TR" altLang="tr-TR"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7200" b="0" i="0" u="none" strike="noStrike" cap="none" normalizeH="0" baseline="0">
                <a:ln>
                  <a:noFill/>
                </a:ln>
                <a:solidFill>
                  <a:srgbClr val="000000"/>
                </a:solidFill>
                <a:effectLst/>
                <a:latin typeface="ff1"/>
              </a:rPr>
              <a:t>kullanıldı.</a:t>
            </a:r>
            <a:endParaRPr kumimoji="0" lang="tr-TR" altLang="tr-TR"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6200" b="0" i="0" u="none" strike="noStrike" cap="none" normalizeH="0" baseline="0">
                <a:ln>
                  <a:noFill/>
                </a:ln>
                <a:solidFill>
                  <a:srgbClr val="000000"/>
                </a:solidFill>
                <a:effectLst/>
                <a:latin typeface="ff4"/>
              </a:rPr>
              <a:t> </a:t>
            </a:r>
            <a:endParaRPr kumimoji="0" lang="tr-TR" altLang="tr-TR"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7200" b="0" i="0" u="none" strike="noStrike" cap="none" normalizeH="0" baseline="0">
                <a:ln>
                  <a:noFill/>
                </a:ln>
                <a:solidFill>
                  <a:srgbClr val="000000"/>
                </a:solidFill>
                <a:effectLst/>
                <a:latin typeface="ff1"/>
              </a:rPr>
              <a:t>Ardından</a:t>
            </a:r>
            <a:endParaRPr kumimoji="0" lang="tr-TR" altLang="tr-TR"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6100" b="1" i="0" u="none" strike="noStrike" cap="none" normalizeH="0" baseline="0">
                <a:ln>
                  <a:noFill/>
                </a:ln>
                <a:solidFill>
                  <a:srgbClr val="000000"/>
                </a:solidFill>
                <a:effectLst/>
                <a:latin typeface="ff0"/>
              </a:rPr>
              <a:t>removeWords</a:t>
            </a:r>
            <a:endParaRPr kumimoji="0" lang="tr-TR" altLang="tr-TR"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6200" b="0" i="0" u="none" strike="noStrike" cap="none" normalizeH="0" baseline="0">
                <a:ln>
                  <a:noFill/>
                </a:ln>
                <a:solidFill>
                  <a:srgbClr val="000000"/>
                </a:solidFill>
                <a:effectLst/>
                <a:latin typeface="ff4"/>
              </a:rPr>
              <a:t>fonksiyonu ve</a:t>
            </a:r>
            <a:endParaRPr kumimoji="0" lang="tr-TR" altLang="tr-TR"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7200" b="0" i="0" u="none" strike="noStrike" cap="none" normalizeH="0" baseline="0">
                <a:ln>
                  <a:noFill/>
                </a:ln>
                <a:solidFill>
                  <a:srgbClr val="000000"/>
                </a:solidFill>
                <a:effectLst/>
                <a:latin typeface="ff1"/>
              </a:rPr>
              <a:t>önceden oluşturulan</a:t>
            </a:r>
            <a:endParaRPr kumimoji="0" lang="tr-TR" altLang="tr-TR"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6100" b="1" i="0" u="none" strike="noStrike" cap="none" normalizeH="0" baseline="0">
                <a:ln>
                  <a:noFill/>
                </a:ln>
                <a:solidFill>
                  <a:srgbClr val="000000"/>
                </a:solidFill>
                <a:effectLst/>
                <a:latin typeface="ff0"/>
              </a:rPr>
              <a:t>new_stops</a:t>
            </a:r>
            <a:endParaRPr kumimoji="0" lang="tr-TR" altLang="tr-TR"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6200" b="0" i="0" u="none" strike="noStrike" cap="none" normalizeH="0" baseline="0">
                <a:ln>
                  <a:noFill/>
                </a:ln>
                <a:solidFill>
                  <a:srgbClr val="000000"/>
                </a:solidFill>
                <a:effectLst/>
                <a:latin typeface="ff4"/>
              </a:rPr>
              <a:t>listesi ile</a:t>
            </a:r>
            <a:endParaRPr kumimoji="0" lang="tr-TR" altLang="tr-TR"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7200" b="0" i="0" u="none" strike="noStrike" cap="none" normalizeH="0" baseline="0">
                <a:ln>
                  <a:noFill/>
                </a:ln>
                <a:solidFill>
                  <a:srgbClr val="000000"/>
                </a:solidFill>
                <a:effectLst/>
                <a:latin typeface="ff1"/>
              </a:rPr>
              <a:t>ihtiyaç ol</a:t>
            </a:r>
            <a:endParaRPr kumimoji="0" lang="tr-TR" altLang="tr-TR"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6200" b="0" i="0" u="none" strike="noStrike" cap="none" normalizeH="0" baseline="0">
                <a:ln>
                  <a:noFill/>
                </a:ln>
                <a:solidFill>
                  <a:srgbClr val="000000"/>
                </a:solidFill>
                <a:effectLst/>
                <a:latin typeface="ff4"/>
              </a:rPr>
              <a:t>unmayan</a:t>
            </a:r>
            <a:endParaRPr kumimoji="0" lang="tr-TR" altLang="tr-TR"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7200" b="0" i="0" u="none" strike="noStrike" cap="none" normalizeH="0" baseline="0">
                <a:ln>
                  <a:noFill/>
                </a:ln>
                <a:solidFill>
                  <a:srgbClr val="000000"/>
                </a:solidFill>
                <a:effectLst/>
                <a:latin typeface="ff1"/>
              </a:rPr>
              <a:t>kelimeler kaldırıldı. Son olarak ise</a:t>
            </a:r>
            <a:endParaRPr kumimoji="0" lang="tr-TR" altLang="tr-TR"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6100" b="1" i="0" u="none" strike="noStrike" cap="none" normalizeH="0" baseline="0">
                <a:ln>
                  <a:noFill/>
                </a:ln>
                <a:solidFill>
                  <a:srgbClr val="000000"/>
                </a:solidFill>
                <a:effectLst/>
                <a:latin typeface="ff0"/>
              </a:rPr>
              <a:t>content_transformer(removeNumPunct)</a:t>
            </a:r>
            <a:endParaRPr kumimoji="0" lang="tr-TR" altLang="tr-TR"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6200" b="0" i="0" u="none" strike="noStrike" cap="none" normalizeH="0" baseline="0">
                <a:ln>
                  <a:noFill/>
                </a:ln>
                <a:solidFill>
                  <a:srgbClr val="000000"/>
                </a:solidFill>
                <a:effectLst/>
                <a:latin typeface="ff4"/>
              </a:rPr>
              <a:t>ve</a:t>
            </a:r>
            <a:endParaRPr kumimoji="0" lang="tr-TR" altLang="tr-TR"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6100" b="1" i="0" u="none" strike="noStrike" cap="none" normalizeH="0" baseline="0">
                <a:ln>
                  <a:noFill/>
                </a:ln>
                <a:solidFill>
                  <a:srgbClr val="000000"/>
                </a:solidFill>
                <a:effectLst/>
                <a:latin typeface="ff0"/>
              </a:rPr>
              <a:t>removePunctution</a:t>
            </a:r>
            <a:endParaRPr kumimoji="0" lang="tr-TR" altLang="tr-TR"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7200" b="0" i="0" u="none" strike="noStrike" cap="none" normalizeH="0" baseline="0">
                <a:ln>
                  <a:noFill/>
                </a:ln>
                <a:solidFill>
                  <a:srgbClr val="000000"/>
                </a:solidFill>
                <a:effectLst/>
                <a:latin typeface="ff1"/>
              </a:rPr>
              <a:t>fonksiyonlarıkullanılarak İngilizce olmayan harfler, farklı semboller ve tüm noktalama işaretlerikaldırıldı.</a:t>
            </a:r>
            <a:endParaRPr kumimoji="0" lang="tr-TR" altLang="tr-TR"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6200" b="0" i="0" u="none" strike="noStrike" cap="none" normalizeH="0" baseline="0">
                <a:ln>
                  <a:noFill/>
                </a:ln>
                <a:solidFill>
                  <a:srgbClr val="000000"/>
                </a:solidFill>
                <a:effectLst/>
                <a:latin typeface="ff4"/>
              </a:rPr>
              <a:t> </a:t>
            </a:r>
            <a:endParaRPr kumimoji="0" lang="tr-TR" altLang="tr-TR"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200" b="0" i="0" u="none" strike="noStrike" cap="none" normalizeH="0" baseline="0">
                <a:ln>
                  <a:noFill/>
                </a:ln>
                <a:solidFill>
                  <a:srgbClr val="000000"/>
                </a:solidFill>
                <a:effectLst/>
                <a:latin typeface="Roboto"/>
              </a:rPr>
              <a:t>  </a:t>
            </a:r>
            <a:r>
              <a:rPr kumimoji="0" lang="tr-TR" altLang="tr-TR" sz="17800" b="0" i="0" u="none" strike="noStrike" cap="none" normalizeH="0" baseline="0">
                <a:ln>
                  <a:noFill/>
                </a:ln>
                <a:solidFill>
                  <a:srgbClr val="000000"/>
                </a:solidFill>
                <a:effectLst/>
                <a:latin typeface="Roboto"/>
              </a:rPr>
              <a:t> </a:t>
            </a:r>
            <a:r>
              <a:rPr kumimoji="0" lang="tr-TR" altLang="tr-TR" sz="1200" b="0" i="0" u="none" strike="noStrike" cap="none" normalizeH="0" baseline="0">
                <a:ln>
                  <a:noFill/>
                </a:ln>
                <a:solidFill>
                  <a:srgbClr val="000000"/>
                </a:solidFill>
                <a:effectLst/>
                <a:latin typeface="Roboto"/>
              </a:rPr>
              <a:t>                                                                                                                                </a:t>
            </a:r>
            <a:endParaRPr kumimoji="0" lang="tr-TR" altLang="tr-TR"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200" b="0" i="0" u="none" strike="noStrike" cap="none" normalizeH="0" baseline="0">
                <a:ln>
                  <a:noFill/>
                </a:ln>
                <a:solidFill>
                  <a:srgbClr val="000000"/>
                </a:solidFill>
                <a:effectLst/>
                <a:latin typeface="Robot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6200" b="0" i="0" u="none" strike="noStrike" cap="none" normalizeH="0" baseline="0">
                <a:ln>
                  <a:noFill/>
                </a:ln>
                <a:solidFill>
                  <a:srgbClr val="000000"/>
                </a:solidFill>
                <a:effectLst/>
                <a:latin typeface="ff4"/>
              </a:rPr>
              <a:t>14</a:t>
            </a:r>
            <a:endParaRPr kumimoji="0" lang="tr-TR" altLang="tr-TR"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7200" b="0" i="0" u="none" strike="noStrike" cap="none" normalizeH="0" baseline="0">
                <a:ln>
                  <a:noFill/>
                </a:ln>
                <a:solidFill>
                  <a:srgbClr val="000000"/>
                </a:solidFill>
                <a:effectLst/>
                <a:latin typeface="ff1"/>
              </a:rPr>
              <a:t>Tüm bu işlemler sonrası örnek </a:t>
            </a:r>
            <a:endParaRPr kumimoji="0" lang="tr-TR" altLang="tr-TR"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6200" b="0" i="0" u="none" strike="noStrike" cap="none" normalizeH="0" baseline="0">
                <a:ln>
                  <a:noFill/>
                </a:ln>
                <a:solidFill>
                  <a:srgbClr val="000000"/>
                </a:solidFill>
                <a:effectLst/>
                <a:latin typeface="ff4"/>
              </a:rPr>
              <a:t> </a:t>
            </a:r>
            <a:endParaRPr kumimoji="0" lang="tr-TR" altLang="tr-TR"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7200" b="0" i="0" u="none" strike="noStrike" cap="none" normalizeH="0" baseline="0">
                <a:ln>
                  <a:noFill/>
                </a:ln>
                <a:solidFill>
                  <a:srgbClr val="000000"/>
                </a:solidFill>
                <a:effectLst/>
                <a:latin typeface="ff1"/>
              </a:rPr>
              <a:t> birkaç</a:t>
            </a:r>
            <a:endParaRPr kumimoji="0" lang="tr-TR" altLang="tr-TR"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6200" b="0" i="0" u="none" strike="noStrike" cap="none" normalizeH="0" baseline="0">
                <a:ln>
                  <a:noFill/>
                </a:ln>
                <a:solidFill>
                  <a:srgbClr val="000000"/>
                </a:solidFill>
                <a:effectLst/>
                <a:latin typeface="ff4"/>
              </a:rPr>
              <a:t> </a:t>
            </a:r>
            <a:endParaRPr kumimoji="0" lang="tr-TR" altLang="tr-TR"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7200" b="0" i="0" u="none" strike="noStrike" cap="none" normalizeH="0" baseline="0">
                <a:ln>
                  <a:noFill/>
                </a:ln>
                <a:solidFill>
                  <a:srgbClr val="000000"/>
                </a:solidFill>
                <a:effectLst/>
                <a:latin typeface="ff1"/>
              </a:rPr>
              <a:t>tweet‟e bakmak gerekirse eski metin iletemizlenmiş metin arasındaki farkın gözle görülür bir biçimde olduğu kesindir.</a:t>
            </a:r>
            <a:endParaRPr kumimoji="0" lang="tr-TR" altLang="tr-TR" sz="1200" b="0" i="0" u="none" strike="noStrike" cap="none" normalizeH="0" baseline="0">
              <a:ln>
                <a:noFill/>
              </a:ln>
              <a:solidFill>
                <a:srgbClr val="000000"/>
              </a:solidFill>
              <a:effectLst/>
              <a:latin typeface="Roboto"/>
            </a:endParaRPr>
          </a:p>
        </p:txBody>
      </p:sp>
      <p:pic>
        <p:nvPicPr>
          <p:cNvPr id="1026" name="Picture 2" descr="https://html2-f.scribdassets.com/41ufvda64g5om4t2/images/20-da7cfaba9f.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63" y="19758025"/>
            <a:ext cx="5534025" cy="283845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520700" y="1475899"/>
            <a:ext cx="9766300" cy="1477328"/>
          </a:xfrm>
          <a:prstGeom prst="rect">
            <a:avLst/>
          </a:prstGeom>
        </p:spPr>
        <p:txBody>
          <a:bodyPr wrap="square">
            <a:spAutoFit/>
          </a:bodyPr>
          <a:lstStyle/>
          <a:p>
            <a:r>
              <a:rPr lang="tr-TR" sz="1500" dirty="0"/>
              <a:t>Doküman terim matrisi (document-term matrix) veya terim belge matrisi (term-document matrix), bir belge topluluğunda oluşan terimlerin sıklığını tanımlayan</a:t>
            </a:r>
          </a:p>
          <a:p>
            <a:r>
              <a:rPr lang="tr-TR" sz="1500" dirty="0"/>
              <a:t>matematiksel bir matristir. Bir terim-doküman matrisinde, satırlar koleksiyondakiterimlere karşılık gelir ve sütunlar dokümanlara karşılık gelir.Doküman-terim matrisinde ise durum tam tersidir. Bu matrislerin oluşturulma amacı terimleri ve aralarındaki ilişkileri incelemek ve görselleştirme işlemini kolaylaştırmaktır.Bu çalışmada terim-doküman matrisi oluşturulması tercih edildi. Bunun için ise tm paketi aracılığıyla TermDocumentMatrix( )fonksiyonu kullanıldı.</a:t>
            </a:r>
          </a:p>
        </p:txBody>
      </p:sp>
      <p:pic>
        <p:nvPicPr>
          <p:cNvPr id="9" name="Picture 8"/>
          <p:cNvPicPr>
            <a:picLocks noChangeAspect="1"/>
          </p:cNvPicPr>
          <p:nvPr/>
        </p:nvPicPr>
        <p:blipFill>
          <a:blip r:embed="rId3" cstate="print"/>
          <a:stretch>
            <a:fillRect/>
          </a:stretch>
        </p:blipFill>
        <p:spPr>
          <a:xfrm>
            <a:off x="546100" y="4223566"/>
            <a:ext cx="4010025" cy="1600200"/>
          </a:xfrm>
          <a:prstGeom prst="rect">
            <a:avLst/>
          </a:prstGeom>
        </p:spPr>
      </p:pic>
      <p:sp>
        <p:nvSpPr>
          <p:cNvPr id="10" name="TextBox 9"/>
          <p:cNvSpPr txBox="1"/>
          <p:nvPr/>
        </p:nvSpPr>
        <p:spPr>
          <a:xfrm>
            <a:off x="5073650" y="4346438"/>
            <a:ext cx="4997450" cy="1477328"/>
          </a:xfrm>
          <a:prstGeom prst="rect">
            <a:avLst/>
          </a:prstGeom>
          <a:noFill/>
        </p:spPr>
        <p:txBody>
          <a:bodyPr wrap="square" rtlCol="0">
            <a:spAutoFit/>
          </a:bodyPr>
          <a:lstStyle/>
          <a:p>
            <a:r>
              <a:rPr lang="tr-TR" dirty="0"/>
              <a:t>Tweets_tdm isimli bir terim döküman matrisi oluşturuldu. </a:t>
            </a:r>
            <a:r>
              <a:rPr lang="tr-TR" dirty="0" smtClean="0"/>
              <a:t>Tweets_tdm </a:t>
            </a:r>
            <a:r>
              <a:rPr lang="tr-TR" dirty="0"/>
              <a:t>matrisi içerisinde 3165 adet terim 484 adet döküman olduğu görülmektedir. Daha sonra kullanılması amacıyla da tweets_m isimli klasik matris oluşturuldu</a:t>
            </a:r>
          </a:p>
        </p:txBody>
      </p:sp>
      <p:pic>
        <p:nvPicPr>
          <p:cNvPr id="13" name="Picture 12">
            <a:hlinkClick r:id="rId4" action="ppaction://hlinksldjump"/>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96400" y="404664"/>
            <a:ext cx="595400" cy="595400"/>
          </a:xfrm>
          <a:prstGeom prst="rect">
            <a:avLst/>
          </a:prstGeom>
        </p:spPr>
      </p:pic>
      <p:sp>
        <p:nvSpPr>
          <p:cNvPr id="14" name="Rectangle 13"/>
          <p:cNvSpPr/>
          <p:nvPr/>
        </p:nvSpPr>
        <p:spPr>
          <a:xfrm>
            <a:off x="10291800" y="6176963"/>
            <a:ext cx="1334143" cy="400110"/>
          </a:xfrm>
          <a:prstGeom prst="rect">
            <a:avLst/>
          </a:prstGeom>
        </p:spPr>
        <p:txBody>
          <a:bodyPr wrap="square">
            <a:spAutoFit/>
          </a:bodyPr>
          <a:lstStyle/>
          <a:p>
            <a:r>
              <a:rPr lang="tr-TR" sz="2000" b="1" u="sng" dirty="0">
                <a:hlinkClick r:id="rId6" action="ppaction://hlinksldjump"/>
              </a:rPr>
              <a:t>İçindekiler</a:t>
            </a:r>
            <a:endParaRPr lang="tr-TR" sz="2000" b="1" u="sng" dirty="0"/>
          </a:p>
        </p:txBody>
      </p:sp>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85970" y="329230"/>
            <a:ext cx="670834" cy="670834"/>
          </a:xfrm>
          <a:prstGeom prst="rect">
            <a:avLst/>
          </a:prstGeom>
        </p:spPr>
      </p:pic>
    </p:spTree>
    <p:extLst>
      <p:ext uri="{BB962C8B-B14F-4D97-AF65-F5344CB8AC3E}">
        <p14:creationId xmlns:p14="http://schemas.microsoft.com/office/powerpoint/2010/main" val="4091242232"/>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000" dirty="0">
                <a:solidFill>
                  <a:schemeClr val="bg2">
                    <a:lumMod val="60000"/>
                    <a:lumOff val="40000"/>
                  </a:schemeClr>
                </a:solidFill>
              </a:rPr>
              <a:t>SIK KULLANILAN KELİMELER</a:t>
            </a:r>
          </a:p>
        </p:txBody>
      </p:sp>
      <p:sp>
        <p:nvSpPr>
          <p:cNvPr id="4" name="Rectangle 3"/>
          <p:cNvSpPr/>
          <p:nvPr/>
        </p:nvSpPr>
        <p:spPr>
          <a:xfrm>
            <a:off x="787400" y="1611242"/>
            <a:ext cx="8305800" cy="923330"/>
          </a:xfrm>
          <a:prstGeom prst="rect">
            <a:avLst/>
          </a:prstGeom>
        </p:spPr>
        <p:txBody>
          <a:bodyPr wrap="square">
            <a:spAutoFit/>
          </a:bodyPr>
          <a:lstStyle/>
          <a:p>
            <a:r>
              <a:rPr lang="tr-TR" b="0" i="0" dirty="0">
                <a:effectLst/>
                <a:latin typeface="ff1"/>
              </a:rPr>
              <a:t>ilk olarak</a:t>
            </a:r>
            <a:r>
              <a:rPr lang="tr-TR" dirty="0">
                <a:latin typeface="Roboto"/>
              </a:rPr>
              <a:t> </a:t>
            </a:r>
            <a:r>
              <a:rPr lang="tr-TR" b="1" i="0" dirty="0">
                <a:effectLst/>
                <a:latin typeface="ff0"/>
              </a:rPr>
              <a:t>term_frequency</a:t>
            </a:r>
            <a:r>
              <a:rPr lang="tr-TR" dirty="0">
                <a:latin typeface="Roboto"/>
              </a:rPr>
              <a:t> </a:t>
            </a:r>
            <a:r>
              <a:rPr lang="tr-TR" b="0" i="0" dirty="0">
                <a:effectLst/>
                <a:latin typeface="ff1"/>
              </a:rPr>
              <a:t>isimli bir liste oluşturma aşaması görülmektedir. Bu liste</a:t>
            </a:r>
            <a:r>
              <a:rPr lang="tr-TR" dirty="0">
                <a:latin typeface="Roboto"/>
              </a:rPr>
              <a:t> </a:t>
            </a:r>
            <a:r>
              <a:rPr lang="tr-TR" b="1" i="0" dirty="0">
                <a:effectLst/>
                <a:latin typeface="ff0"/>
              </a:rPr>
              <a:t>tweets_m</a:t>
            </a:r>
            <a:r>
              <a:rPr lang="tr-TR" dirty="0">
                <a:latin typeface="Roboto"/>
              </a:rPr>
              <a:t> </a:t>
            </a:r>
            <a:r>
              <a:rPr lang="tr-TR" b="0" i="0" dirty="0">
                <a:effectLst/>
                <a:latin typeface="ff1"/>
              </a:rPr>
              <a:t>matrisindeki toplam satır sayılarının, yani kullanılankelime sayılarının, azalan sıraya göre düzenlenmesiyle oluşturulmuştur.</a:t>
            </a:r>
            <a:endParaRPr lang="tr-TR" b="0" i="0" dirty="0">
              <a:effectLst/>
              <a:latin typeface="Roboto"/>
            </a:endParaRPr>
          </a:p>
        </p:txBody>
      </p:sp>
      <p:sp>
        <p:nvSpPr>
          <p:cNvPr id="5" name="Rectangle 4"/>
          <p:cNvSpPr/>
          <p:nvPr/>
        </p:nvSpPr>
        <p:spPr>
          <a:xfrm>
            <a:off x="838200" y="2613639"/>
            <a:ext cx="6096000" cy="646331"/>
          </a:xfrm>
          <a:prstGeom prst="rect">
            <a:avLst/>
          </a:prstGeom>
        </p:spPr>
        <p:txBody>
          <a:bodyPr>
            <a:spAutoFit/>
          </a:bodyPr>
          <a:lstStyle/>
          <a:p>
            <a:r>
              <a:rPr lang="tr-TR" b="1" dirty="0">
                <a:solidFill>
                  <a:schemeClr val="tx2">
                    <a:lumMod val="75000"/>
                  </a:schemeClr>
                </a:solidFill>
              </a:rPr>
              <a:t>term_frequency &lt;- rowSums(tweets_m)</a:t>
            </a:r>
          </a:p>
          <a:p>
            <a:r>
              <a:rPr lang="tr-TR" b="1" dirty="0">
                <a:solidFill>
                  <a:schemeClr val="tx2">
                    <a:lumMod val="75000"/>
                  </a:schemeClr>
                </a:solidFill>
              </a:rPr>
              <a:t>term_frequency &lt;- sort(term_frequency,decreasing = TRUE</a:t>
            </a:r>
            <a:r>
              <a:rPr lang="tr-TR" dirty="0"/>
              <a:t>)</a:t>
            </a:r>
          </a:p>
        </p:txBody>
      </p:sp>
      <p:sp>
        <p:nvSpPr>
          <p:cNvPr id="7" name="Rectangle 6"/>
          <p:cNvSpPr/>
          <p:nvPr/>
        </p:nvSpPr>
        <p:spPr>
          <a:xfrm>
            <a:off x="971634" y="4165750"/>
            <a:ext cx="2605200" cy="369332"/>
          </a:xfrm>
          <a:prstGeom prst="rect">
            <a:avLst/>
          </a:prstGeom>
        </p:spPr>
        <p:txBody>
          <a:bodyPr wrap="none">
            <a:spAutoFit/>
          </a:bodyPr>
          <a:lstStyle/>
          <a:p>
            <a:r>
              <a:rPr lang="tr-TR" b="1" dirty="0">
                <a:solidFill>
                  <a:schemeClr val="tx2">
                    <a:lumMod val="75000"/>
                  </a:schemeClr>
                </a:solidFill>
                <a:sym typeface="Wingdings" panose="05000000000000000000" pitchFamily="2" charset="2"/>
              </a:rPr>
              <a:t></a:t>
            </a:r>
            <a:r>
              <a:rPr lang="tr-TR" b="1" dirty="0">
                <a:solidFill>
                  <a:schemeClr val="tx2">
                    <a:lumMod val="75000"/>
                  </a:schemeClr>
                </a:solidFill>
              </a:rPr>
              <a:t> term_frequency[1:10]</a:t>
            </a:r>
          </a:p>
        </p:txBody>
      </p:sp>
      <p:pic>
        <p:nvPicPr>
          <p:cNvPr id="10" name="Picture 9"/>
          <p:cNvPicPr>
            <a:picLocks noChangeAspect="1"/>
          </p:cNvPicPr>
          <p:nvPr/>
        </p:nvPicPr>
        <p:blipFill>
          <a:blip r:embed="rId2" cstate="print"/>
          <a:stretch>
            <a:fillRect/>
          </a:stretch>
        </p:blipFill>
        <p:spPr>
          <a:xfrm>
            <a:off x="838200" y="4754562"/>
            <a:ext cx="6924675" cy="447675"/>
          </a:xfrm>
          <a:prstGeom prst="rect">
            <a:avLst/>
          </a:prstGeom>
        </p:spPr>
      </p:pic>
      <p:pic>
        <p:nvPicPr>
          <p:cNvPr id="12" name="Picture 11">
            <a:hlinkClick r:id="rId3" action="ppaction://hlinksldjump"/>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96400" y="404664"/>
            <a:ext cx="595400" cy="595400"/>
          </a:xfrm>
          <a:prstGeom prst="rect">
            <a:avLst/>
          </a:prstGeom>
        </p:spPr>
      </p:pic>
      <p:sp>
        <p:nvSpPr>
          <p:cNvPr id="13" name="Rectangle 12"/>
          <p:cNvSpPr/>
          <p:nvPr/>
        </p:nvSpPr>
        <p:spPr>
          <a:xfrm>
            <a:off x="10291800" y="6176963"/>
            <a:ext cx="1334143" cy="400110"/>
          </a:xfrm>
          <a:prstGeom prst="rect">
            <a:avLst/>
          </a:prstGeom>
        </p:spPr>
        <p:txBody>
          <a:bodyPr wrap="square">
            <a:spAutoFit/>
          </a:bodyPr>
          <a:lstStyle/>
          <a:p>
            <a:r>
              <a:rPr lang="tr-TR" sz="2000" b="1" u="sng" dirty="0">
                <a:hlinkClick r:id="rId5" action="ppaction://hlinksldjump"/>
              </a:rPr>
              <a:t>İçindekiler</a:t>
            </a:r>
            <a:endParaRPr lang="tr-TR" sz="2000" b="1" u="sng" dirty="0"/>
          </a:p>
        </p:txBody>
      </p:sp>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85970" y="329230"/>
            <a:ext cx="670834" cy="670834"/>
          </a:xfrm>
          <a:prstGeom prst="rect">
            <a:avLst/>
          </a:prstGeom>
        </p:spPr>
      </p:pic>
    </p:spTree>
    <p:extLst>
      <p:ext uri="{BB962C8B-B14F-4D97-AF65-F5344CB8AC3E}">
        <p14:creationId xmlns:p14="http://schemas.microsoft.com/office/powerpoint/2010/main" val="2252429513"/>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000" dirty="0">
                <a:solidFill>
                  <a:schemeClr val="bg2">
                    <a:lumMod val="60000"/>
                    <a:lumOff val="40000"/>
                  </a:schemeClr>
                </a:solidFill>
              </a:rPr>
              <a:t>SIK KULLANILAN KELİMELER : SÜTUN GRAFİĞİ</a:t>
            </a:r>
          </a:p>
        </p:txBody>
      </p:sp>
      <p:sp>
        <p:nvSpPr>
          <p:cNvPr id="6" name="Rectangle 5"/>
          <p:cNvSpPr/>
          <p:nvPr/>
        </p:nvSpPr>
        <p:spPr>
          <a:xfrm>
            <a:off x="838200" y="5668446"/>
            <a:ext cx="4977645" cy="369332"/>
          </a:xfrm>
          <a:prstGeom prst="rect">
            <a:avLst/>
          </a:prstGeom>
        </p:spPr>
        <p:txBody>
          <a:bodyPr wrap="none">
            <a:spAutoFit/>
          </a:bodyPr>
          <a:lstStyle/>
          <a:p>
            <a:r>
              <a:rPr lang="tr-TR" b="1" dirty="0">
                <a:solidFill>
                  <a:schemeClr val="tx2">
                    <a:lumMod val="75000"/>
                  </a:schemeClr>
                </a:solidFill>
              </a:rPr>
              <a:t>barplot(term_frequency[1:10],col ="tan", las = 2)</a:t>
            </a:r>
          </a:p>
        </p:txBody>
      </p:sp>
      <p:sp>
        <p:nvSpPr>
          <p:cNvPr id="7" name="TextBox 6"/>
          <p:cNvSpPr txBox="1"/>
          <p:nvPr/>
        </p:nvSpPr>
        <p:spPr>
          <a:xfrm>
            <a:off x="7048500" y="2029043"/>
            <a:ext cx="3505200" cy="1754326"/>
          </a:xfrm>
          <a:prstGeom prst="rect">
            <a:avLst/>
          </a:prstGeom>
          <a:noFill/>
        </p:spPr>
        <p:txBody>
          <a:bodyPr wrap="square" rtlCol="0">
            <a:spAutoFit/>
          </a:bodyPr>
          <a:lstStyle/>
          <a:p>
            <a:r>
              <a:rPr lang="tr-TR" dirty="0"/>
              <a:t>Yorum ;</a:t>
            </a:r>
          </a:p>
          <a:p>
            <a:r>
              <a:rPr lang="tr-TR" dirty="0"/>
              <a:t>En sık kullanılan ilk 10 kelime grafikte görüldüğü gibidir.</a:t>
            </a:r>
          </a:p>
          <a:p>
            <a:endParaRPr lang="tr-TR" dirty="0"/>
          </a:p>
          <a:p>
            <a:endParaRPr lang="tr-TR" dirty="0"/>
          </a:p>
          <a:p>
            <a:endParaRPr lang="tr-TR" dirty="0"/>
          </a:p>
        </p:txBody>
      </p:sp>
      <p:pic>
        <p:nvPicPr>
          <p:cNvPr id="8" name="Picture 7"/>
          <p:cNvPicPr>
            <a:picLocks noChangeAspect="1"/>
          </p:cNvPicPr>
          <p:nvPr/>
        </p:nvPicPr>
        <p:blipFill>
          <a:blip r:embed="rId2" cstate="print"/>
          <a:stretch>
            <a:fillRect/>
          </a:stretch>
        </p:blipFill>
        <p:spPr>
          <a:xfrm>
            <a:off x="1133105" y="1859026"/>
            <a:ext cx="4264395" cy="3563398"/>
          </a:xfrm>
          <a:prstGeom prst="rect">
            <a:avLst/>
          </a:prstGeom>
        </p:spPr>
      </p:pic>
      <p:pic>
        <p:nvPicPr>
          <p:cNvPr id="10" name="Picture 9">
            <a:hlinkClick r:id="rId3" action="ppaction://hlinksldjump"/>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53700" y="456770"/>
            <a:ext cx="595400" cy="595400"/>
          </a:xfrm>
          <a:prstGeom prst="rect">
            <a:avLst/>
          </a:prstGeom>
        </p:spPr>
      </p:pic>
      <p:sp>
        <p:nvSpPr>
          <p:cNvPr id="11" name="Rectangle 10"/>
          <p:cNvSpPr/>
          <p:nvPr/>
        </p:nvSpPr>
        <p:spPr>
          <a:xfrm>
            <a:off x="10291800" y="6176963"/>
            <a:ext cx="1334143" cy="400110"/>
          </a:xfrm>
          <a:prstGeom prst="rect">
            <a:avLst/>
          </a:prstGeom>
        </p:spPr>
        <p:txBody>
          <a:bodyPr wrap="square">
            <a:spAutoFit/>
          </a:bodyPr>
          <a:lstStyle/>
          <a:p>
            <a:r>
              <a:rPr lang="tr-TR" sz="2000" b="1" u="sng" dirty="0">
                <a:hlinkClick r:id="rId5" action="ppaction://hlinksldjump"/>
              </a:rPr>
              <a:t>İçindekiler</a:t>
            </a:r>
            <a:endParaRPr lang="tr-TR" sz="2000" b="1" u="sng" dirty="0"/>
          </a:p>
        </p:txBody>
      </p:sp>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149100" y="419053"/>
            <a:ext cx="670834" cy="670834"/>
          </a:xfrm>
          <a:prstGeom prst="rect">
            <a:avLst/>
          </a:prstGeom>
        </p:spPr>
      </p:pic>
    </p:spTree>
    <p:extLst>
      <p:ext uri="{BB962C8B-B14F-4D97-AF65-F5344CB8AC3E}">
        <p14:creationId xmlns:p14="http://schemas.microsoft.com/office/powerpoint/2010/main" val="90172207"/>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000" dirty="0">
                <a:solidFill>
                  <a:schemeClr val="bg2">
                    <a:lumMod val="60000"/>
                    <a:lumOff val="40000"/>
                  </a:schemeClr>
                </a:solidFill>
              </a:rPr>
              <a:t>SIK KULLANILAN KELİMELER : ÇİZGİ GRAFİĞİ</a:t>
            </a:r>
          </a:p>
        </p:txBody>
      </p:sp>
      <p:pic>
        <p:nvPicPr>
          <p:cNvPr id="4" name="Picture 3"/>
          <p:cNvPicPr>
            <a:picLocks noChangeAspect="1"/>
          </p:cNvPicPr>
          <p:nvPr/>
        </p:nvPicPr>
        <p:blipFill>
          <a:blip r:embed="rId2" cstate="print"/>
          <a:stretch>
            <a:fillRect/>
          </a:stretch>
        </p:blipFill>
        <p:spPr>
          <a:xfrm>
            <a:off x="838200" y="1690688"/>
            <a:ext cx="4171429" cy="3485714"/>
          </a:xfrm>
          <a:prstGeom prst="rect">
            <a:avLst/>
          </a:prstGeom>
        </p:spPr>
      </p:pic>
      <p:sp>
        <p:nvSpPr>
          <p:cNvPr id="6" name="Rectangle 5"/>
          <p:cNvSpPr/>
          <p:nvPr/>
        </p:nvSpPr>
        <p:spPr>
          <a:xfrm>
            <a:off x="637915" y="5332414"/>
            <a:ext cx="4673600" cy="1277273"/>
          </a:xfrm>
          <a:prstGeom prst="rect">
            <a:avLst/>
          </a:prstGeom>
        </p:spPr>
        <p:txBody>
          <a:bodyPr wrap="square">
            <a:spAutoFit/>
          </a:bodyPr>
          <a:lstStyle/>
          <a:p>
            <a:r>
              <a:rPr lang="tr-TR" sz="1100" b="1" dirty="0">
                <a:solidFill>
                  <a:schemeClr val="tx2">
                    <a:lumMod val="75000"/>
                  </a:schemeClr>
                </a:solidFill>
              </a:rPr>
              <a:t>term_frequency &lt;- subset(term_frequency,term_frequency &gt;= 15)</a:t>
            </a:r>
          </a:p>
          <a:p>
            <a:r>
              <a:rPr lang="tr-TR" sz="1100" b="1" dirty="0">
                <a:solidFill>
                  <a:schemeClr val="tx2">
                    <a:lumMod val="75000"/>
                  </a:schemeClr>
                </a:solidFill>
              </a:rPr>
              <a:t>term_freq_df &lt;- data.frame(term = names(term_frequency),freq = term_frequency)</a:t>
            </a:r>
          </a:p>
          <a:p>
            <a:r>
              <a:rPr lang="tr-TR" sz="1100" b="1" dirty="0">
                <a:solidFill>
                  <a:schemeClr val="tx2">
                    <a:lumMod val="75000"/>
                  </a:schemeClr>
                </a:solidFill>
              </a:rPr>
              <a:t>ggplot(term_freq_df,aes(x=term,y=freq)) +</a:t>
            </a:r>
          </a:p>
          <a:p>
            <a:r>
              <a:rPr lang="tr-TR" sz="1100" b="1" dirty="0">
                <a:solidFill>
                  <a:schemeClr val="tx2">
                    <a:lumMod val="75000"/>
                  </a:schemeClr>
                </a:solidFill>
              </a:rPr>
              <a:t>  geom_line(aes(group=1),colour="blue") +</a:t>
            </a:r>
          </a:p>
          <a:p>
            <a:r>
              <a:rPr lang="tr-TR" sz="1100" b="1" dirty="0">
                <a:solidFill>
                  <a:schemeClr val="tx2">
                    <a:lumMod val="75000"/>
                  </a:schemeClr>
                </a:solidFill>
              </a:rPr>
              <a:t>  geom_point(size = 3,colour = "pink2") +</a:t>
            </a:r>
          </a:p>
          <a:p>
            <a:r>
              <a:rPr lang="tr-TR" sz="1100" b="1" dirty="0">
                <a:solidFill>
                  <a:schemeClr val="tx2">
                    <a:lumMod val="75000"/>
                  </a:schemeClr>
                </a:solidFill>
              </a:rPr>
              <a:t>  xlab("Kelime") + ylab("Frekans") + coord_flip()</a:t>
            </a:r>
          </a:p>
        </p:txBody>
      </p:sp>
      <p:sp>
        <p:nvSpPr>
          <p:cNvPr id="8" name="TextBox 7"/>
          <p:cNvSpPr txBox="1"/>
          <p:nvPr/>
        </p:nvSpPr>
        <p:spPr>
          <a:xfrm>
            <a:off x="5791200" y="1690688"/>
            <a:ext cx="5346700" cy="1477328"/>
          </a:xfrm>
          <a:prstGeom prst="rect">
            <a:avLst/>
          </a:prstGeom>
          <a:noFill/>
        </p:spPr>
        <p:txBody>
          <a:bodyPr wrap="square" rtlCol="0">
            <a:spAutoFit/>
          </a:bodyPr>
          <a:lstStyle/>
          <a:p>
            <a:r>
              <a:rPr lang="tr-TR" dirty="0"/>
              <a:t>Yorum ; </a:t>
            </a:r>
            <a:r>
              <a:rPr lang="tr-TR" dirty="0" smtClean="0"/>
              <a:t>K</a:t>
            </a:r>
            <a:r>
              <a:rPr lang="tr-TR" dirty="0" smtClean="0"/>
              <a:t>ullanılan </a:t>
            </a:r>
            <a:r>
              <a:rPr lang="tr-TR" dirty="0"/>
              <a:t>kelimelerin sıklık dağılımına baktığımız zaman @nytimes tweetlerinde kelimeleri genellikle aynı oranda kullanmış olmasına rağmen 6 kelimeyi diğer kelimelere göre oldukça sık kullanmıştır. ‘new’,’people’,’york’,’said’,’years’,’year’ gibi.</a:t>
            </a:r>
            <a:endParaRPr lang="tr-TR" dirty="0"/>
          </a:p>
        </p:txBody>
      </p:sp>
      <p:cxnSp>
        <p:nvCxnSpPr>
          <p:cNvPr id="10" name="Curved Connector 9"/>
          <p:cNvCxnSpPr/>
          <p:nvPr/>
        </p:nvCxnSpPr>
        <p:spPr>
          <a:xfrm>
            <a:off x="4229100" y="5892800"/>
            <a:ext cx="1562100" cy="82670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791200" y="6534835"/>
            <a:ext cx="2463800" cy="323165"/>
          </a:xfrm>
          <a:prstGeom prst="rect">
            <a:avLst/>
          </a:prstGeom>
          <a:noFill/>
        </p:spPr>
        <p:txBody>
          <a:bodyPr wrap="square" rtlCol="0">
            <a:spAutoFit/>
          </a:bodyPr>
          <a:lstStyle/>
          <a:p>
            <a:r>
              <a:rPr lang="tr-TR" sz="1500" dirty="0">
                <a:solidFill>
                  <a:schemeClr val="bg1"/>
                </a:solidFill>
              </a:rPr>
              <a:t>Frekansı 15 ten büyük</a:t>
            </a:r>
          </a:p>
        </p:txBody>
      </p:sp>
      <p:sp>
        <p:nvSpPr>
          <p:cNvPr id="12" name="Rectangle 11"/>
          <p:cNvSpPr/>
          <p:nvPr/>
        </p:nvSpPr>
        <p:spPr>
          <a:xfrm>
            <a:off x="5529943" y="3960971"/>
            <a:ext cx="6096000" cy="1477328"/>
          </a:xfrm>
          <a:prstGeom prst="rect">
            <a:avLst/>
          </a:prstGeom>
        </p:spPr>
        <p:txBody>
          <a:bodyPr>
            <a:spAutoFit/>
          </a:bodyPr>
          <a:lstStyle/>
          <a:p>
            <a:r>
              <a:rPr lang="tr-TR" sz="1500" dirty="0"/>
              <a:t>Buradaki uygulamada ise 15ve üzeri frekansa sahip kelimelerin ggplot grafiğioluşturuldu. Öncelikle 15ve üzeri frekansa sahip kelimeler </a:t>
            </a:r>
            <a:r>
              <a:rPr lang="tr-TR" sz="1500" b="1" dirty="0"/>
              <a:t>term_frequency</a:t>
            </a:r>
            <a:r>
              <a:rPr lang="tr-TR" sz="1500" dirty="0"/>
              <a:t> değişkeninde kümelendi. Daha sonra bu değerler </a:t>
            </a:r>
            <a:r>
              <a:rPr lang="tr-TR" sz="1500" b="1" dirty="0"/>
              <a:t>term_freq_df </a:t>
            </a:r>
            <a:r>
              <a:rPr lang="tr-TR" sz="1500" dirty="0"/>
              <a:t> adında bir veriçerçevesine atandı. Grafiği oluşturmak için ise“</a:t>
            </a:r>
            <a:r>
              <a:rPr lang="tr-TR" sz="1500" b="1" dirty="0"/>
              <a:t>ggplot2”</a:t>
            </a:r>
            <a:r>
              <a:rPr lang="tr-TR" sz="1500" dirty="0"/>
              <a:t>paketindeki </a:t>
            </a:r>
            <a:r>
              <a:rPr lang="tr-TR" sz="1500" b="1" dirty="0"/>
              <a:t>ggplot</a:t>
            </a:r>
            <a:r>
              <a:rPr lang="tr-TR" sz="1500" dirty="0"/>
              <a:t> fonksiyonundan yararlanıldı. Bu fonksiyon içeriği </a:t>
            </a:r>
            <a:r>
              <a:rPr lang="tr-TR" sz="1500" b="1" dirty="0"/>
              <a:t>geom_line( )</a:t>
            </a:r>
            <a:r>
              <a:rPr lang="tr-TR" sz="1500" dirty="0"/>
              <a:t> ve </a:t>
            </a:r>
            <a:r>
              <a:rPr lang="tr-TR" sz="1500" b="1" dirty="0"/>
              <a:t>geom_point( )</a:t>
            </a:r>
            <a:r>
              <a:rPr lang="tr-TR" sz="1500" dirty="0"/>
              <a:t> ile güçlendirildi ve renklendirildi.</a:t>
            </a:r>
          </a:p>
        </p:txBody>
      </p:sp>
      <p:pic>
        <p:nvPicPr>
          <p:cNvPr id="13" name="Picture 12">
            <a:hlinkClick r:id="rId3" action="ppaction://hlinksldjump"/>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42500" y="333307"/>
            <a:ext cx="595400" cy="595400"/>
          </a:xfrm>
          <a:prstGeom prst="rect">
            <a:avLst/>
          </a:prstGeom>
        </p:spPr>
      </p:pic>
      <p:sp>
        <p:nvSpPr>
          <p:cNvPr id="14" name="Rectangle 13"/>
          <p:cNvSpPr/>
          <p:nvPr/>
        </p:nvSpPr>
        <p:spPr>
          <a:xfrm>
            <a:off x="10291800" y="6176963"/>
            <a:ext cx="1334143" cy="400110"/>
          </a:xfrm>
          <a:prstGeom prst="rect">
            <a:avLst/>
          </a:prstGeom>
        </p:spPr>
        <p:txBody>
          <a:bodyPr wrap="square">
            <a:spAutoFit/>
          </a:bodyPr>
          <a:lstStyle/>
          <a:p>
            <a:r>
              <a:rPr lang="tr-TR" sz="2000" b="1" u="sng" dirty="0">
                <a:hlinkClick r:id="rId5" action="ppaction://hlinksldjump"/>
              </a:rPr>
              <a:t>İçindekiler</a:t>
            </a:r>
            <a:endParaRPr lang="tr-TR" sz="2000" b="1" u="sng" dirty="0"/>
          </a:p>
        </p:txBody>
      </p:sp>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137900" y="295590"/>
            <a:ext cx="670834" cy="670834"/>
          </a:xfrm>
          <a:prstGeom prst="rect">
            <a:avLst/>
          </a:prstGeom>
        </p:spPr>
      </p:pic>
    </p:spTree>
    <p:extLst>
      <p:ext uri="{BB962C8B-B14F-4D97-AF65-F5344CB8AC3E}">
        <p14:creationId xmlns:p14="http://schemas.microsoft.com/office/powerpoint/2010/main" val="3326768843"/>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4050" y="93251"/>
            <a:ext cx="3143250" cy="795714"/>
          </a:xfrm>
        </p:spPr>
        <p:txBody>
          <a:bodyPr>
            <a:noAutofit/>
          </a:bodyPr>
          <a:lstStyle/>
          <a:p>
            <a:r>
              <a:rPr lang="tr-TR" sz="3000" dirty="0">
                <a:solidFill>
                  <a:schemeClr val="bg2">
                    <a:lumMod val="60000"/>
                    <a:lumOff val="40000"/>
                  </a:schemeClr>
                </a:solidFill>
              </a:rPr>
              <a:t>KELİME BULUTU</a:t>
            </a:r>
          </a:p>
        </p:txBody>
      </p:sp>
      <p:sp>
        <p:nvSpPr>
          <p:cNvPr id="4" name="Rectangle 3"/>
          <p:cNvSpPr/>
          <p:nvPr/>
        </p:nvSpPr>
        <p:spPr>
          <a:xfrm>
            <a:off x="215900" y="788938"/>
            <a:ext cx="4768850" cy="954107"/>
          </a:xfrm>
          <a:prstGeom prst="rect">
            <a:avLst/>
          </a:prstGeom>
        </p:spPr>
        <p:txBody>
          <a:bodyPr wrap="square">
            <a:spAutoFit/>
          </a:bodyPr>
          <a:lstStyle/>
          <a:p>
            <a:r>
              <a:rPr lang="tr-TR" sz="1400" b="0" i="0" dirty="0">
                <a:effectLst/>
                <a:latin typeface="ff1"/>
              </a:rPr>
              <a:t>Temizlenmiş yapı olan</a:t>
            </a:r>
            <a:r>
              <a:rPr lang="tr-TR" sz="1400" dirty="0">
                <a:latin typeface="Roboto"/>
              </a:rPr>
              <a:t> </a:t>
            </a:r>
            <a:r>
              <a:rPr lang="tr-TR" sz="1400" b="1" i="0" dirty="0">
                <a:effectLst/>
                <a:latin typeface="ff0"/>
              </a:rPr>
              <a:t>clean_corp</a:t>
            </a:r>
            <a:r>
              <a:rPr lang="tr-TR" sz="1400" dirty="0">
                <a:latin typeface="Roboto"/>
              </a:rPr>
              <a:t> </a:t>
            </a:r>
            <a:r>
              <a:rPr lang="tr-TR" sz="1400" b="0" i="0" dirty="0">
                <a:effectLst/>
                <a:latin typeface="ff1"/>
              </a:rPr>
              <a:t>üzerinden sık kullanılan kelimeleri görselleştirmekamacıyla İngilizce terimiyle “wordcloud” yani kelime bulutu oluşturabiliriz. Bu işlemiçin</a:t>
            </a:r>
            <a:r>
              <a:rPr lang="tr-TR" sz="1400" dirty="0">
                <a:latin typeface="Roboto"/>
              </a:rPr>
              <a:t> </a:t>
            </a:r>
            <a:r>
              <a:rPr lang="tr-TR" sz="1400" b="1" i="0" dirty="0">
                <a:effectLst/>
                <a:latin typeface="ff0"/>
              </a:rPr>
              <a:t>wordcloud( )</a:t>
            </a:r>
            <a:r>
              <a:rPr lang="tr-TR" sz="1400" b="0" i="0" dirty="0">
                <a:effectLst/>
                <a:latin typeface="ff1"/>
              </a:rPr>
              <a:t>paketi kullanılır.</a:t>
            </a:r>
            <a:endParaRPr lang="tr-TR" sz="1400" b="0" i="0" dirty="0">
              <a:effectLst/>
              <a:latin typeface="Roboto"/>
            </a:endParaRPr>
          </a:p>
        </p:txBody>
      </p:sp>
      <p:pic>
        <p:nvPicPr>
          <p:cNvPr id="6" name="Picture 5"/>
          <p:cNvPicPr>
            <a:picLocks noChangeAspect="1"/>
          </p:cNvPicPr>
          <p:nvPr/>
        </p:nvPicPr>
        <p:blipFill>
          <a:blip r:embed="rId2" cstate="print"/>
          <a:stretch>
            <a:fillRect/>
          </a:stretch>
        </p:blipFill>
        <p:spPr>
          <a:xfrm>
            <a:off x="7416800" y="2827896"/>
            <a:ext cx="2230338" cy="2566027"/>
          </a:xfrm>
          <a:prstGeom prst="rect">
            <a:avLst/>
          </a:prstGeom>
        </p:spPr>
      </p:pic>
      <p:pic>
        <p:nvPicPr>
          <p:cNvPr id="7" name="Picture 6"/>
          <p:cNvPicPr>
            <a:picLocks noChangeAspect="1"/>
          </p:cNvPicPr>
          <p:nvPr/>
        </p:nvPicPr>
        <p:blipFill>
          <a:blip r:embed="rId3" cstate="print"/>
          <a:stretch>
            <a:fillRect/>
          </a:stretch>
        </p:blipFill>
        <p:spPr>
          <a:xfrm>
            <a:off x="304800" y="1849567"/>
            <a:ext cx="4953000" cy="3906837"/>
          </a:xfrm>
          <a:prstGeom prst="rect">
            <a:avLst/>
          </a:prstGeom>
        </p:spPr>
      </p:pic>
      <p:sp>
        <p:nvSpPr>
          <p:cNvPr id="8" name="Rectangle 7"/>
          <p:cNvSpPr/>
          <p:nvPr/>
        </p:nvSpPr>
        <p:spPr>
          <a:xfrm>
            <a:off x="215900" y="6008538"/>
            <a:ext cx="6096000" cy="400110"/>
          </a:xfrm>
          <a:prstGeom prst="rect">
            <a:avLst/>
          </a:prstGeom>
        </p:spPr>
        <p:txBody>
          <a:bodyPr>
            <a:spAutoFit/>
          </a:bodyPr>
          <a:lstStyle/>
          <a:p>
            <a:r>
              <a:rPr lang="tr-TR" sz="1000" b="1" dirty="0">
                <a:solidFill>
                  <a:schemeClr val="tx2">
                    <a:lumMod val="75000"/>
                  </a:schemeClr>
                </a:solidFill>
              </a:rPr>
              <a:t>wordcloud(clean_tweets,min.freq = 2,scale = c(2,0.5) , colors =brewer.pal(8,"Dark2"),</a:t>
            </a:r>
          </a:p>
          <a:p>
            <a:r>
              <a:rPr lang="tr-TR" sz="1000" b="1" dirty="0">
                <a:solidFill>
                  <a:schemeClr val="tx2">
                    <a:lumMod val="75000"/>
                  </a:schemeClr>
                </a:solidFill>
              </a:rPr>
              <a:t>          random.color = TRUE, random.order = FALSE, max.words = 180)</a:t>
            </a:r>
          </a:p>
        </p:txBody>
      </p:sp>
      <p:sp>
        <p:nvSpPr>
          <p:cNvPr id="10" name="Rectangle 9"/>
          <p:cNvSpPr/>
          <p:nvPr/>
        </p:nvSpPr>
        <p:spPr>
          <a:xfrm>
            <a:off x="5810957" y="995487"/>
            <a:ext cx="6096000" cy="1708160"/>
          </a:xfrm>
          <a:prstGeom prst="rect">
            <a:avLst/>
          </a:prstGeom>
        </p:spPr>
        <p:txBody>
          <a:bodyPr>
            <a:spAutoFit/>
          </a:bodyPr>
          <a:lstStyle/>
          <a:p>
            <a:r>
              <a:rPr lang="tr-TR" sz="1500" b="0" i="0" dirty="0">
                <a:effectLst/>
                <a:latin typeface="ff1"/>
              </a:rPr>
              <a:t>NYtimes kelimesiyle ilişkili 180 kelimeden oluşan kelime bulutu aşağıdaki gibidir.Görüldüğü üzere en çok kullanılan kelimeler diğerlerine oranla daha büyük gösterilmiştir.Sadece kelime bulutuna bakarak en çok kullanılan kelimelerin “new”, “said”,“people”. Kelime bulutu görselinde gözükecek kelimelerin hangi renkte, ne kadar sıklıkta ve ne boyutta olacağı çeşitlilik gösterir,</a:t>
            </a:r>
            <a:r>
              <a:rPr lang="tr-TR" sz="1500" b="0" i="0" dirty="0">
                <a:effectLst/>
                <a:latin typeface="ff4"/>
              </a:rPr>
              <a:t> buradaki uygulama</a:t>
            </a:r>
            <a:endParaRPr lang="tr-TR" sz="1500" b="0" i="0" dirty="0">
              <a:effectLst/>
              <a:latin typeface="Roboto"/>
            </a:endParaRPr>
          </a:p>
          <a:p>
            <a:r>
              <a:rPr lang="tr-TR" sz="1500" b="0" i="0" dirty="0">
                <a:effectLst/>
                <a:latin typeface="ff1"/>
              </a:rPr>
              <a:t>kelime bulutu üzerinde bulunan işlemler tercih edilerek yapılmıştır</a:t>
            </a:r>
            <a:endParaRPr lang="tr-TR" sz="1500" b="0" i="0" dirty="0">
              <a:effectLst/>
              <a:latin typeface="Roboto"/>
            </a:endParaRPr>
          </a:p>
        </p:txBody>
      </p:sp>
      <p:sp>
        <p:nvSpPr>
          <p:cNvPr id="12" name="Rectangle 11"/>
          <p:cNvSpPr/>
          <p:nvPr/>
        </p:nvSpPr>
        <p:spPr>
          <a:xfrm>
            <a:off x="6311900" y="5508776"/>
            <a:ext cx="6096000" cy="553998"/>
          </a:xfrm>
          <a:prstGeom prst="rect">
            <a:avLst/>
          </a:prstGeom>
        </p:spPr>
        <p:txBody>
          <a:bodyPr>
            <a:spAutoFit/>
          </a:bodyPr>
          <a:lstStyle/>
          <a:p>
            <a:r>
              <a:rPr lang="tr-TR" sz="1000" b="1" dirty="0">
                <a:solidFill>
                  <a:schemeClr val="tx2">
                    <a:lumMod val="75000"/>
                  </a:schemeClr>
                </a:solidFill>
              </a:rPr>
              <a:t>word_freqs &lt;- data.frame(term_frequency,term =names(term_frequency),num = term_frequency)</a:t>
            </a:r>
          </a:p>
          <a:p>
            <a:r>
              <a:rPr lang="tr-TR" sz="1000" b="1" dirty="0">
                <a:solidFill>
                  <a:schemeClr val="tx2">
                    <a:lumMod val="75000"/>
                  </a:schemeClr>
                </a:solidFill>
              </a:rPr>
              <a:t>wordcloud(word_freqs$term,word_freqs$num,max.words = 100, colors = brewer.pal(11,"RdYlGn"),random.color = TRUE)</a:t>
            </a:r>
          </a:p>
        </p:txBody>
      </p:sp>
      <p:pic>
        <p:nvPicPr>
          <p:cNvPr id="11" name="Picture 10">
            <a:hlinkClick r:id="rId4" action="ppaction://hlinksldjump"/>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61171" y="342661"/>
            <a:ext cx="595400" cy="595400"/>
          </a:xfrm>
          <a:prstGeom prst="rect">
            <a:avLst/>
          </a:prstGeom>
        </p:spPr>
      </p:pic>
      <p:sp>
        <p:nvSpPr>
          <p:cNvPr id="13" name="Rectangle 12"/>
          <p:cNvSpPr/>
          <p:nvPr/>
        </p:nvSpPr>
        <p:spPr>
          <a:xfrm>
            <a:off x="10291800" y="6176963"/>
            <a:ext cx="1334143" cy="400110"/>
          </a:xfrm>
          <a:prstGeom prst="rect">
            <a:avLst/>
          </a:prstGeom>
        </p:spPr>
        <p:txBody>
          <a:bodyPr wrap="square">
            <a:spAutoFit/>
          </a:bodyPr>
          <a:lstStyle/>
          <a:p>
            <a:r>
              <a:rPr lang="tr-TR" sz="2000" b="1" u="sng" dirty="0">
                <a:hlinkClick r:id="rId6" action="ppaction://hlinksldjump"/>
              </a:rPr>
              <a:t>İçindekiler</a:t>
            </a:r>
            <a:endParaRPr lang="tr-TR" sz="2000" b="1" u="sng" dirty="0"/>
          </a:p>
        </p:txBody>
      </p:sp>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345900" y="314196"/>
            <a:ext cx="670834" cy="670834"/>
          </a:xfrm>
          <a:prstGeom prst="rect">
            <a:avLst/>
          </a:prstGeom>
        </p:spPr>
      </p:pic>
    </p:spTree>
    <p:extLst>
      <p:ext uri="{BB962C8B-B14F-4D97-AF65-F5344CB8AC3E}">
        <p14:creationId xmlns:p14="http://schemas.microsoft.com/office/powerpoint/2010/main" val="3751910620"/>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875314" y="439149"/>
            <a:ext cx="4441371" cy="732155"/>
          </a:xfrm>
        </p:spPr>
        <p:txBody>
          <a:bodyPr>
            <a:normAutofit/>
          </a:bodyPr>
          <a:lstStyle/>
          <a:p>
            <a:r>
              <a:rPr lang="tr-TR" sz="3000" dirty="0">
                <a:solidFill>
                  <a:schemeClr val="bg2">
                    <a:lumMod val="60000"/>
                    <a:lumOff val="40000"/>
                  </a:schemeClr>
                </a:solidFill>
              </a:rPr>
              <a:t>KELİME BULUTU-2</a:t>
            </a:r>
          </a:p>
        </p:txBody>
      </p:sp>
      <p:pic>
        <p:nvPicPr>
          <p:cNvPr id="4" name="5 İçerik Yer Tutucusu" descr="aa.png"/>
          <p:cNvPicPr>
            <a:picLocks noChangeAspect="1"/>
          </p:cNvPicPr>
          <p:nvPr/>
        </p:nvPicPr>
        <p:blipFill>
          <a:blip r:embed="rId2" cstate="print"/>
          <a:stretch>
            <a:fillRect/>
          </a:stretch>
        </p:blipFill>
        <p:spPr>
          <a:xfrm>
            <a:off x="522515" y="1234440"/>
            <a:ext cx="4898572" cy="3673929"/>
          </a:xfrm>
          <a:prstGeom prst="rect">
            <a:avLst/>
          </a:prstGeom>
        </p:spPr>
      </p:pic>
      <p:pic>
        <p:nvPicPr>
          <p:cNvPr id="5" name="3 İçerik Yer Tutucusu" descr="aaaa.png"/>
          <p:cNvPicPr>
            <a:picLocks noChangeAspect="1"/>
          </p:cNvPicPr>
          <p:nvPr/>
        </p:nvPicPr>
        <p:blipFill>
          <a:blip r:embed="rId3" cstate="print"/>
          <a:stretch>
            <a:fillRect/>
          </a:stretch>
        </p:blipFill>
        <p:spPr>
          <a:xfrm>
            <a:off x="5882640" y="1306286"/>
            <a:ext cx="5271650" cy="3670661"/>
          </a:xfrm>
          <a:prstGeom prst="rect">
            <a:avLst/>
          </a:prstGeom>
        </p:spPr>
      </p:pic>
      <p:sp>
        <p:nvSpPr>
          <p:cNvPr id="6" name="Rectangle 5"/>
          <p:cNvSpPr/>
          <p:nvPr/>
        </p:nvSpPr>
        <p:spPr>
          <a:xfrm>
            <a:off x="6096000" y="5291435"/>
            <a:ext cx="6096000" cy="400110"/>
          </a:xfrm>
          <a:prstGeom prst="rect">
            <a:avLst/>
          </a:prstGeom>
        </p:spPr>
        <p:txBody>
          <a:bodyPr>
            <a:spAutoFit/>
          </a:bodyPr>
          <a:lstStyle/>
          <a:p>
            <a:r>
              <a:rPr lang="tr-TR" sz="1000" b="1" dirty="0">
                <a:solidFill>
                  <a:schemeClr val="tx2">
                    <a:lumMod val="75000"/>
                  </a:schemeClr>
                </a:solidFill>
              </a:rPr>
              <a:t>wordcloud(d$word,d$freq,min.freq = 1,max.words=200,random.order=FALSE, rot.per=0.35,colors=brewer.pal(6, "Dark2"))</a:t>
            </a:r>
          </a:p>
        </p:txBody>
      </p:sp>
      <p:sp>
        <p:nvSpPr>
          <p:cNvPr id="7" name="Rectangle 6"/>
          <p:cNvSpPr/>
          <p:nvPr/>
        </p:nvSpPr>
        <p:spPr>
          <a:xfrm>
            <a:off x="426720" y="5178333"/>
            <a:ext cx="6096000" cy="1169551"/>
          </a:xfrm>
          <a:prstGeom prst="rect">
            <a:avLst/>
          </a:prstGeom>
        </p:spPr>
        <p:txBody>
          <a:bodyPr>
            <a:spAutoFit/>
          </a:bodyPr>
          <a:lstStyle/>
          <a:p>
            <a:r>
              <a:rPr lang="tr-TR" sz="1000" b="1" dirty="0">
                <a:solidFill>
                  <a:schemeClr val="tx2">
                    <a:lumMod val="75000"/>
                  </a:schemeClr>
                </a:solidFill>
              </a:rPr>
              <a:t>dtm = DocumentTermMatrix(mycorpus)</a:t>
            </a:r>
          </a:p>
          <a:p>
            <a:r>
              <a:rPr lang="tr-TR" sz="1000" b="1" dirty="0">
                <a:solidFill>
                  <a:schemeClr val="tx2">
                    <a:lumMod val="75000"/>
                  </a:schemeClr>
                </a:solidFill>
              </a:rPr>
              <a:t>dtm = removeSparseTerms(dtm, 0.999)</a:t>
            </a:r>
          </a:p>
          <a:p>
            <a:r>
              <a:rPr lang="tr-TR" sz="1000" b="1" dirty="0">
                <a:solidFill>
                  <a:schemeClr val="tx2">
                    <a:lumMod val="75000"/>
                  </a:schemeClr>
                </a:solidFill>
              </a:rPr>
              <a:t>dataset = as.matrix(dtm)</a:t>
            </a:r>
          </a:p>
          <a:p>
            <a:r>
              <a:rPr lang="tr-TR" sz="1000" b="1" dirty="0">
                <a:solidFill>
                  <a:schemeClr val="tx2">
                    <a:lumMod val="75000"/>
                  </a:schemeClr>
                </a:solidFill>
              </a:rPr>
              <a:t>v = sort(colSums(dataset),decreasing=TRUE)</a:t>
            </a:r>
          </a:p>
          <a:p>
            <a:r>
              <a:rPr lang="tr-TR" sz="1000" b="1" dirty="0">
                <a:solidFill>
                  <a:schemeClr val="tx2">
                    <a:lumMod val="75000"/>
                  </a:schemeClr>
                </a:solidFill>
              </a:rPr>
              <a:t>myNames = names(v)</a:t>
            </a:r>
          </a:p>
          <a:p>
            <a:r>
              <a:rPr lang="tr-TR" sz="1000" b="1" dirty="0">
                <a:solidFill>
                  <a:schemeClr val="tx2">
                    <a:lumMod val="75000"/>
                  </a:schemeClr>
                </a:solidFill>
              </a:rPr>
              <a:t>d = data.frame(word=myNames,freq=v)</a:t>
            </a:r>
          </a:p>
          <a:p>
            <a:r>
              <a:rPr lang="tr-TR" sz="1000" b="1" dirty="0">
                <a:solidFill>
                  <a:schemeClr val="tx2">
                    <a:lumMod val="75000"/>
                  </a:schemeClr>
                </a:solidFill>
              </a:rPr>
              <a:t>wordcloud(d$word, colors=c(3,4),random.color=FALSE, d$freq, min.freq=80)</a:t>
            </a:r>
          </a:p>
        </p:txBody>
      </p:sp>
      <p:pic>
        <p:nvPicPr>
          <p:cNvPr id="8" name="Picture 7">
            <a:hlinkClick r:id="rId4" action="ppaction://hlinksldjump"/>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20300" y="164936"/>
            <a:ext cx="595400" cy="595400"/>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038090" y="127219"/>
            <a:ext cx="670834" cy="670834"/>
          </a:xfrm>
          <a:prstGeom prst="rect">
            <a:avLst/>
          </a:prstGeom>
        </p:spPr>
      </p:pic>
      <p:sp>
        <p:nvSpPr>
          <p:cNvPr id="10" name="Rectangle 9"/>
          <p:cNvSpPr/>
          <p:nvPr/>
        </p:nvSpPr>
        <p:spPr>
          <a:xfrm>
            <a:off x="10291800" y="6176963"/>
            <a:ext cx="1334143" cy="400110"/>
          </a:xfrm>
          <a:prstGeom prst="rect">
            <a:avLst/>
          </a:prstGeom>
        </p:spPr>
        <p:txBody>
          <a:bodyPr wrap="square">
            <a:spAutoFit/>
          </a:bodyPr>
          <a:lstStyle/>
          <a:p>
            <a:r>
              <a:rPr lang="tr-TR" sz="2000" b="1" u="sng" dirty="0">
                <a:hlinkClick r:id="rId7" action="ppaction://hlinksldjump"/>
              </a:rPr>
              <a:t>İçindekiler</a:t>
            </a:r>
            <a:endParaRPr lang="tr-TR" sz="2000" b="1" u="sng" dirty="0"/>
          </a:p>
        </p:txBody>
      </p:sp>
    </p:spTree>
    <p:extLst>
      <p:ext uri="{BB962C8B-B14F-4D97-AF65-F5344CB8AC3E}">
        <p14:creationId xmlns:p14="http://schemas.microsoft.com/office/powerpoint/2010/main" val="3077530276"/>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6550" y="77430"/>
            <a:ext cx="4076700" cy="1325563"/>
          </a:xfrm>
        </p:spPr>
        <p:txBody>
          <a:bodyPr>
            <a:normAutofit/>
          </a:bodyPr>
          <a:lstStyle/>
          <a:p>
            <a:r>
              <a:rPr lang="tr-TR" sz="3000" dirty="0">
                <a:solidFill>
                  <a:schemeClr val="bg2">
                    <a:lumMod val="60000"/>
                    <a:lumOff val="40000"/>
                  </a:schemeClr>
                </a:solidFill>
              </a:rPr>
              <a:t>İLİŞKİLENDİRMELER</a:t>
            </a:r>
          </a:p>
        </p:txBody>
      </p:sp>
      <p:sp>
        <p:nvSpPr>
          <p:cNvPr id="4" name="Rectangle 3"/>
          <p:cNvSpPr/>
          <p:nvPr/>
        </p:nvSpPr>
        <p:spPr>
          <a:xfrm>
            <a:off x="700090" y="1908169"/>
            <a:ext cx="4799712" cy="323165"/>
          </a:xfrm>
          <a:prstGeom prst="rect">
            <a:avLst/>
          </a:prstGeom>
        </p:spPr>
        <p:txBody>
          <a:bodyPr wrap="none">
            <a:spAutoFit/>
          </a:bodyPr>
          <a:lstStyle/>
          <a:p>
            <a:r>
              <a:rPr lang="tr-TR" sz="1500" dirty="0"/>
              <a:t>findAssocs(tweets_tdm,terms = "new",corlimit = 0.2)$new</a:t>
            </a:r>
          </a:p>
        </p:txBody>
      </p:sp>
      <p:sp>
        <p:nvSpPr>
          <p:cNvPr id="7" name="Rectangle 6"/>
          <p:cNvSpPr/>
          <p:nvPr/>
        </p:nvSpPr>
        <p:spPr>
          <a:xfrm>
            <a:off x="700090" y="4769650"/>
            <a:ext cx="6096000" cy="323165"/>
          </a:xfrm>
          <a:prstGeom prst="rect">
            <a:avLst/>
          </a:prstGeom>
        </p:spPr>
        <p:txBody>
          <a:bodyPr>
            <a:spAutoFit/>
          </a:bodyPr>
          <a:lstStyle/>
          <a:p>
            <a:r>
              <a:rPr lang="tr-TR" sz="1500" dirty="0"/>
              <a:t>findAssocs(tweets_tdm,terms = "president",corlimit = 0.3)$president</a:t>
            </a:r>
          </a:p>
        </p:txBody>
      </p:sp>
      <p:sp>
        <p:nvSpPr>
          <p:cNvPr id="9" name="Rectangle 8"/>
          <p:cNvSpPr/>
          <p:nvPr/>
        </p:nvSpPr>
        <p:spPr>
          <a:xfrm>
            <a:off x="700090" y="5537124"/>
            <a:ext cx="6096000" cy="553998"/>
          </a:xfrm>
          <a:prstGeom prst="rect">
            <a:avLst/>
          </a:prstGeom>
        </p:spPr>
        <p:txBody>
          <a:bodyPr>
            <a:spAutoFit/>
          </a:bodyPr>
          <a:lstStyle/>
          <a:p>
            <a:endParaRPr lang="tr-TR" sz="1500" dirty="0"/>
          </a:p>
          <a:p>
            <a:r>
              <a:rPr lang="tr-TR" sz="1500" dirty="0"/>
              <a:t>findAssocs(tweets_tdm,terms = "opinion",corlimit = 0.24)$opinion</a:t>
            </a:r>
          </a:p>
        </p:txBody>
      </p:sp>
      <p:sp>
        <p:nvSpPr>
          <p:cNvPr id="11" name="Rectangle 10"/>
          <p:cNvSpPr/>
          <p:nvPr/>
        </p:nvSpPr>
        <p:spPr>
          <a:xfrm>
            <a:off x="700090" y="691932"/>
            <a:ext cx="6096000" cy="1292662"/>
          </a:xfrm>
          <a:prstGeom prst="rect">
            <a:avLst/>
          </a:prstGeom>
        </p:spPr>
        <p:txBody>
          <a:bodyPr>
            <a:spAutoFit/>
          </a:bodyPr>
          <a:lstStyle/>
          <a:p>
            <a:r>
              <a:rPr lang="tr-TR" dirty="0"/>
              <a:t> </a:t>
            </a:r>
          </a:p>
          <a:p>
            <a:r>
              <a:rPr lang="tr-TR" sz="1500" dirty="0"/>
              <a:t>Nytimes kelimesiyle ilgili sık kullanılan kelimeleri inceledikten sonra bu kelimelerle olan ilişkilendirmeler, aralarında korelasyon bulunan birtakım kavramlar araştırılabilir. Yine tm paketine dahil bir fonksiyon olan findAssocs( ) tam olarak bu görevi görmektedir.</a:t>
            </a:r>
          </a:p>
        </p:txBody>
      </p:sp>
      <p:sp>
        <p:nvSpPr>
          <p:cNvPr id="12" name="Rectangle 11"/>
          <p:cNvSpPr/>
          <p:nvPr/>
        </p:nvSpPr>
        <p:spPr>
          <a:xfrm>
            <a:off x="8470900" y="2069751"/>
            <a:ext cx="3403600" cy="3416320"/>
          </a:xfrm>
          <a:prstGeom prst="rect">
            <a:avLst/>
          </a:prstGeom>
        </p:spPr>
        <p:txBody>
          <a:bodyPr wrap="square">
            <a:spAutoFit/>
          </a:bodyPr>
          <a:lstStyle/>
          <a:p>
            <a:r>
              <a:rPr lang="tr-TR" dirty="0"/>
              <a:t> Burada Nytimes kelimesi içeren cümleler ile NEWS arasındaki korelasyonun hangi kelimelerle sağlandığı tespit edilmeye çalışıldı. Korelasyon limiti olarak %20 seçildi,listeden de görüldüğü üzere en yüksek oran %66 ile “york” kelimesidir. Çok yüksek bir korelasyon olmasa da listeyi aynı oranla “city”, “well”, “endure”, “habits”,“recommended”, “times” gibi kelimeler takip etmektedir.</a:t>
            </a:r>
          </a:p>
        </p:txBody>
      </p:sp>
      <p:pic>
        <p:nvPicPr>
          <p:cNvPr id="13" name="Picture 12"/>
          <p:cNvPicPr>
            <a:picLocks noChangeAspect="1"/>
          </p:cNvPicPr>
          <p:nvPr/>
        </p:nvPicPr>
        <p:blipFill>
          <a:blip r:embed="rId2" cstate="print"/>
          <a:stretch>
            <a:fillRect/>
          </a:stretch>
        </p:blipFill>
        <p:spPr>
          <a:xfrm>
            <a:off x="534945" y="2275229"/>
            <a:ext cx="7250155" cy="1851203"/>
          </a:xfrm>
          <a:prstGeom prst="rect">
            <a:avLst/>
          </a:prstGeom>
        </p:spPr>
      </p:pic>
      <p:pic>
        <p:nvPicPr>
          <p:cNvPr id="14" name="Picture 13"/>
          <p:cNvPicPr>
            <a:picLocks noChangeAspect="1"/>
          </p:cNvPicPr>
          <p:nvPr/>
        </p:nvPicPr>
        <p:blipFill>
          <a:blip r:embed="rId3" cstate="print"/>
          <a:stretch>
            <a:fillRect/>
          </a:stretch>
        </p:blipFill>
        <p:spPr>
          <a:xfrm>
            <a:off x="770735" y="5177973"/>
            <a:ext cx="5414165" cy="504825"/>
          </a:xfrm>
          <a:prstGeom prst="rect">
            <a:avLst/>
          </a:prstGeom>
        </p:spPr>
      </p:pic>
      <p:pic>
        <p:nvPicPr>
          <p:cNvPr id="15" name="Picture 14"/>
          <p:cNvPicPr>
            <a:picLocks noChangeAspect="1"/>
          </p:cNvPicPr>
          <p:nvPr/>
        </p:nvPicPr>
        <p:blipFill>
          <a:blip r:embed="rId4" cstate="print"/>
          <a:stretch>
            <a:fillRect/>
          </a:stretch>
        </p:blipFill>
        <p:spPr>
          <a:xfrm>
            <a:off x="731044" y="6127107"/>
            <a:ext cx="5453856" cy="476250"/>
          </a:xfrm>
          <a:prstGeom prst="rect">
            <a:avLst/>
          </a:prstGeom>
        </p:spPr>
      </p:pic>
      <p:sp>
        <p:nvSpPr>
          <p:cNvPr id="16" name="Right Arrow 15"/>
          <p:cNvSpPr/>
          <p:nvPr/>
        </p:nvSpPr>
        <p:spPr>
          <a:xfrm>
            <a:off x="7899400" y="3029380"/>
            <a:ext cx="571500" cy="342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7" name="TextBox 16"/>
          <p:cNvSpPr txBox="1"/>
          <p:nvPr/>
        </p:nvSpPr>
        <p:spPr>
          <a:xfrm>
            <a:off x="700090" y="4357739"/>
            <a:ext cx="1689100" cy="369332"/>
          </a:xfrm>
          <a:prstGeom prst="rect">
            <a:avLst/>
          </a:prstGeom>
          <a:noFill/>
        </p:spPr>
        <p:txBody>
          <a:bodyPr wrap="square" rtlCol="0">
            <a:spAutoFit/>
          </a:bodyPr>
          <a:lstStyle/>
          <a:p>
            <a:r>
              <a:rPr lang="tr-TR" dirty="0"/>
              <a:t>Diğer Örnekler ;</a:t>
            </a:r>
          </a:p>
        </p:txBody>
      </p:sp>
      <p:pic>
        <p:nvPicPr>
          <p:cNvPr id="19" name="Picture 18">
            <a:hlinkClick r:id="rId5" action="ppaction://hlinksldjump"/>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83800" y="394232"/>
            <a:ext cx="595400" cy="595400"/>
          </a:xfrm>
          <a:prstGeom prst="rect">
            <a:avLst/>
          </a:prstGeom>
        </p:spPr>
      </p:pic>
      <p:sp>
        <p:nvSpPr>
          <p:cNvPr id="20" name="Rectangle 19"/>
          <p:cNvSpPr/>
          <p:nvPr/>
        </p:nvSpPr>
        <p:spPr>
          <a:xfrm>
            <a:off x="10291800" y="6176963"/>
            <a:ext cx="1334143" cy="400110"/>
          </a:xfrm>
          <a:prstGeom prst="rect">
            <a:avLst/>
          </a:prstGeom>
        </p:spPr>
        <p:txBody>
          <a:bodyPr wrap="square">
            <a:spAutoFit/>
          </a:bodyPr>
          <a:lstStyle/>
          <a:p>
            <a:r>
              <a:rPr lang="tr-TR" sz="2000" b="1" u="sng" dirty="0">
                <a:hlinkClick r:id="rId7" action="ppaction://hlinksldjump"/>
              </a:rPr>
              <a:t>İçindekiler</a:t>
            </a:r>
            <a:endParaRPr lang="tr-TR" sz="2000" b="1" u="sng" dirty="0"/>
          </a:p>
        </p:txBody>
      </p:sp>
      <p:pic>
        <p:nvPicPr>
          <p:cNvPr id="18" name="Picture 1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079200" y="356515"/>
            <a:ext cx="670834" cy="670834"/>
          </a:xfrm>
          <a:prstGeom prst="rect">
            <a:avLst/>
          </a:prstGeom>
        </p:spPr>
      </p:pic>
    </p:spTree>
    <p:extLst>
      <p:ext uri="{BB962C8B-B14F-4D97-AF65-F5344CB8AC3E}">
        <p14:creationId xmlns:p14="http://schemas.microsoft.com/office/powerpoint/2010/main" val="2045928202"/>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25074" y="352426"/>
            <a:ext cx="6126481" cy="653777"/>
          </a:xfrm>
        </p:spPr>
        <p:txBody>
          <a:bodyPr>
            <a:normAutofit/>
          </a:bodyPr>
          <a:lstStyle/>
          <a:p>
            <a:r>
              <a:rPr lang="tr-TR" sz="3000" dirty="0">
                <a:solidFill>
                  <a:schemeClr val="bg2">
                    <a:lumMod val="60000"/>
                    <a:lumOff val="40000"/>
                  </a:schemeClr>
                </a:solidFill>
              </a:rPr>
              <a:t>KORELASYON GRAFİĞİ </a:t>
            </a:r>
          </a:p>
        </p:txBody>
      </p:sp>
      <p:sp>
        <p:nvSpPr>
          <p:cNvPr id="3" name="2 Metin Yer Tutucusu"/>
          <p:cNvSpPr>
            <a:spLocks noGrp="1"/>
          </p:cNvSpPr>
          <p:nvPr>
            <p:ph type="body" idx="1"/>
          </p:nvPr>
        </p:nvSpPr>
        <p:spPr>
          <a:xfrm>
            <a:off x="7511504" y="2088243"/>
            <a:ext cx="4138750" cy="2004832"/>
          </a:xfrm>
        </p:spPr>
        <p:txBody>
          <a:bodyPr>
            <a:normAutofit/>
          </a:bodyPr>
          <a:lstStyle/>
          <a:p>
            <a:r>
              <a:rPr lang="tr-TR" sz="1500" dirty="0" smtClean="0">
                <a:solidFill>
                  <a:schemeClr val="tx1"/>
                </a:solidFill>
              </a:rPr>
              <a:t>«New» kelimesinin korelasyon </a:t>
            </a:r>
            <a:r>
              <a:rPr lang="tr-TR" sz="1500" dirty="0">
                <a:solidFill>
                  <a:schemeClr val="tx1"/>
                </a:solidFill>
              </a:rPr>
              <a:t>oranlarını bir grafik üzerinde sıraladığımızda da görüyoruz ki “york” kelimesinin korelasyon oranı diğer kelimelerden daha yüksek.</a:t>
            </a:r>
          </a:p>
        </p:txBody>
      </p:sp>
      <p:pic>
        <p:nvPicPr>
          <p:cNvPr id="2050" name="Picture 2"/>
          <p:cNvPicPr>
            <a:picLocks noChangeAspect="1" noChangeArrowheads="1"/>
          </p:cNvPicPr>
          <p:nvPr/>
        </p:nvPicPr>
        <p:blipFill>
          <a:blip r:embed="rId2" cstate="print"/>
          <a:srcRect/>
          <a:stretch>
            <a:fillRect/>
          </a:stretch>
        </p:blipFill>
        <p:spPr bwMode="auto">
          <a:xfrm>
            <a:off x="300447" y="1006203"/>
            <a:ext cx="7014754" cy="4966651"/>
          </a:xfrm>
          <a:prstGeom prst="rect">
            <a:avLst/>
          </a:prstGeom>
          <a:noFill/>
          <a:ln w="9525">
            <a:noFill/>
            <a:miter lim="800000"/>
            <a:headEnd/>
            <a:tailEnd/>
          </a:ln>
        </p:spPr>
      </p:pic>
      <p:sp>
        <p:nvSpPr>
          <p:cNvPr id="4" name="Rectangle 3"/>
          <p:cNvSpPr/>
          <p:nvPr/>
        </p:nvSpPr>
        <p:spPr>
          <a:xfrm>
            <a:off x="7511504" y="4649415"/>
            <a:ext cx="3296196" cy="1323439"/>
          </a:xfrm>
          <a:prstGeom prst="rect">
            <a:avLst/>
          </a:prstGeom>
        </p:spPr>
        <p:txBody>
          <a:bodyPr wrap="square">
            <a:spAutoFit/>
          </a:bodyPr>
          <a:lstStyle/>
          <a:p>
            <a:r>
              <a:rPr lang="tr-TR" sz="1000" b="1" dirty="0">
                <a:solidFill>
                  <a:schemeClr val="tx2">
                    <a:lumMod val="75000"/>
                  </a:schemeClr>
                </a:solidFill>
              </a:rPr>
              <a:t>korelasyonlar &lt;- findAssocs(tweets_tdm, "new", 0.2)</a:t>
            </a:r>
          </a:p>
          <a:p>
            <a:endParaRPr lang="tr-TR" sz="1000" b="1" dirty="0">
              <a:solidFill>
                <a:schemeClr val="tx2">
                  <a:lumMod val="75000"/>
                </a:schemeClr>
              </a:solidFill>
            </a:endParaRPr>
          </a:p>
          <a:p>
            <a:r>
              <a:rPr lang="tr-TR" sz="1000" b="1" dirty="0">
                <a:solidFill>
                  <a:schemeClr val="tx2">
                    <a:lumMod val="75000"/>
                  </a:schemeClr>
                </a:solidFill>
              </a:rPr>
              <a:t>korelasyonlar.df &lt;- list_vect2df(korelasyonlar)[, 2:3]</a:t>
            </a:r>
          </a:p>
          <a:p>
            <a:endParaRPr lang="tr-TR" sz="1000" b="1" dirty="0">
              <a:solidFill>
                <a:schemeClr val="tx2">
                  <a:lumMod val="75000"/>
                </a:schemeClr>
              </a:solidFill>
            </a:endParaRPr>
          </a:p>
          <a:p>
            <a:r>
              <a:rPr lang="tr-TR" sz="1000" b="1" dirty="0">
                <a:solidFill>
                  <a:schemeClr val="tx2">
                    <a:lumMod val="75000"/>
                  </a:schemeClr>
                </a:solidFill>
              </a:rPr>
              <a:t>ggplot(korelasyonlar.df, aes(y = korelasyonlar.df [, 1])) + </a:t>
            </a:r>
          </a:p>
          <a:p>
            <a:r>
              <a:rPr lang="tr-TR" sz="1000" b="1" dirty="0">
                <a:solidFill>
                  <a:schemeClr val="tx2">
                    <a:lumMod val="75000"/>
                  </a:schemeClr>
                </a:solidFill>
              </a:rPr>
              <a:t>  geom_point(aes(x = korelasyonlar.df [, 2]), </a:t>
            </a:r>
          </a:p>
          <a:p>
            <a:r>
              <a:rPr lang="tr-TR" sz="1000" b="1" dirty="0">
                <a:solidFill>
                  <a:schemeClr val="tx2">
                    <a:lumMod val="75000"/>
                  </a:schemeClr>
                </a:solidFill>
              </a:rPr>
              <a:t>             data = korelasyonlar.df , size = 3) + </a:t>
            </a:r>
          </a:p>
          <a:p>
            <a:r>
              <a:rPr lang="tr-TR" sz="1000" b="1" dirty="0">
                <a:solidFill>
                  <a:schemeClr val="tx2">
                    <a:lumMod val="75000"/>
                  </a:schemeClr>
                </a:solidFill>
              </a:rPr>
              <a:t>  theme_gdocs()</a:t>
            </a:r>
          </a:p>
        </p:txBody>
      </p:sp>
      <p:pic>
        <p:nvPicPr>
          <p:cNvPr id="6" name="Picture 5">
            <a:hlinkClick r:id="rId3" action="ppaction://hlinksldjump"/>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20300" y="164936"/>
            <a:ext cx="595400" cy="595400"/>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38090" y="127219"/>
            <a:ext cx="670834" cy="670834"/>
          </a:xfrm>
          <a:prstGeom prst="rect">
            <a:avLst/>
          </a:prstGeom>
        </p:spPr>
      </p:pic>
      <p:sp>
        <p:nvSpPr>
          <p:cNvPr id="8" name="Rectangle 7"/>
          <p:cNvSpPr/>
          <p:nvPr/>
        </p:nvSpPr>
        <p:spPr>
          <a:xfrm>
            <a:off x="10291800" y="6176963"/>
            <a:ext cx="1334143" cy="400110"/>
          </a:xfrm>
          <a:prstGeom prst="rect">
            <a:avLst/>
          </a:prstGeom>
        </p:spPr>
        <p:txBody>
          <a:bodyPr wrap="square">
            <a:spAutoFit/>
          </a:bodyPr>
          <a:lstStyle/>
          <a:p>
            <a:r>
              <a:rPr lang="tr-TR" sz="2000" b="1" u="sng" dirty="0">
                <a:hlinkClick r:id="rId6" action="ppaction://hlinksldjump"/>
              </a:rPr>
              <a:t>İçindekiler</a:t>
            </a:r>
            <a:endParaRPr lang="tr-TR" sz="2000" b="1" u="sng" dirty="0"/>
          </a:p>
        </p:txBody>
      </p:sp>
    </p:spTree>
    <p:extLst>
      <p:ext uri="{BB962C8B-B14F-4D97-AF65-F5344CB8AC3E}">
        <p14:creationId xmlns:p14="http://schemas.microsoft.com/office/powerpoint/2010/main" val="2982741861"/>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Başlık"/>
          <p:cNvSpPr>
            <a:spLocks noGrp="1"/>
          </p:cNvSpPr>
          <p:nvPr>
            <p:ph type="title"/>
          </p:nvPr>
        </p:nvSpPr>
        <p:spPr>
          <a:xfrm>
            <a:off x="3455125" y="229599"/>
            <a:ext cx="4685575" cy="536211"/>
          </a:xfrm>
        </p:spPr>
        <p:txBody>
          <a:bodyPr>
            <a:normAutofit/>
          </a:bodyPr>
          <a:lstStyle/>
          <a:p>
            <a:r>
              <a:rPr lang="tr-TR" sz="3000" dirty="0">
                <a:solidFill>
                  <a:schemeClr val="bg2">
                    <a:lumMod val="60000"/>
                    <a:lumOff val="40000"/>
                  </a:schemeClr>
                </a:solidFill>
              </a:rPr>
              <a:t>DENDOGRAM/ÖBEK AĞACI</a:t>
            </a:r>
          </a:p>
        </p:txBody>
      </p:sp>
      <p:sp>
        <p:nvSpPr>
          <p:cNvPr id="5" name="4 Metin Yer Tutucusu"/>
          <p:cNvSpPr>
            <a:spLocks noGrp="1"/>
          </p:cNvSpPr>
          <p:nvPr>
            <p:ph type="body" idx="1"/>
          </p:nvPr>
        </p:nvSpPr>
        <p:spPr>
          <a:xfrm>
            <a:off x="7934024" y="4864281"/>
            <a:ext cx="2946866" cy="576262"/>
          </a:xfrm>
        </p:spPr>
        <p:txBody>
          <a:bodyPr/>
          <a:lstStyle/>
          <a:p>
            <a:endParaRPr lang="tr-TR"/>
          </a:p>
        </p:txBody>
      </p:sp>
      <p:sp>
        <p:nvSpPr>
          <p:cNvPr id="9" name="8 Metin Yer Tutucusu"/>
          <p:cNvSpPr>
            <a:spLocks noGrp="1"/>
          </p:cNvSpPr>
          <p:nvPr>
            <p:ph type="body" sz="half" idx="16"/>
          </p:nvPr>
        </p:nvSpPr>
        <p:spPr>
          <a:xfrm>
            <a:off x="7641771" y="5695407"/>
            <a:ext cx="3853543" cy="770707"/>
          </a:xfrm>
        </p:spPr>
        <p:txBody>
          <a:bodyPr>
            <a:normAutofit/>
          </a:bodyPr>
          <a:lstStyle/>
          <a:p>
            <a:r>
              <a:rPr lang="tr-TR" sz="1500" dirty="0">
                <a:solidFill>
                  <a:schemeClr val="tx1"/>
                </a:solidFill>
              </a:rPr>
              <a:t>İki farklı </a:t>
            </a:r>
            <a:r>
              <a:rPr lang="tr-TR" sz="1500" dirty="0" err="1">
                <a:solidFill>
                  <a:schemeClr val="tx1"/>
                </a:solidFill>
              </a:rPr>
              <a:t>sparse</a:t>
            </a:r>
            <a:r>
              <a:rPr lang="tr-TR" sz="1500" dirty="0">
                <a:solidFill>
                  <a:schemeClr val="tx1"/>
                </a:solidFill>
              </a:rPr>
              <a:t>() değerinin yarattığı farklı sonuçlara dikkat ediniz: Birinci işlemde sadece 5terim oluşurken ikinci işlemde 36terim oluştu.</a:t>
            </a:r>
          </a:p>
        </p:txBody>
      </p:sp>
      <p:sp>
        <p:nvSpPr>
          <p:cNvPr id="7" name="6 Metin Yer Tutucusu"/>
          <p:cNvSpPr>
            <a:spLocks noGrp="1"/>
          </p:cNvSpPr>
          <p:nvPr>
            <p:ph type="body" sz="quarter" idx="13"/>
          </p:nvPr>
        </p:nvSpPr>
        <p:spPr>
          <a:xfrm>
            <a:off x="254403" y="4976586"/>
            <a:ext cx="6401444" cy="1706335"/>
          </a:xfrm>
        </p:spPr>
        <p:txBody>
          <a:bodyPr/>
          <a:lstStyle/>
          <a:p>
            <a:r>
              <a:rPr lang="tr-TR" sz="1500" dirty="0">
                <a:solidFill>
                  <a:schemeClr val="tx1"/>
                </a:solidFill>
              </a:rPr>
              <a:t>YORUM: Dendogramın mantığı birbirine yakın kelimeleri öbeklemekti. Gruplara baktığımızda “</a:t>
            </a:r>
            <a:r>
              <a:rPr lang="tr-TR" sz="1500" dirty="0" err="1">
                <a:solidFill>
                  <a:schemeClr val="tx1"/>
                </a:solidFill>
              </a:rPr>
              <a:t>president</a:t>
            </a:r>
            <a:r>
              <a:rPr lang="tr-TR" sz="1500" dirty="0">
                <a:solidFill>
                  <a:schemeClr val="tx1"/>
                </a:solidFill>
              </a:rPr>
              <a:t>” ve “</a:t>
            </a:r>
            <a:r>
              <a:rPr lang="tr-TR" sz="1500" dirty="0" err="1">
                <a:solidFill>
                  <a:schemeClr val="tx1"/>
                </a:solidFill>
              </a:rPr>
              <a:t>trump</a:t>
            </a:r>
            <a:r>
              <a:rPr lang="tr-TR" sz="1500" dirty="0">
                <a:solidFill>
                  <a:schemeClr val="tx1"/>
                </a:solidFill>
              </a:rPr>
              <a:t>” kelimelerinin aynı öbekte olduğunu görüyoruz .  Aynı zamanda birbirine yakın gruplar önce öbeklendi. Verimiz  </a:t>
            </a:r>
            <a:r>
              <a:rPr lang="tr-TR" sz="1500" dirty="0" err="1">
                <a:solidFill>
                  <a:schemeClr val="tx1"/>
                </a:solidFill>
              </a:rPr>
              <a:t>nytimes’in</a:t>
            </a:r>
            <a:r>
              <a:rPr lang="tr-TR" sz="1500" dirty="0">
                <a:solidFill>
                  <a:schemeClr val="tx1"/>
                </a:solidFill>
              </a:rPr>
              <a:t> attığı son </a:t>
            </a:r>
            <a:r>
              <a:rPr lang="tr-TR" sz="1500" dirty="0" err="1">
                <a:solidFill>
                  <a:schemeClr val="tx1"/>
                </a:solidFill>
              </a:rPr>
              <a:t>tweetler</a:t>
            </a:r>
            <a:r>
              <a:rPr lang="tr-TR" sz="1500" dirty="0">
                <a:solidFill>
                  <a:schemeClr val="tx1"/>
                </a:solidFill>
              </a:rPr>
              <a:t> </a:t>
            </a:r>
            <a:r>
              <a:rPr lang="tr-TR" sz="1500" dirty="0" err="1">
                <a:solidFill>
                  <a:schemeClr val="tx1"/>
                </a:solidFill>
              </a:rPr>
              <a:t>oduğundan</a:t>
            </a:r>
            <a:r>
              <a:rPr lang="tr-TR" sz="1500" dirty="0">
                <a:solidFill>
                  <a:schemeClr val="tx1"/>
                </a:solidFill>
              </a:rPr>
              <a:t> ”</a:t>
            </a:r>
            <a:r>
              <a:rPr lang="tr-TR" sz="1500" dirty="0" err="1">
                <a:solidFill>
                  <a:schemeClr val="tx1"/>
                </a:solidFill>
              </a:rPr>
              <a:t>new</a:t>
            </a:r>
            <a:r>
              <a:rPr lang="tr-TR" sz="1500" dirty="0">
                <a:solidFill>
                  <a:schemeClr val="tx1"/>
                </a:solidFill>
              </a:rPr>
              <a:t>” ve “</a:t>
            </a:r>
            <a:r>
              <a:rPr lang="tr-TR" sz="1500" dirty="0" err="1">
                <a:solidFill>
                  <a:schemeClr val="tx1"/>
                </a:solidFill>
              </a:rPr>
              <a:t>year</a:t>
            </a:r>
            <a:r>
              <a:rPr lang="tr-TR" sz="1500" dirty="0">
                <a:solidFill>
                  <a:schemeClr val="tx1"/>
                </a:solidFill>
              </a:rPr>
              <a:t>”  kelimeleri arasında da bir  ilişki </a:t>
            </a:r>
            <a:r>
              <a:rPr lang="tr-TR" sz="1500" dirty="0" err="1">
                <a:solidFill>
                  <a:schemeClr val="tx1"/>
                </a:solidFill>
              </a:rPr>
              <a:t>oldugunu</a:t>
            </a:r>
            <a:r>
              <a:rPr lang="tr-TR" sz="1500" dirty="0">
                <a:solidFill>
                  <a:schemeClr val="tx1"/>
                </a:solidFill>
              </a:rPr>
              <a:t> görüyoruz.</a:t>
            </a:r>
          </a:p>
        </p:txBody>
      </p:sp>
      <p:sp>
        <p:nvSpPr>
          <p:cNvPr id="10" name="9 Metin Yer Tutucusu"/>
          <p:cNvSpPr>
            <a:spLocks noGrp="1"/>
          </p:cNvSpPr>
          <p:nvPr>
            <p:ph type="body" sz="half" idx="17"/>
          </p:nvPr>
        </p:nvSpPr>
        <p:spPr>
          <a:xfrm>
            <a:off x="6593840" y="760336"/>
            <a:ext cx="4702629" cy="1058091"/>
          </a:xfrm>
        </p:spPr>
        <p:txBody>
          <a:bodyPr>
            <a:noAutofit/>
          </a:bodyPr>
          <a:lstStyle/>
          <a:p>
            <a:r>
              <a:rPr lang="tr-TR" sz="1500" dirty="0">
                <a:solidFill>
                  <a:schemeClr val="tx1"/>
                </a:solidFill>
              </a:rPr>
              <a:t>Birbirine yakın olan gruplar önce öbeklenmiş ve en uzaktaki grup en son öbeklemiştir. Öbekleme işlemi bütün grupları kapsayacak şekilde yakınlığına göre ilişkilendirerek gitmektedir. Bu ilişkiler ikili ilişkiler olarak düşünülür Yani her yeni öbek, kendinden önceki en fazla iki öbeğin birleşimi olarak düşünülebilir.</a:t>
            </a:r>
          </a:p>
        </p:txBody>
      </p:sp>
      <p:pic>
        <p:nvPicPr>
          <p:cNvPr id="12" name="Picture 2"/>
          <p:cNvPicPr>
            <a:picLocks noGrp="1" noChangeAspect="1" noChangeArrowheads="1"/>
          </p:cNvPicPr>
          <p:nvPr>
            <p:ph idx="1"/>
          </p:nvPr>
        </p:nvPicPr>
        <p:blipFill>
          <a:blip r:embed="rId2" cstate="print"/>
          <a:srcRect/>
          <a:stretch>
            <a:fillRect/>
          </a:stretch>
        </p:blipFill>
        <p:spPr bwMode="auto">
          <a:xfrm>
            <a:off x="299356" y="760336"/>
            <a:ext cx="6113418" cy="3631475"/>
          </a:xfrm>
          <a:prstGeom prst="rect">
            <a:avLst/>
          </a:prstGeom>
          <a:noFill/>
          <a:ln w="9525">
            <a:noFill/>
            <a:miter lim="800000"/>
            <a:headEnd/>
            <a:tailEnd/>
          </a:ln>
        </p:spPr>
      </p:pic>
      <p:pic>
        <p:nvPicPr>
          <p:cNvPr id="13" name="3 İçerik Yer Tutucusu" descr="tdddd.png"/>
          <p:cNvPicPr>
            <a:picLocks noChangeAspect="1"/>
          </p:cNvPicPr>
          <p:nvPr/>
        </p:nvPicPr>
        <p:blipFill>
          <a:blip r:embed="rId3" cstate="print"/>
          <a:stretch>
            <a:fillRect/>
          </a:stretch>
        </p:blipFill>
        <p:spPr>
          <a:xfrm>
            <a:off x="6851081" y="2073291"/>
            <a:ext cx="4794514" cy="3622116"/>
          </a:xfrm>
          <a:prstGeom prst="rect">
            <a:avLst/>
          </a:prstGeom>
        </p:spPr>
      </p:pic>
      <p:sp>
        <p:nvSpPr>
          <p:cNvPr id="2" name="Rectangle 1"/>
          <p:cNvSpPr/>
          <p:nvPr/>
        </p:nvSpPr>
        <p:spPr>
          <a:xfrm>
            <a:off x="535928" y="4391811"/>
            <a:ext cx="6096000" cy="1169551"/>
          </a:xfrm>
          <a:prstGeom prst="rect">
            <a:avLst/>
          </a:prstGeom>
        </p:spPr>
        <p:txBody>
          <a:bodyPr>
            <a:spAutoFit/>
          </a:bodyPr>
          <a:lstStyle/>
          <a:p>
            <a:r>
              <a:rPr lang="tr-TR" sz="700" b="1" dirty="0">
                <a:solidFill>
                  <a:schemeClr val="tx2">
                    <a:lumMod val="75000"/>
                  </a:schemeClr>
                </a:solidFill>
              </a:rPr>
              <a:t>dim(tweets_tdm)</a:t>
            </a:r>
          </a:p>
          <a:p>
            <a:r>
              <a:rPr lang="tr-TR" sz="700" b="1" dirty="0">
                <a:solidFill>
                  <a:schemeClr val="tx2">
                    <a:lumMod val="75000"/>
                  </a:schemeClr>
                </a:solidFill>
              </a:rPr>
              <a:t>tweets_tdm1 &lt;- removeSparseTerms(tweets_tdm, sparse = 0.95) #1. seyreklestirme islemi</a:t>
            </a:r>
          </a:p>
          <a:p>
            <a:r>
              <a:rPr lang="tr-TR" sz="700" b="1" dirty="0">
                <a:solidFill>
                  <a:schemeClr val="tx2">
                    <a:lumMod val="75000"/>
                  </a:schemeClr>
                </a:solidFill>
              </a:rPr>
              <a:t>tweets_tdm2 &lt;- removeSparseTerms(tweets_tdm, sparse = 0.98) #2. seyreklestirme islemi</a:t>
            </a:r>
          </a:p>
          <a:p>
            <a:r>
              <a:rPr lang="tr-TR" sz="700" b="1" dirty="0">
                <a:solidFill>
                  <a:schemeClr val="tx2">
                    <a:lumMod val="75000"/>
                  </a:schemeClr>
                </a:solidFill>
              </a:rPr>
              <a:t>tweets_tdm1</a:t>
            </a:r>
          </a:p>
          <a:p>
            <a:r>
              <a:rPr lang="tr-TR" sz="700" b="1" dirty="0">
                <a:solidFill>
                  <a:schemeClr val="tx2">
                    <a:lumMod val="75000"/>
                  </a:schemeClr>
                </a:solidFill>
              </a:rPr>
              <a:t>tweets_tdm2</a:t>
            </a:r>
          </a:p>
          <a:p>
            <a:r>
              <a:rPr lang="tr-TR" sz="700" b="1" dirty="0">
                <a:solidFill>
                  <a:schemeClr val="tx2">
                    <a:lumMod val="75000"/>
                  </a:schemeClr>
                </a:solidFill>
              </a:rPr>
              <a:t>tweets_tdm.m &lt;- as.matrix(tweets_tdm2)</a:t>
            </a:r>
          </a:p>
          <a:p>
            <a:r>
              <a:rPr lang="tr-TR" sz="700" b="1" dirty="0">
                <a:solidFill>
                  <a:schemeClr val="tx2">
                    <a:lumMod val="75000"/>
                  </a:schemeClr>
                </a:solidFill>
              </a:rPr>
              <a:t>tweets_tdm.vt &lt;- as.data.frame(tweets_tdm.m)</a:t>
            </a:r>
          </a:p>
          <a:p>
            <a:r>
              <a:rPr lang="tr-TR" sz="700" b="1" dirty="0">
                <a:solidFill>
                  <a:schemeClr val="tx2">
                    <a:lumMod val="75000"/>
                  </a:schemeClr>
                </a:solidFill>
              </a:rPr>
              <a:t>tweets_mesafe &lt;- dist(tweets_tdm.vt)</a:t>
            </a:r>
          </a:p>
          <a:p>
            <a:r>
              <a:rPr lang="tr-TR" sz="700" b="1" dirty="0">
                <a:solidFill>
                  <a:schemeClr val="tx2">
                    <a:lumMod val="75000"/>
                  </a:schemeClr>
                </a:solidFill>
              </a:rPr>
              <a:t>tweets_kume &lt;- hclust(tweets_mesafe)</a:t>
            </a:r>
          </a:p>
          <a:p>
            <a:r>
              <a:rPr lang="tr-TR" sz="700" b="1" dirty="0">
                <a:solidFill>
                  <a:schemeClr val="tx2">
                    <a:lumMod val="75000"/>
                  </a:schemeClr>
                </a:solidFill>
              </a:rPr>
              <a:t>plot(tweets_kume)</a:t>
            </a:r>
          </a:p>
        </p:txBody>
      </p:sp>
      <p:pic>
        <p:nvPicPr>
          <p:cNvPr id="11" name="Picture 10">
            <a:hlinkClick r:id="rId4" action="ppaction://hlinksldjump"/>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20300" y="164936"/>
            <a:ext cx="595400" cy="595400"/>
          </a:xfrm>
          <a:prstGeom prst="rect">
            <a:avLst/>
          </a:prstGeom>
        </p:spPr>
      </p:pic>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038090" y="127219"/>
            <a:ext cx="670834" cy="670834"/>
          </a:xfrm>
          <a:prstGeom prst="rect">
            <a:avLst/>
          </a:prstGeom>
        </p:spPr>
      </p:pic>
      <p:sp>
        <p:nvSpPr>
          <p:cNvPr id="15" name="Rectangle 14"/>
          <p:cNvSpPr/>
          <p:nvPr/>
        </p:nvSpPr>
        <p:spPr>
          <a:xfrm>
            <a:off x="10348628" y="6266059"/>
            <a:ext cx="1334143" cy="400110"/>
          </a:xfrm>
          <a:prstGeom prst="rect">
            <a:avLst/>
          </a:prstGeom>
        </p:spPr>
        <p:txBody>
          <a:bodyPr wrap="square">
            <a:spAutoFit/>
          </a:bodyPr>
          <a:lstStyle/>
          <a:p>
            <a:r>
              <a:rPr lang="tr-TR" sz="2000" b="1" u="sng" dirty="0">
                <a:hlinkClick r:id="rId7" action="ppaction://hlinksldjump"/>
              </a:rPr>
              <a:t>İçindekiler</a:t>
            </a:r>
            <a:endParaRPr lang="tr-TR" sz="2000" b="1" u="sng" dirty="0"/>
          </a:p>
        </p:txBody>
      </p:sp>
    </p:spTree>
    <p:extLst>
      <p:ext uri="{BB962C8B-B14F-4D97-AF65-F5344CB8AC3E}">
        <p14:creationId xmlns:p14="http://schemas.microsoft.com/office/powerpoint/2010/main" val="21785997"/>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7568" y="862338"/>
            <a:ext cx="7886700" cy="1325563"/>
          </a:xfrm>
        </p:spPr>
        <p:txBody>
          <a:bodyPr/>
          <a:lstStyle/>
          <a:p>
            <a:r>
              <a:rPr lang="tr-TR" dirty="0"/>
              <a:t>          </a:t>
            </a:r>
            <a:r>
              <a:rPr lang="tr-TR" spc="-225" dirty="0">
                <a:solidFill>
                  <a:schemeClr val="bg2">
                    <a:lumMod val="60000"/>
                    <a:lumOff val="40000"/>
                  </a:schemeClr>
                </a:solidFill>
                <a:effectLst>
                  <a:outerShdw blurRad="469900" dist="342900" dir="5400000" sy="-20000" rotWithShape="0">
                    <a:prstClr val="black">
                      <a:alpha val="66000"/>
                    </a:prstClr>
                  </a:outerShdw>
                </a:effectLst>
              </a:rPr>
              <a:t>Anahtar Kelimeler</a:t>
            </a:r>
          </a:p>
        </p:txBody>
      </p:sp>
      <p:pic>
        <p:nvPicPr>
          <p:cNvPr id="4" name="Content Placeholder 3"/>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8328248" y="1220318"/>
            <a:ext cx="609600" cy="609600"/>
          </a:xfrm>
        </p:spPr>
      </p:pic>
      <p:sp>
        <p:nvSpPr>
          <p:cNvPr id="8" name="Content Placeholder 7"/>
          <p:cNvSpPr>
            <a:spLocks noGrp="1"/>
          </p:cNvSpPr>
          <p:nvPr>
            <p:ph sz="half" idx="2"/>
          </p:nvPr>
        </p:nvSpPr>
        <p:spPr>
          <a:xfrm>
            <a:off x="2567608" y="2564904"/>
            <a:ext cx="7704856" cy="3096344"/>
          </a:xfrm>
        </p:spPr>
        <p:txBody>
          <a:bodyPr>
            <a:normAutofit fontScale="92500" lnSpcReduction="20000"/>
          </a:bodyPr>
          <a:lstStyle/>
          <a:p>
            <a:r>
              <a:rPr lang="tr-TR" dirty="0">
                <a:solidFill>
                  <a:schemeClr val="tx2">
                    <a:lumMod val="75000"/>
                  </a:schemeClr>
                </a:solidFill>
              </a:rPr>
              <a:t>Twitter </a:t>
            </a:r>
            <a:r>
              <a:rPr lang="tr-TR" dirty="0"/>
              <a:t>: Kullanıcıların 280 karakter ile sınırlandırılmış "tweet" adı verilen gönderiler yazabildiği bir sosyal ağ. </a:t>
            </a:r>
          </a:p>
          <a:p>
            <a:r>
              <a:rPr lang="tr-TR" dirty="0">
                <a:solidFill>
                  <a:schemeClr val="tx2">
                    <a:lumMod val="75000"/>
                  </a:schemeClr>
                </a:solidFill>
              </a:rPr>
              <a:t>Sosyal Ağ Analizi </a:t>
            </a:r>
            <a:r>
              <a:rPr lang="tr-TR" dirty="0"/>
              <a:t>: Sosyal medyadan elde edilen düzensiz verinin işlenmesi ve bu veriden işe yarar bilgi çıkarımı süreci olarak tanımlanabilmektedir.</a:t>
            </a:r>
          </a:p>
          <a:p>
            <a:r>
              <a:rPr lang="tr-TR" dirty="0">
                <a:solidFill>
                  <a:schemeClr val="tx2">
                    <a:lumMod val="75000"/>
                  </a:schemeClr>
                </a:solidFill>
              </a:rPr>
              <a:t>NewYork Times :  </a:t>
            </a:r>
            <a:r>
              <a:rPr lang="tr-TR" dirty="0"/>
              <a:t>The New York Times, 18 Eylül 1851'de kurulmuş olan ve New York şehrinde basılan günlük bir Amerikan gazetesidir.</a:t>
            </a:r>
          </a:p>
          <a:p>
            <a:endParaRPr lang="tr-TR"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96400" y="404664"/>
            <a:ext cx="595400" cy="59540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85970" y="329230"/>
            <a:ext cx="670834" cy="670834"/>
          </a:xfrm>
          <a:prstGeom prst="rect">
            <a:avLst/>
          </a:prstGeom>
        </p:spPr>
      </p:pic>
    </p:spTree>
    <p:extLst>
      <p:ext uri="{BB962C8B-B14F-4D97-AF65-F5344CB8AC3E}">
        <p14:creationId xmlns:p14="http://schemas.microsoft.com/office/powerpoint/2010/main" val="5091505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0" y="3108325"/>
            <a:ext cx="4381500" cy="1325563"/>
          </a:xfrm>
        </p:spPr>
        <p:txBody>
          <a:bodyPr>
            <a:normAutofit fontScale="90000"/>
          </a:bodyPr>
          <a:lstStyle/>
          <a:p>
            <a:r>
              <a:rPr lang="tr-TR" u="sng" dirty="0">
                <a:solidFill>
                  <a:schemeClr val="bg2">
                    <a:lumMod val="60000"/>
                    <a:lumOff val="40000"/>
                  </a:schemeClr>
                </a:solidFill>
              </a:rPr>
              <a:t>Duygu Analizi</a:t>
            </a:r>
            <a:r>
              <a:rPr lang="tr-TR" u="sng" dirty="0">
                <a:solidFill>
                  <a:schemeClr val="accent4">
                    <a:lumMod val="20000"/>
                    <a:lumOff val="80000"/>
                  </a:schemeClr>
                </a:solidFill>
              </a:rPr>
              <a:t/>
            </a:r>
            <a:br>
              <a:rPr lang="tr-TR" u="sng" dirty="0">
                <a:solidFill>
                  <a:schemeClr val="accent4">
                    <a:lumMod val="20000"/>
                    <a:lumOff val="80000"/>
                  </a:schemeClr>
                </a:solidFill>
              </a:rPr>
            </a:br>
            <a:endParaRPr lang="tr-TR"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83150" y="3938588"/>
            <a:ext cx="1370012" cy="1370012"/>
          </a:xfrm>
          <a:prstGeom prst="rect">
            <a:avLst/>
          </a:prstGeom>
        </p:spPr>
      </p:pic>
      <p:pic>
        <p:nvPicPr>
          <p:cNvPr id="5" name="Picture 4">
            <a:hlinkClick r:id="rId3" action="ppaction://hlinksldjump"/>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96400" y="404664"/>
            <a:ext cx="595400" cy="595400"/>
          </a:xfrm>
          <a:prstGeom prst="rect">
            <a:avLst/>
          </a:prstGeom>
        </p:spPr>
      </p:pic>
      <p:sp>
        <p:nvSpPr>
          <p:cNvPr id="6" name="Rectangle 5"/>
          <p:cNvSpPr/>
          <p:nvPr/>
        </p:nvSpPr>
        <p:spPr>
          <a:xfrm>
            <a:off x="10291800" y="6176963"/>
            <a:ext cx="1334143" cy="400110"/>
          </a:xfrm>
          <a:prstGeom prst="rect">
            <a:avLst/>
          </a:prstGeom>
        </p:spPr>
        <p:txBody>
          <a:bodyPr wrap="square">
            <a:spAutoFit/>
          </a:bodyPr>
          <a:lstStyle/>
          <a:p>
            <a:r>
              <a:rPr lang="tr-TR" sz="2000" b="1" u="sng" dirty="0">
                <a:hlinkClick r:id="rId5" action="ppaction://hlinksldjump"/>
              </a:rPr>
              <a:t>İçindekiler</a:t>
            </a:r>
            <a:endParaRPr lang="tr-TR" sz="2000" b="1" u="sng" dirty="0"/>
          </a:p>
        </p:txBody>
      </p: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85970" y="329230"/>
            <a:ext cx="670834" cy="670834"/>
          </a:xfrm>
          <a:prstGeom prst="rect">
            <a:avLst/>
          </a:prstGeom>
        </p:spPr>
      </p:pic>
    </p:spTree>
    <p:extLst>
      <p:ext uri="{BB962C8B-B14F-4D97-AF65-F5344CB8AC3E}">
        <p14:creationId xmlns:p14="http://schemas.microsoft.com/office/powerpoint/2010/main" val="2023218218"/>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0" y="123825"/>
            <a:ext cx="3360737" cy="854075"/>
          </a:xfrm>
        </p:spPr>
        <p:txBody>
          <a:bodyPr>
            <a:noAutofit/>
          </a:bodyPr>
          <a:lstStyle/>
          <a:p>
            <a:r>
              <a:rPr lang="tr-TR" sz="3000" dirty="0">
                <a:solidFill>
                  <a:schemeClr val="bg2">
                    <a:lumMod val="60000"/>
                    <a:lumOff val="40000"/>
                  </a:schemeClr>
                </a:solidFill>
              </a:rPr>
              <a:t>DUYGU ANALİZİ</a:t>
            </a:r>
          </a:p>
        </p:txBody>
      </p:sp>
      <p:sp>
        <p:nvSpPr>
          <p:cNvPr id="5" name="Rectangle 4"/>
          <p:cNvSpPr/>
          <p:nvPr/>
        </p:nvSpPr>
        <p:spPr>
          <a:xfrm>
            <a:off x="8013700" y="5352570"/>
            <a:ext cx="3060700" cy="861774"/>
          </a:xfrm>
          <a:prstGeom prst="rect">
            <a:avLst/>
          </a:prstGeom>
        </p:spPr>
        <p:txBody>
          <a:bodyPr wrap="square">
            <a:spAutoFit/>
          </a:bodyPr>
          <a:lstStyle/>
          <a:p>
            <a:r>
              <a:rPr lang="tr-TR" sz="1000" b="1" dirty="0">
                <a:solidFill>
                  <a:schemeClr val="tx2">
                    <a:lumMod val="75000"/>
                  </a:schemeClr>
                </a:solidFill>
              </a:rPr>
              <a:t>barplot(colSums(s),</a:t>
            </a:r>
          </a:p>
          <a:p>
            <a:r>
              <a:rPr lang="tr-TR" sz="1000" b="1" dirty="0">
                <a:solidFill>
                  <a:schemeClr val="tx2">
                    <a:lumMod val="75000"/>
                  </a:schemeClr>
                </a:solidFill>
              </a:rPr>
              <a:t>        las = 2,</a:t>
            </a:r>
          </a:p>
          <a:p>
            <a:r>
              <a:rPr lang="tr-TR" sz="1000" b="1" dirty="0">
                <a:solidFill>
                  <a:schemeClr val="tx2">
                    <a:lumMod val="75000"/>
                  </a:schemeClr>
                </a:solidFill>
              </a:rPr>
              <a:t>        col = rainbow(8),</a:t>
            </a:r>
          </a:p>
          <a:p>
            <a:r>
              <a:rPr lang="tr-TR" sz="1000" b="1" dirty="0">
                <a:solidFill>
                  <a:schemeClr val="tx2">
                    <a:lumMod val="75000"/>
                  </a:schemeClr>
                </a:solidFill>
              </a:rPr>
              <a:t>        ylab = 'Count',</a:t>
            </a:r>
          </a:p>
          <a:p>
            <a:r>
              <a:rPr lang="tr-TR" sz="1000" b="1" dirty="0">
                <a:solidFill>
                  <a:schemeClr val="tx2">
                    <a:lumMod val="75000"/>
                  </a:schemeClr>
                </a:solidFill>
              </a:rPr>
              <a:t>        main = 'Duygu Analizi  NYTİMES')</a:t>
            </a:r>
          </a:p>
        </p:txBody>
      </p:sp>
      <p:pic>
        <p:nvPicPr>
          <p:cNvPr id="6" name="Picture 5"/>
          <p:cNvPicPr>
            <a:picLocks noChangeAspect="1"/>
          </p:cNvPicPr>
          <p:nvPr/>
        </p:nvPicPr>
        <p:blipFill>
          <a:blip r:embed="rId2" cstate="print"/>
          <a:stretch>
            <a:fillRect/>
          </a:stretch>
        </p:blipFill>
        <p:spPr>
          <a:xfrm>
            <a:off x="6706329" y="1323404"/>
            <a:ext cx="4583971" cy="3830441"/>
          </a:xfrm>
          <a:prstGeom prst="rect">
            <a:avLst/>
          </a:prstGeom>
        </p:spPr>
      </p:pic>
      <p:pic>
        <p:nvPicPr>
          <p:cNvPr id="7" name="Picture 6"/>
          <p:cNvPicPr>
            <a:picLocks noChangeAspect="1"/>
          </p:cNvPicPr>
          <p:nvPr/>
        </p:nvPicPr>
        <p:blipFill>
          <a:blip r:embed="rId3" cstate="print"/>
          <a:stretch>
            <a:fillRect/>
          </a:stretch>
        </p:blipFill>
        <p:spPr>
          <a:xfrm>
            <a:off x="384174" y="1872403"/>
            <a:ext cx="5381625" cy="1171575"/>
          </a:xfrm>
          <a:prstGeom prst="rect">
            <a:avLst/>
          </a:prstGeom>
        </p:spPr>
      </p:pic>
      <p:sp>
        <p:nvSpPr>
          <p:cNvPr id="10" name="Rectangle 9"/>
          <p:cNvSpPr/>
          <p:nvPr/>
        </p:nvSpPr>
        <p:spPr>
          <a:xfrm>
            <a:off x="412750" y="3306600"/>
            <a:ext cx="3556000" cy="323165"/>
          </a:xfrm>
          <a:prstGeom prst="rect">
            <a:avLst/>
          </a:prstGeom>
        </p:spPr>
        <p:txBody>
          <a:bodyPr wrap="square">
            <a:spAutoFit/>
          </a:bodyPr>
          <a:lstStyle/>
          <a:p>
            <a:r>
              <a:rPr lang="tr-TR" sz="1500" b="1" dirty="0">
                <a:solidFill>
                  <a:schemeClr val="tx2">
                    <a:lumMod val="75000"/>
                  </a:schemeClr>
                </a:solidFill>
              </a:rPr>
              <a:t>get_nrc_sentiment('delay')</a:t>
            </a:r>
          </a:p>
        </p:txBody>
      </p:sp>
      <p:pic>
        <p:nvPicPr>
          <p:cNvPr id="11" name="Picture 10"/>
          <p:cNvPicPr>
            <a:picLocks noChangeAspect="1"/>
          </p:cNvPicPr>
          <p:nvPr/>
        </p:nvPicPr>
        <p:blipFill>
          <a:blip r:embed="rId4" cstate="print"/>
          <a:stretch>
            <a:fillRect/>
          </a:stretch>
        </p:blipFill>
        <p:spPr>
          <a:xfrm>
            <a:off x="412750" y="3892387"/>
            <a:ext cx="5324475" cy="495300"/>
          </a:xfrm>
          <a:prstGeom prst="rect">
            <a:avLst/>
          </a:prstGeom>
        </p:spPr>
      </p:pic>
      <p:sp>
        <p:nvSpPr>
          <p:cNvPr id="12" name="Rectangle 11"/>
          <p:cNvSpPr/>
          <p:nvPr/>
        </p:nvSpPr>
        <p:spPr>
          <a:xfrm>
            <a:off x="412750" y="988302"/>
            <a:ext cx="6096000" cy="784830"/>
          </a:xfrm>
          <a:prstGeom prst="rect">
            <a:avLst/>
          </a:prstGeom>
        </p:spPr>
        <p:txBody>
          <a:bodyPr>
            <a:spAutoFit/>
          </a:bodyPr>
          <a:lstStyle/>
          <a:p>
            <a:r>
              <a:rPr lang="tr-TR" sz="1500" b="1" dirty="0">
                <a:solidFill>
                  <a:schemeClr val="tx2">
                    <a:lumMod val="75000"/>
                  </a:schemeClr>
                </a:solidFill>
              </a:rPr>
              <a:t>tweets_sa &lt;- iconv(tweets$text)</a:t>
            </a:r>
          </a:p>
          <a:p>
            <a:r>
              <a:rPr lang="tr-TR" sz="1500" b="1" dirty="0">
                <a:solidFill>
                  <a:schemeClr val="tx2">
                    <a:lumMod val="75000"/>
                  </a:schemeClr>
                </a:solidFill>
              </a:rPr>
              <a:t>s &lt;- get_nrc_sentiment(tweets_sa)</a:t>
            </a:r>
          </a:p>
          <a:p>
            <a:r>
              <a:rPr lang="tr-TR" sz="1500" b="1" dirty="0">
                <a:solidFill>
                  <a:schemeClr val="tx2">
                    <a:lumMod val="75000"/>
                  </a:schemeClr>
                </a:solidFill>
              </a:rPr>
              <a:t>head(s)</a:t>
            </a:r>
          </a:p>
        </p:txBody>
      </p:sp>
      <p:sp>
        <p:nvSpPr>
          <p:cNvPr id="13" name="Rectangle 12"/>
          <p:cNvSpPr/>
          <p:nvPr/>
        </p:nvSpPr>
        <p:spPr>
          <a:xfrm>
            <a:off x="511540" y="4702850"/>
            <a:ext cx="6096000" cy="1477328"/>
          </a:xfrm>
          <a:prstGeom prst="rect">
            <a:avLst/>
          </a:prstGeom>
        </p:spPr>
        <p:txBody>
          <a:bodyPr>
            <a:spAutoFit/>
          </a:bodyPr>
          <a:lstStyle/>
          <a:p>
            <a:r>
              <a:rPr lang="tr-TR" dirty="0"/>
              <a:t>Yorum : </a:t>
            </a:r>
          </a:p>
          <a:p>
            <a:r>
              <a:rPr lang="tr-TR" dirty="0"/>
              <a:t>@</a:t>
            </a:r>
            <a:r>
              <a:rPr lang="tr-TR" dirty="0" err="1"/>
              <a:t>nytimes</a:t>
            </a:r>
            <a:r>
              <a:rPr lang="tr-TR" dirty="0"/>
              <a:t> ile </a:t>
            </a:r>
            <a:r>
              <a:rPr lang="tr-TR" dirty="0" err="1"/>
              <a:t>tweetler</a:t>
            </a:r>
            <a:r>
              <a:rPr lang="tr-TR" dirty="0"/>
              <a:t> üzerine yandaki duygu analizi grafiğinden, </a:t>
            </a:r>
            <a:r>
              <a:rPr lang="tr-TR" dirty="0" err="1"/>
              <a:t>The</a:t>
            </a:r>
            <a:r>
              <a:rPr lang="tr-TR" dirty="0"/>
              <a:t> New York Times  okuyucularının üzerinde olumlu ve güvenilir bir etkisi olduğu görüldüğü gibi negatif ve kötü etkilerini görmek mümkündür.</a:t>
            </a:r>
          </a:p>
        </p:txBody>
      </p:sp>
      <p:pic>
        <p:nvPicPr>
          <p:cNvPr id="15" name="Picture 14">
            <a:hlinkClick r:id="rId5" action="ppaction://hlinksldjump"/>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696400" y="404664"/>
            <a:ext cx="595400" cy="595400"/>
          </a:xfrm>
          <a:prstGeom prst="rect">
            <a:avLst/>
          </a:prstGeom>
        </p:spPr>
      </p:pic>
      <p:sp>
        <p:nvSpPr>
          <p:cNvPr id="16" name="Rectangle 15"/>
          <p:cNvSpPr/>
          <p:nvPr/>
        </p:nvSpPr>
        <p:spPr>
          <a:xfrm>
            <a:off x="10291800" y="6176963"/>
            <a:ext cx="1334143" cy="400110"/>
          </a:xfrm>
          <a:prstGeom prst="rect">
            <a:avLst/>
          </a:prstGeom>
        </p:spPr>
        <p:txBody>
          <a:bodyPr wrap="square">
            <a:spAutoFit/>
          </a:bodyPr>
          <a:lstStyle/>
          <a:p>
            <a:r>
              <a:rPr lang="tr-TR" sz="2000" b="1" u="sng" dirty="0">
                <a:hlinkClick r:id="rId7" action="ppaction://hlinksldjump"/>
              </a:rPr>
              <a:t>İçindekiler</a:t>
            </a:r>
            <a:endParaRPr lang="tr-TR" sz="2000" b="1" u="sng" dirty="0"/>
          </a:p>
        </p:txBody>
      </p:sp>
      <p:pic>
        <p:nvPicPr>
          <p:cNvPr id="14" name="Picture 1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85970" y="329230"/>
            <a:ext cx="670834" cy="670834"/>
          </a:xfrm>
          <a:prstGeom prst="rect">
            <a:avLst/>
          </a:prstGeom>
        </p:spPr>
      </p:pic>
    </p:spTree>
    <p:extLst>
      <p:ext uri="{BB962C8B-B14F-4D97-AF65-F5344CB8AC3E}">
        <p14:creationId xmlns:p14="http://schemas.microsoft.com/office/powerpoint/2010/main" val="892316738"/>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solidFill>
                  <a:schemeClr val="bg2">
                    <a:lumMod val="60000"/>
                    <a:lumOff val="40000"/>
                  </a:schemeClr>
                </a:solidFill>
              </a:rPr>
              <a:t>Kaynaklar</a:t>
            </a:r>
          </a:p>
        </p:txBody>
      </p:sp>
      <p:sp>
        <p:nvSpPr>
          <p:cNvPr id="3" name="Text Placeholder 2"/>
          <p:cNvSpPr>
            <a:spLocks noGrp="1"/>
          </p:cNvSpPr>
          <p:nvPr>
            <p:ph type="body" idx="1"/>
          </p:nvPr>
        </p:nvSpPr>
        <p:spPr/>
        <p:txBody>
          <a:bodyPr>
            <a:normAutofit lnSpcReduction="10000"/>
          </a:bodyPr>
          <a:lstStyle/>
          <a:p>
            <a:pPr marL="0" indent="0">
              <a:buNone/>
            </a:pPr>
            <a:r>
              <a:rPr lang="tr-TR" sz="2000" dirty="0">
                <a:sym typeface="Wingdings" panose="05000000000000000000" pitchFamily="2" charset="2"/>
              </a:rPr>
              <a:t> Veri çekme</a:t>
            </a:r>
            <a:endParaRPr lang="tr-TR" sz="2000" dirty="0"/>
          </a:p>
          <a:p>
            <a:pPr marL="0" indent="0">
              <a:buNone/>
            </a:pPr>
            <a:r>
              <a:rPr lang="tr-TR" sz="2000" dirty="0">
                <a:hlinkClick r:id="rId2"/>
              </a:rPr>
              <a:t>https://www.newslabturkey.org/r-ile-tweet-verisi-nasil-cekilir-ve-analiz-edilir/</a:t>
            </a:r>
            <a:r>
              <a:rPr lang="tr-TR" sz="2000" dirty="0"/>
              <a:t> , </a:t>
            </a:r>
            <a:r>
              <a:rPr lang="tr-TR" sz="2000" dirty="0">
                <a:hlinkClick r:id="rId3"/>
              </a:rPr>
              <a:t>https://medium.com/@GalarnykMichael/accessing-data-from-twitter-api-using-r-part1-b387a1c7d3e</a:t>
            </a:r>
            <a:r>
              <a:rPr lang="tr-TR" sz="2000" dirty="0"/>
              <a:t> </a:t>
            </a:r>
          </a:p>
          <a:p>
            <a:pPr marL="0" indent="0">
              <a:buNone/>
            </a:pPr>
            <a:r>
              <a:rPr lang="tr-TR" sz="2000" dirty="0"/>
              <a:t> </a:t>
            </a:r>
            <a:r>
              <a:rPr lang="tr-TR" sz="2000" dirty="0">
                <a:sym typeface="Wingdings" panose="05000000000000000000" pitchFamily="2" charset="2"/>
              </a:rPr>
              <a:t></a:t>
            </a:r>
            <a:r>
              <a:rPr lang="tr-TR" sz="2000" dirty="0"/>
              <a:t> Veri analizi</a:t>
            </a:r>
            <a:endParaRPr lang="tr-TR" sz="2000" dirty="0">
              <a:hlinkClick r:id="rId4"/>
            </a:endParaRPr>
          </a:p>
          <a:p>
            <a:pPr marL="0" indent="0">
              <a:buNone/>
            </a:pPr>
            <a:r>
              <a:rPr lang="tr-TR" sz="2000" dirty="0">
                <a:hlinkClick r:id="rId4"/>
              </a:rPr>
              <a:t>https://www.academia.edu/31083268/Text_Mining_Application_with_Twitter_and_R</a:t>
            </a:r>
            <a:endParaRPr lang="tr-TR" sz="2000" dirty="0"/>
          </a:p>
          <a:p>
            <a:pPr>
              <a:buFont typeface="Wingdings" panose="05000000000000000000" pitchFamily="2" charset="2"/>
              <a:buChar char="à"/>
            </a:pPr>
            <a:r>
              <a:rPr lang="tr-TR" sz="2000" dirty="0"/>
              <a:t>Kelime Bulutu-2 </a:t>
            </a:r>
          </a:p>
          <a:p>
            <a:pPr marL="0" indent="0">
              <a:buNone/>
            </a:pPr>
            <a:r>
              <a:rPr lang="tr-TR" sz="2000" dirty="0">
                <a:hlinkClick r:id="rId5"/>
              </a:rPr>
              <a:t>https://towardsdatascience.com/create-a-word-cloud-with-r-bde3e7422e8a</a:t>
            </a:r>
            <a:endParaRPr lang="tr-TR" sz="2000" dirty="0"/>
          </a:p>
          <a:p>
            <a:pPr marL="0" indent="0">
              <a:buNone/>
            </a:pPr>
            <a:r>
              <a:rPr lang="tr-TR" sz="2000" dirty="0">
                <a:sym typeface="Wingdings" panose="05000000000000000000" pitchFamily="2" charset="2"/>
              </a:rPr>
              <a:t> Duygu Analizi</a:t>
            </a:r>
            <a:endParaRPr lang="tr-TR" sz="2000" dirty="0"/>
          </a:p>
          <a:p>
            <a:pPr marL="0" indent="0">
              <a:buNone/>
            </a:pPr>
            <a:r>
              <a:rPr lang="tr-TR" sz="2000" dirty="0">
                <a:hlinkClick r:id="rId6"/>
              </a:rPr>
              <a:t>https://www.youtube.com/watch?v=otoXeVPhT7Q</a:t>
            </a:r>
            <a:endParaRPr lang="tr-TR" sz="2000" dirty="0">
              <a:sym typeface="Wingdings" panose="05000000000000000000" pitchFamily="2" charset="2"/>
            </a:endParaRPr>
          </a:p>
          <a:p>
            <a:pPr>
              <a:buNone/>
            </a:pPr>
            <a:r>
              <a:rPr lang="tr-TR" sz="2000" dirty="0">
                <a:sym typeface="Wingdings" panose="05000000000000000000" pitchFamily="2" charset="2"/>
              </a:rPr>
              <a:t></a:t>
            </a:r>
            <a:r>
              <a:rPr lang="tr-TR" sz="2000" dirty="0"/>
              <a:t>Görselleştirme</a:t>
            </a:r>
          </a:p>
          <a:p>
            <a:pPr>
              <a:buNone/>
            </a:pPr>
            <a:r>
              <a:rPr lang="tr-TR" sz="2000" dirty="0">
                <a:hlinkClick r:id="rId7"/>
              </a:rPr>
              <a:t>https://bookdown.org/content/2096/twitter-ile-metin-madenciligi.html</a:t>
            </a:r>
            <a:endParaRPr lang="tr-TR" sz="2000" dirty="0"/>
          </a:p>
        </p:txBody>
      </p:sp>
      <p:pic>
        <p:nvPicPr>
          <p:cNvPr id="5" name="Picture 4">
            <a:hlinkClick r:id="rId8" action="ppaction://hlinksldjump"/>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696400" y="404664"/>
            <a:ext cx="595400" cy="595400"/>
          </a:xfrm>
          <a:prstGeom prst="rect">
            <a:avLst/>
          </a:prstGeom>
        </p:spPr>
      </p:pic>
      <p:sp>
        <p:nvSpPr>
          <p:cNvPr id="6" name="Rectangle 5"/>
          <p:cNvSpPr/>
          <p:nvPr/>
        </p:nvSpPr>
        <p:spPr>
          <a:xfrm>
            <a:off x="10291800" y="6176963"/>
            <a:ext cx="1334143" cy="400110"/>
          </a:xfrm>
          <a:prstGeom prst="rect">
            <a:avLst/>
          </a:prstGeom>
        </p:spPr>
        <p:txBody>
          <a:bodyPr wrap="square">
            <a:spAutoFit/>
          </a:bodyPr>
          <a:lstStyle/>
          <a:p>
            <a:r>
              <a:rPr lang="tr-TR" sz="2000" b="1" u="sng" dirty="0">
                <a:hlinkClick r:id="rId10" action="ppaction://hlinksldjump"/>
              </a:rPr>
              <a:t>İçindekiler</a:t>
            </a:r>
            <a:endParaRPr lang="tr-TR" sz="2000" b="1" u="sng" dirty="0"/>
          </a:p>
        </p:txBody>
      </p:sp>
      <p:pic>
        <p:nvPicPr>
          <p:cNvPr id="7" name="Picture 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385970" y="329230"/>
            <a:ext cx="670834" cy="670834"/>
          </a:xfrm>
          <a:prstGeom prst="rect">
            <a:avLst/>
          </a:prstGeom>
        </p:spPr>
      </p:pic>
    </p:spTree>
    <p:extLst>
      <p:ext uri="{BB962C8B-B14F-4D97-AF65-F5344CB8AC3E}">
        <p14:creationId xmlns:p14="http://schemas.microsoft.com/office/powerpoint/2010/main" val="1424549843"/>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26321" y="4588549"/>
            <a:ext cx="4852972" cy="2101337"/>
          </a:xfrm>
          <a:prstGeom prst="rect">
            <a:avLst/>
          </a:prstGeom>
        </p:spPr>
      </p:pic>
      <p:sp>
        <p:nvSpPr>
          <p:cNvPr id="2" name="Title 1"/>
          <p:cNvSpPr>
            <a:spLocks noGrp="1"/>
          </p:cNvSpPr>
          <p:nvPr>
            <p:ph type="title"/>
          </p:nvPr>
        </p:nvSpPr>
        <p:spPr/>
        <p:txBody>
          <a:bodyPr>
            <a:normAutofit/>
          </a:bodyPr>
          <a:lstStyle/>
          <a:p>
            <a:r>
              <a:rPr lang="tr-TR" sz="4000" dirty="0">
                <a:solidFill>
                  <a:schemeClr val="bg2">
                    <a:lumMod val="60000"/>
                    <a:lumOff val="40000"/>
                  </a:schemeClr>
                </a:solidFill>
              </a:rPr>
              <a:t>İçindekiler</a:t>
            </a:r>
          </a:p>
        </p:txBody>
      </p:sp>
      <p:sp>
        <p:nvSpPr>
          <p:cNvPr id="3" name="Content Placeholder 2"/>
          <p:cNvSpPr>
            <a:spLocks noGrp="1"/>
          </p:cNvSpPr>
          <p:nvPr>
            <p:ph idx="1"/>
          </p:nvPr>
        </p:nvSpPr>
        <p:spPr>
          <a:xfrm>
            <a:off x="61608" y="1679576"/>
            <a:ext cx="3020200" cy="4351338"/>
          </a:xfrm>
        </p:spPr>
        <p:txBody>
          <a:bodyPr>
            <a:normAutofit/>
          </a:bodyPr>
          <a:lstStyle/>
          <a:p>
            <a:r>
              <a:rPr lang="tr-TR" sz="1600" dirty="0">
                <a:solidFill>
                  <a:schemeClr val="bg2">
                    <a:lumMod val="40000"/>
                    <a:lumOff val="60000"/>
                  </a:schemeClr>
                </a:solidFill>
                <a:hlinkClick r:id="rId3" action="ppaction://hlinksldjump"/>
              </a:rPr>
              <a:t>Konunun Önemi                       </a:t>
            </a:r>
            <a:endParaRPr lang="tr-TR" sz="1600" dirty="0">
              <a:solidFill>
                <a:schemeClr val="bg2">
                  <a:lumMod val="40000"/>
                  <a:lumOff val="60000"/>
                </a:schemeClr>
              </a:solidFill>
            </a:endParaRPr>
          </a:p>
          <a:p>
            <a:r>
              <a:rPr lang="tr-TR" sz="1600" dirty="0">
                <a:solidFill>
                  <a:schemeClr val="bg2">
                    <a:lumMod val="40000"/>
                    <a:lumOff val="60000"/>
                  </a:schemeClr>
                </a:solidFill>
                <a:hlinkClick r:id="rId4" action="ppaction://hlinksldjump"/>
              </a:rPr>
              <a:t>Proje Amacı</a:t>
            </a:r>
            <a:endParaRPr lang="tr-TR" sz="1600" dirty="0">
              <a:solidFill>
                <a:schemeClr val="bg2">
                  <a:lumMod val="40000"/>
                  <a:lumOff val="60000"/>
                </a:schemeClr>
              </a:solidFill>
            </a:endParaRPr>
          </a:p>
          <a:p>
            <a:r>
              <a:rPr lang="tr-TR" sz="1600" dirty="0">
                <a:solidFill>
                  <a:schemeClr val="bg2">
                    <a:lumMod val="40000"/>
                    <a:lumOff val="60000"/>
                  </a:schemeClr>
                </a:solidFill>
                <a:hlinkClick r:id="rId5" action="ppaction://hlinksldjump"/>
              </a:rPr>
              <a:t>Veri Analizi</a:t>
            </a:r>
            <a:endParaRPr lang="tr-TR" sz="1600" dirty="0">
              <a:solidFill>
                <a:schemeClr val="bg2">
                  <a:lumMod val="40000"/>
                  <a:lumOff val="60000"/>
                </a:schemeClr>
              </a:solidFill>
            </a:endParaRPr>
          </a:p>
          <a:p>
            <a:r>
              <a:rPr lang="tr-TR" sz="1600" dirty="0">
                <a:solidFill>
                  <a:schemeClr val="bg2">
                    <a:lumMod val="40000"/>
                    <a:lumOff val="60000"/>
                  </a:schemeClr>
                </a:solidFill>
                <a:hlinkClick r:id="rId6" action="ppaction://hlinksldjump"/>
              </a:rPr>
              <a:t>Uygulama Süreci</a:t>
            </a:r>
            <a:endParaRPr lang="tr-TR" sz="1600" dirty="0">
              <a:solidFill>
                <a:schemeClr val="bg2">
                  <a:lumMod val="40000"/>
                  <a:lumOff val="60000"/>
                </a:schemeClr>
              </a:solidFill>
            </a:endParaRPr>
          </a:p>
          <a:p>
            <a:r>
              <a:rPr lang="tr-TR" sz="1600" dirty="0">
                <a:solidFill>
                  <a:schemeClr val="bg2">
                    <a:lumMod val="40000"/>
                    <a:lumOff val="60000"/>
                  </a:schemeClr>
                </a:solidFill>
                <a:hlinkClick r:id="rId7" action="ppaction://hlinksldjump"/>
              </a:rPr>
              <a:t>Kütüphaneler</a:t>
            </a:r>
            <a:endParaRPr lang="tr-TR" sz="1600" dirty="0">
              <a:solidFill>
                <a:schemeClr val="bg2">
                  <a:lumMod val="40000"/>
                  <a:lumOff val="60000"/>
                </a:schemeClr>
              </a:solidFill>
            </a:endParaRPr>
          </a:p>
          <a:p>
            <a:endParaRPr lang="tr-TR" sz="1600" dirty="0"/>
          </a:p>
          <a:p>
            <a:endParaRPr lang="tr-TR" sz="1600" dirty="0"/>
          </a:p>
          <a:p>
            <a:endParaRPr lang="tr-TR" sz="1600" dirty="0"/>
          </a:p>
        </p:txBody>
      </p:sp>
      <p:sp>
        <p:nvSpPr>
          <p:cNvPr id="19" name="Rectangle 18"/>
          <p:cNvSpPr/>
          <p:nvPr/>
        </p:nvSpPr>
        <p:spPr>
          <a:xfrm>
            <a:off x="1939677" y="1601788"/>
            <a:ext cx="2628964" cy="2308324"/>
          </a:xfrm>
          <a:prstGeom prst="rect">
            <a:avLst/>
          </a:prstGeom>
        </p:spPr>
        <p:txBody>
          <a:bodyPr wrap="square">
            <a:spAutoFit/>
          </a:bodyPr>
          <a:lstStyle/>
          <a:p>
            <a:pPr marL="285750" indent="-285750">
              <a:buFont typeface="Arial" panose="020B0604020202020204" pitchFamily="34" charset="0"/>
              <a:buChar char="•"/>
            </a:pPr>
            <a:r>
              <a:rPr lang="tr-TR" sz="1600" dirty="0">
                <a:solidFill>
                  <a:schemeClr val="bg2">
                    <a:lumMod val="40000"/>
                    <a:lumOff val="60000"/>
                  </a:schemeClr>
                </a:solidFill>
                <a:hlinkClick r:id="rId8" action="ppaction://hlinksldjump"/>
              </a:rPr>
              <a:t>Twitterdan Veri Çekme</a:t>
            </a:r>
            <a:endParaRPr lang="tr-TR" sz="1600" dirty="0">
              <a:solidFill>
                <a:schemeClr val="bg2">
                  <a:lumMod val="40000"/>
                  <a:lumOff val="60000"/>
                </a:schemeClr>
              </a:solidFill>
            </a:endParaRPr>
          </a:p>
          <a:p>
            <a:pPr marL="342900" indent="-342900">
              <a:buFont typeface="+mj-lt"/>
              <a:buAutoNum type="arabicPeriod"/>
            </a:pPr>
            <a:r>
              <a:rPr lang="tr-TR" sz="1600" dirty="0">
                <a:solidFill>
                  <a:schemeClr val="tx1">
                    <a:lumMod val="95000"/>
                  </a:schemeClr>
                </a:solidFill>
                <a:hlinkClick r:id="rId9" action="ppaction://hlinksldjump"/>
              </a:rPr>
              <a:t>NYTİMES ATTIĞI TWEETLER</a:t>
            </a:r>
            <a:endParaRPr lang="tr-TR" sz="1600" dirty="0">
              <a:solidFill>
                <a:schemeClr val="tx1">
                  <a:lumMod val="95000"/>
                </a:schemeClr>
              </a:solidFill>
            </a:endParaRPr>
          </a:p>
          <a:p>
            <a:pPr marL="342900" indent="-342900">
              <a:buFont typeface="+mj-lt"/>
              <a:buAutoNum type="arabicPeriod"/>
            </a:pPr>
            <a:r>
              <a:rPr lang="tr-TR" sz="1600" dirty="0">
                <a:solidFill>
                  <a:schemeClr val="tx1">
                    <a:lumMod val="95000"/>
                  </a:schemeClr>
                </a:solidFill>
                <a:hlinkClick r:id="rId10" action="ppaction://hlinksldjump"/>
              </a:rPr>
              <a:t>Verinin Açıklanması</a:t>
            </a:r>
            <a:endParaRPr lang="tr-TR" sz="1600" dirty="0">
              <a:solidFill>
                <a:schemeClr val="tx1">
                  <a:lumMod val="95000"/>
                </a:schemeClr>
              </a:solidFill>
            </a:endParaRPr>
          </a:p>
          <a:p>
            <a:pPr marL="342900" indent="-342900">
              <a:buFont typeface="+mj-lt"/>
              <a:buAutoNum type="arabicPeriod"/>
            </a:pPr>
            <a:r>
              <a:rPr lang="tr-TR" sz="1600" dirty="0">
                <a:solidFill>
                  <a:schemeClr val="tx1">
                    <a:lumMod val="95000"/>
                  </a:schemeClr>
                </a:solidFill>
                <a:hlinkClick r:id="rId11" action="ppaction://hlinksldjump"/>
              </a:rPr>
              <a:t>Dosyaları Kaydetmek</a:t>
            </a:r>
            <a:endParaRPr lang="tr-TR" sz="1600" dirty="0">
              <a:solidFill>
                <a:schemeClr val="tx1">
                  <a:lumMod val="95000"/>
                </a:schemeClr>
              </a:solidFill>
            </a:endParaRPr>
          </a:p>
          <a:p>
            <a:pPr marL="342900" indent="-342900">
              <a:buFont typeface="+mj-lt"/>
              <a:buAutoNum type="arabicPeriod"/>
            </a:pPr>
            <a:r>
              <a:rPr lang="tr-TR" sz="1600" dirty="0">
                <a:solidFill>
                  <a:schemeClr val="tx1">
                    <a:lumMod val="95000"/>
                  </a:schemeClr>
                </a:solidFill>
                <a:hlinkClick r:id="rId12" action="ppaction://hlinksldjump"/>
              </a:rPr>
              <a:t>Etkileşim Değerleri</a:t>
            </a:r>
            <a:endParaRPr lang="tr-TR" sz="1600" dirty="0">
              <a:solidFill>
                <a:schemeClr val="tx1">
                  <a:lumMod val="95000"/>
                </a:schemeClr>
              </a:solidFill>
            </a:endParaRPr>
          </a:p>
          <a:p>
            <a:pPr marL="342900" indent="-342900">
              <a:buFont typeface="+mj-lt"/>
              <a:buAutoNum type="arabicPeriod"/>
            </a:pPr>
            <a:r>
              <a:rPr lang="tr-TR" sz="1600" dirty="0">
                <a:solidFill>
                  <a:schemeClr val="tx1">
                    <a:lumMod val="95000"/>
                  </a:schemeClr>
                </a:solidFill>
                <a:hlinkClick r:id="rId13" action="ppaction://hlinksldjump"/>
              </a:rPr>
              <a:t>NewYork Times'ın Attığı Son Tweetlerin Etkileşim </a:t>
            </a:r>
            <a:r>
              <a:rPr lang="tr-TR" sz="1600" dirty="0" smtClean="0">
                <a:solidFill>
                  <a:schemeClr val="tx1">
                    <a:lumMod val="95000"/>
                  </a:schemeClr>
                </a:solidFill>
                <a:hlinkClick r:id="rId13" action="ppaction://hlinksldjump"/>
              </a:rPr>
              <a:t>Değerleri</a:t>
            </a:r>
            <a:endParaRPr lang="tr-TR" sz="1600" dirty="0">
              <a:solidFill>
                <a:schemeClr val="tx1">
                  <a:lumMod val="95000"/>
                </a:schemeClr>
              </a:solidFill>
            </a:endParaRPr>
          </a:p>
        </p:txBody>
      </p:sp>
      <p:sp>
        <p:nvSpPr>
          <p:cNvPr id="20" name="Rectangle 19"/>
          <p:cNvSpPr/>
          <p:nvPr/>
        </p:nvSpPr>
        <p:spPr>
          <a:xfrm>
            <a:off x="4360327" y="1565206"/>
            <a:ext cx="3506223" cy="1631216"/>
          </a:xfrm>
          <a:prstGeom prst="rect">
            <a:avLst/>
          </a:prstGeom>
        </p:spPr>
        <p:txBody>
          <a:bodyPr wrap="square">
            <a:spAutoFit/>
          </a:bodyPr>
          <a:lstStyle/>
          <a:p>
            <a:pPr marL="285750" indent="-285750">
              <a:buFont typeface="Arial" panose="020B0604020202020204" pitchFamily="34" charset="0"/>
              <a:buChar char="•"/>
            </a:pPr>
            <a:r>
              <a:rPr lang="tr-TR" sz="1600" dirty="0">
                <a:solidFill>
                  <a:schemeClr val="bg2">
                    <a:lumMod val="40000"/>
                    <a:lumOff val="60000"/>
                  </a:schemeClr>
                </a:solidFill>
                <a:hlinkClick r:id="rId14" action="ppaction://hlinksldjump"/>
              </a:rPr>
              <a:t>Veriyi Temizleme</a:t>
            </a:r>
            <a:endParaRPr lang="tr-TR" sz="1600" dirty="0">
              <a:solidFill>
                <a:schemeClr val="bg2">
                  <a:lumMod val="40000"/>
                  <a:lumOff val="60000"/>
                </a:schemeClr>
              </a:solidFill>
            </a:endParaRPr>
          </a:p>
          <a:p>
            <a:pPr marL="342900" indent="-342900">
              <a:buFont typeface="+mj-lt"/>
              <a:buAutoNum type="arabicPeriod"/>
            </a:pPr>
            <a:r>
              <a:rPr lang="tr-TR" sz="1600" dirty="0">
                <a:solidFill>
                  <a:schemeClr val="tx1">
                    <a:lumMod val="95000"/>
                  </a:schemeClr>
                </a:solidFill>
                <a:hlinkClick r:id="rId15" action="ppaction://hlinksldjump"/>
              </a:rPr>
              <a:t>Veriyi Temizleme Ve Corpus Oluşturma</a:t>
            </a:r>
            <a:endParaRPr lang="tr-TR" sz="1600" dirty="0">
              <a:solidFill>
                <a:schemeClr val="tx1">
                  <a:lumMod val="95000"/>
                </a:schemeClr>
              </a:solidFill>
            </a:endParaRPr>
          </a:p>
          <a:p>
            <a:pPr marL="342900" indent="-342900">
              <a:buFont typeface="+mj-lt"/>
              <a:buAutoNum type="arabicPeriod"/>
            </a:pPr>
            <a:r>
              <a:rPr lang="tr-TR" sz="1600" dirty="0">
                <a:solidFill>
                  <a:schemeClr val="tx1">
                    <a:lumMod val="95000"/>
                  </a:schemeClr>
                </a:solidFill>
                <a:hlinkClick r:id="rId16" action="ppaction://hlinksldjump"/>
              </a:rPr>
              <a:t>İstenmeyen Kelimeleri Çıkartma</a:t>
            </a:r>
            <a:endParaRPr lang="tr-TR" sz="1600" dirty="0">
              <a:solidFill>
                <a:schemeClr val="tx1">
                  <a:lumMod val="95000"/>
                </a:schemeClr>
              </a:solidFill>
            </a:endParaRPr>
          </a:p>
          <a:p>
            <a:pPr marL="342900" indent="-342900">
              <a:buFont typeface="+mj-lt"/>
              <a:buAutoNum type="arabicPeriod"/>
            </a:pPr>
            <a:r>
              <a:rPr lang="tr-TR" sz="1600" dirty="0">
                <a:solidFill>
                  <a:schemeClr val="tx1">
                    <a:lumMod val="95000"/>
                  </a:schemeClr>
                </a:solidFill>
              </a:rPr>
              <a:t>  </a:t>
            </a:r>
            <a:r>
              <a:rPr lang="tr-TR" sz="1600" dirty="0">
                <a:hlinkClick r:id="rId17" action="ppaction://hlinksldjump"/>
              </a:rPr>
              <a:t>Temizlenmiş Tweetler</a:t>
            </a:r>
            <a:r>
              <a:rPr lang="tr-TR" dirty="0">
                <a:solidFill>
                  <a:schemeClr val="bg2">
                    <a:lumMod val="60000"/>
                    <a:lumOff val="40000"/>
                  </a:schemeClr>
                </a:solidFill>
                <a:hlinkClick r:id="rId17" action="ppaction://hlinksldjump"/>
              </a:rPr>
              <a:t/>
            </a:r>
            <a:br>
              <a:rPr lang="tr-TR" dirty="0">
                <a:solidFill>
                  <a:schemeClr val="bg2">
                    <a:lumMod val="60000"/>
                    <a:lumOff val="40000"/>
                  </a:schemeClr>
                </a:solidFill>
                <a:hlinkClick r:id="rId17" action="ppaction://hlinksldjump"/>
              </a:rPr>
            </a:br>
            <a:endParaRPr lang="tr-TR" dirty="0"/>
          </a:p>
        </p:txBody>
      </p:sp>
      <p:sp>
        <p:nvSpPr>
          <p:cNvPr id="21" name="Rectangle 20"/>
          <p:cNvSpPr/>
          <p:nvPr/>
        </p:nvSpPr>
        <p:spPr>
          <a:xfrm>
            <a:off x="7622213" y="1565206"/>
            <a:ext cx="3076267" cy="3785652"/>
          </a:xfrm>
          <a:prstGeom prst="rect">
            <a:avLst/>
          </a:prstGeom>
        </p:spPr>
        <p:txBody>
          <a:bodyPr wrap="square">
            <a:spAutoFit/>
          </a:bodyPr>
          <a:lstStyle/>
          <a:p>
            <a:pPr marL="285750" indent="-285750">
              <a:buFont typeface="Arial" panose="020B0604020202020204" pitchFamily="34" charset="0"/>
              <a:buChar char="•"/>
            </a:pPr>
            <a:r>
              <a:rPr lang="tr-TR" sz="1600" dirty="0">
                <a:solidFill>
                  <a:schemeClr val="bg2">
                    <a:lumMod val="40000"/>
                    <a:lumOff val="60000"/>
                  </a:schemeClr>
                </a:solidFill>
                <a:hlinkClick r:id="rId18" action="ppaction://hlinksldjump"/>
              </a:rPr>
              <a:t>Analiz</a:t>
            </a:r>
            <a:endParaRPr lang="tr-TR" sz="1600" dirty="0">
              <a:solidFill>
                <a:schemeClr val="bg2">
                  <a:lumMod val="40000"/>
                  <a:lumOff val="60000"/>
                </a:schemeClr>
              </a:solidFill>
            </a:endParaRPr>
          </a:p>
          <a:p>
            <a:pPr marL="342900" indent="-342900">
              <a:buFont typeface="+mj-lt"/>
              <a:buAutoNum type="arabicPeriod"/>
            </a:pPr>
            <a:r>
              <a:rPr lang="tr-TR" sz="1600" dirty="0">
                <a:hlinkClick r:id="rId19" action="ppaction://hlinksldjump"/>
              </a:rPr>
              <a:t>Terim-Döküman Matrisi Oluşturma</a:t>
            </a:r>
            <a:endParaRPr lang="tr-TR" sz="1600" dirty="0"/>
          </a:p>
          <a:p>
            <a:pPr marL="342900" indent="-342900">
              <a:buFont typeface="+mj-lt"/>
              <a:buAutoNum type="arabicPeriod"/>
            </a:pPr>
            <a:r>
              <a:rPr lang="tr-TR" sz="1600" dirty="0">
                <a:hlinkClick r:id="rId20" action="ppaction://hlinksldjump"/>
              </a:rPr>
              <a:t>Sık Kullanılan Kelimeler</a:t>
            </a:r>
            <a:endParaRPr lang="tr-TR" sz="1600" dirty="0"/>
          </a:p>
          <a:p>
            <a:pPr marL="342900" indent="-342900">
              <a:buFont typeface="+mj-lt"/>
              <a:buAutoNum type="arabicPeriod"/>
            </a:pPr>
            <a:r>
              <a:rPr lang="tr-TR" sz="1600" dirty="0">
                <a:hlinkClick r:id="rId21" action="ppaction://hlinksldjump"/>
              </a:rPr>
              <a:t>Sık kullanılan Kelimeler : Sutün Grafiği</a:t>
            </a:r>
            <a:endParaRPr lang="tr-TR" sz="1600" dirty="0"/>
          </a:p>
          <a:p>
            <a:pPr marL="342900" indent="-342900">
              <a:buFont typeface="+mj-lt"/>
              <a:buAutoNum type="arabicPeriod"/>
            </a:pPr>
            <a:r>
              <a:rPr lang="tr-TR" sz="1600" dirty="0">
                <a:hlinkClick r:id="rId22" action="ppaction://hlinksldjump"/>
              </a:rPr>
              <a:t>Sık kullanılan Kelimeler : Çizgi Grafiği</a:t>
            </a:r>
            <a:endParaRPr lang="tr-TR" sz="1600" dirty="0"/>
          </a:p>
          <a:p>
            <a:pPr marL="342900" indent="-342900">
              <a:buFont typeface="+mj-lt"/>
              <a:buAutoNum type="arabicPeriod"/>
            </a:pPr>
            <a:r>
              <a:rPr lang="tr-TR" sz="1600" dirty="0">
                <a:hlinkClick r:id="rId23" action="ppaction://hlinksldjump"/>
              </a:rPr>
              <a:t>Kelime Bulutu </a:t>
            </a:r>
            <a:endParaRPr lang="tr-TR" sz="1600" dirty="0"/>
          </a:p>
          <a:p>
            <a:pPr marL="342900" indent="-342900">
              <a:buFont typeface="+mj-lt"/>
              <a:buAutoNum type="arabicPeriod"/>
            </a:pPr>
            <a:r>
              <a:rPr lang="tr-TR" sz="1600" dirty="0">
                <a:hlinkClick r:id="rId24" action="ppaction://hlinksldjump"/>
              </a:rPr>
              <a:t>Kelime Bulutu-2</a:t>
            </a:r>
            <a:endParaRPr lang="tr-TR" sz="1600" dirty="0"/>
          </a:p>
          <a:p>
            <a:pPr marL="342900" indent="-342900">
              <a:buFont typeface="+mj-lt"/>
              <a:buAutoNum type="arabicPeriod"/>
            </a:pPr>
            <a:r>
              <a:rPr lang="tr-TR" sz="1600" dirty="0">
                <a:hlinkClick r:id="rId25" action="ppaction://hlinksldjump"/>
              </a:rPr>
              <a:t>İlişkilendirmeler</a:t>
            </a:r>
            <a:endParaRPr lang="tr-TR" sz="1600" dirty="0"/>
          </a:p>
          <a:p>
            <a:pPr marL="342900" indent="-342900">
              <a:buFont typeface="+mj-lt"/>
              <a:buAutoNum type="arabicPeriod"/>
            </a:pPr>
            <a:r>
              <a:rPr lang="tr-TR" sz="1600" dirty="0">
                <a:hlinkClick r:id="rId26" action="ppaction://hlinksldjump"/>
              </a:rPr>
              <a:t>Korelasyon Grafiği</a:t>
            </a:r>
            <a:endParaRPr lang="tr-TR" sz="1600" dirty="0"/>
          </a:p>
          <a:p>
            <a:pPr marL="342900" indent="-342900">
              <a:buFont typeface="+mj-lt"/>
              <a:buAutoNum type="arabicPeriod"/>
            </a:pPr>
            <a:r>
              <a:rPr lang="tr-TR" sz="1600" dirty="0">
                <a:hlinkClick r:id="rId27" action="ppaction://hlinksldjump"/>
              </a:rPr>
              <a:t>Dendogram/Öbek Ağacı</a:t>
            </a:r>
            <a:endParaRPr lang="tr-TR" sz="1600" dirty="0"/>
          </a:p>
          <a:p>
            <a:endParaRPr lang="tr-TR" sz="1600" dirty="0"/>
          </a:p>
          <a:p>
            <a:pPr marL="342900" indent="-342900">
              <a:buFont typeface="+mj-lt"/>
              <a:buAutoNum type="arabicPeriod"/>
            </a:pPr>
            <a:endParaRPr lang="tr-TR" sz="1600" dirty="0"/>
          </a:p>
        </p:txBody>
      </p:sp>
      <p:sp>
        <p:nvSpPr>
          <p:cNvPr id="22" name="Rectangle 21"/>
          <p:cNvSpPr/>
          <p:nvPr/>
        </p:nvSpPr>
        <p:spPr>
          <a:xfrm>
            <a:off x="10152418" y="1551003"/>
            <a:ext cx="4079164" cy="584775"/>
          </a:xfrm>
          <a:prstGeom prst="rect">
            <a:avLst/>
          </a:prstGeom>
        </p:spPr>
        <p:txBody>
          <a:bodyPr wrap="square">
            <a:spAutoFit/>
          </a:bodyPr>
          <a:lstStyle/>
          <a:p>
            <a:pPr marL="285750" indent="-285750">
              <a:buFont typeface="Arial" panose="020B0604020202020204" pitchFamily="34" charset="0"/>
              <a:buChar char="•"/>
            </a:pPr>
            <a:r>
              <a:rPr lang="tr-TR" sz="1600" dirty="0">
                <a:solidFill>
                  <a:schemeClr val="bg2">
                    <a:lumMod val="40000"/>
                    <a:lumOff val="60000"/>
                  </a:schemeClr>
                </a:solidFill>
                <a:hlinkClick r:id="rId28" action="ppaction://hlinksldjump"/>
              </a:rPr>
              <a:t>Duygu Analizi</a:t>
            </a:r>
            <a:r>
              <a:rPr lang="tr-TR" sz="1600" dirty="0">
                <a:hlinkClick r:id="rId28" action="ppaction://hlinksldjump"/>
              </a:rPr>
              <a:t/>
            </a:r>
            <a:br>
              <a:rPr lang="tr-TR" sz="1600" dirty="0">
                <a:hlinkClick r:id="rId28" action="ppaction://hlinksldjump"/>
              </a:rPr>
            </a:br>
            <a:endParaRPr lang="tr-TR" sz="1600" dirty="0"/>
          </a:p>
        </p:txBody>
      </p:sp>
      <p:sp>
        <p:nvSpPr>
          <p:cNvPr id="23" name="Rectangle 22"/>
          <p:cNvSpPr/>
          <p:nvPr/>
        </p:nvSpPr>
        <p:spPr>
          <a:xfrm>
            <a:off x="10152418" y="2344120"/>
            <a:ext cx="1555759" cy="338554"/>
          </a:xfrm>
          <a:prstGeom prst="rect">
            <a:avLst/>
          </a:prstGeom>
        </p:spPr>
        <p:txBody>
          <a:bodyPr wrap="square">
            <a:spAutoFit/>
          </a:bodyPr>
          <a:lstStyle/>
          <a:p>
            <a:pPr marL="285750" indent="-285750">
              <a:buFont typeface="Arial" panose="020B0604020202020204" pitchFamily="34" charset="0"/>
              <a:buChar char="•"/>
            </a:pPr>
            <a:r>
              <a:rPr lang="tr-TR" sz="1600" dirty="0">
                <a:solidFill>
                  <a:schemeClr val="bg2">
                    <a:lumMod val="40000"/>
                    <a:lumOff val="60000"/>
                  </a:schemeClr>
                </a:solidFill>
                <a:hlinkClick r:id="rId29" action="ppaction://hlinksldjump"/>
              </a:rPr>
              <a:t>Kaynaklar</a:t>
            </a:r>
            <a:endParaRPr lang="tr-TR" sz="1600" dirty="0">
              <a:solidFill>
                <a:schemeClr val="bg2">
                  <a:lumMod val="40000"/>
                  <a:lumOff val="60000"/>
                </a:schemeClr>
              </a:solidFill>
            </a:endParaRPr>
          </a:p>
        </p:txBody>
      </p:sp>
      <p:pic>
        <p:nvPicPr>
          <p:cNvPr id="11" name="Picture 10"/>
          <p:cNvPicPr>
            <a:picLocks noChangeAspect="1"/>
          </p:cNvPicPr>
          <p:nvPr/>
        </p:nvPicPr>
        <p:blipFill>
          <a:blip r:embed="rId30" cstate="print">
            <a:extLst>
              <a:ext uri="{28A0092B-C50C-407E-A947-70E740481C1C}">
                <a14:useLocalDpi xmlns:a14="http://schemas.microsoft.com/office/drawing/2010/main" val="0"/>
              </a:ext>
            </a:extLst>
          </a:blip>
          <a:stretch>
            <a:fillRect/>
          </a:stretch>
        </p:blipFill>
        <p:spPr>
          <a:xfrm>
            <a:off x="10385970" y="329230"/>
            <a:ext cx="670834" cy="670834"/>
          </a:xfrm>
          <a:prstGeom prst="rect">
            <a:avLst/>
          </a:prstGeom>
        </p:spPr>
      </p:pic>
      <p:pic>
        <p:nvPicPr>
          <p:cNvPr id="12" name="Picture 11"/>
          <p:cNvPicPr>
            <a:picLocks noChangeAspect="1"/>
          </p:cNvPicPr>
          <p:nvPr/>
        </p:nvPicPr>
        <p:blipFill>
          <a:blip r:embed="rId31" cstate="print">
            <a:extLst>
              <a:ext uri="{28A0092B-C50C-407E-A947-70E740481C1C}">
                <a14:useLocalDpi xmlns:a14="http://schemas.microsoft.com/office/drawing/2010/main" val="0"/>
              </a:ext>
            </a:extLst>
          </a:blip>
          <a:stretch>
            <a:fillRect/>
          </a:stretch>
        </p:blipFill>
        <p:spPr>
          <a:xfrm>
            <a:off x="9696400" y="404664"/>
            <a:ext cx="595400" cy="595400"/>
          </a:xfrm>
          <a:prstGeom prst="rect">
            <a:avLst/>
          </a:prstGeom>
        </p:spPr>
      </p:pic>
    </p:spTree>
    <p:extLst>
      <p:ext uri="{BB962C8B-B14F-4D97-AF65-F5344CB8AC3E}">
        <p14:creationId xmlns:p14="http://schemas.microsoft.com/office/powerpoint/2010/main" val="35953082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solidFill>
                  <a:schemeClr val="bg2">
                    <a:lumMod val="60000"/>
                    <a:lumOff val="40000"/>
                  </a:schemeClr>
                </a:solidFill>
              </a:rPr>
              <a:t>Konunun</a:t>
            </a:r>
            <a:r>
              <a:rPr lang="tr-TR" dirty="0"/>
              <a:t> </a:t>
            </a:r>
            <a:r>
              <a:rPr lang="tr-TR" dirty="0">
                <a:solidFill>
                  <a:schemeClr val="bg2">
                    <a:lumMod val="60000"/>
                    <a:lumOff val="40000"/>
                  </a:schemeClr>
                </a:solidFill>
              </a:rPr>
              <a:t>Önemi</a:t>
            </a:r>
          </a:p>
        </p:txBody>
      </p:sp>
      <p:sp>
        <p:nvSpPr>
          <p:cNvPr id="3" name="Content Placeholder 2"/>
          <p:cNvSpPr>
            <a:spLocks noGrp="1"/>
          </p:cNvSpPr>
          <p:nvPr>
            <p:ph idx="1"/>
          </p:nvPr>
        </p:nvSpPr>
        <p:spPr/>
        <p:txBody>
          <a:bodyPr/>
          <a:lstStyle/>
          <a:p>
            <a:pPr marL="0" indent="0">
              <a:buNone/>
            </a:pPr>
            <a:r>
              <a:rPr lang="tr-TR" dirty="0"/>
              <a:t>Twitter üzerinde kullanıcıların tweet metinlerinde kullandığı etiketler (#hashtag) üzerinden analiz gerçekleştirilebilmektedir. Bu analizler yardımı ile meydana gelen toplumsal bir hareketin ve kullanılan etiketin detaylarına ulaşılabilmektedir. Oluşan etiket kullanımı ile ilgili atılan tweet sayısı, tweet atan gerçek kişi sayısı, etiket kullanımının başladığı zaman dilimi, etiket kullanımını ilk başlatan kullanıcı ve tweet, etkileşim sayısı, atılan tweetler üzerinden tweetlerin olumlu veya olumsuz olma durumunu analiz eden duygu analizi ve tweet atan kullanıcılar üzerinden cinsiyet analizi yapılabilmektedir.</a:t>
            </a:r>
          </a:p>
        </p:txBody>
      </p:sp>
      <p:pic>
        <p:nvPicPr>
          <p:cNvPr id="6" name="Picture 5">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96400" y="404664"/>
            <a:ext cx="595400" cy="595400"/>
          </a:xfrm>
          <a:prstGeom prst="rect">
            <a:avLst/>
          </a:prstGeom>
        </p:spPr>
      </p:pic>
      <p:sp>
        <p:nvSpPr>
          <p:cNvPr id="7" name="Rectangle 6"/>
          <p:cNvSpPr/>
          <p:nvPr/>
        </p:nvSpPr>
        <p:spPr>
          <a:xfrm>
            <a:off x="10291800" y="6176963"/>
            <a:ext cx="1334143" cy="400110"/>
          </a:xfrm>
          <a:prstGeom prst="rect">
            <a:avLst/>
          </a:prstGeom>
        </p:spPr>
        <p:txBody>
          <a:bodyPr wrap="square">
            <a:spAutoFit/>
          </a:bodyPr>
          <a:lstStyle/>
          <a:p>
            <a:r>
              <a:rPr lang="tr-TR" sz="2000" b="1" u="sng" dirty="0">
                <a:hlinkClick r:id="rId4" action="ppaction://hlinksldjump"/>
              </a:rPr>
              <a:t>İçindekiler</a:t>
            </a:r>
            <a:endParaRPr lang="tr-TR" sz="2000" b="1" u="sng" dirty="0"/>
          </a:p>
        </p:txBody>
      </p:sp>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85970" y="329230"/>
            <a:ext cx="670834" cy="670834"/>
          </a:xfrm>
          <a:prstGeom prst="rect">
            <a:avLst/>
          </a:prstGeom>
        </p:spPr>
      </p:pic>
    </p:spTree>
    <p:extLst>
      <p:ext uri="{BB962C8B-B14F-4D97-AF65-F5344CB8AC3E}">
        <p14:creationId xmlns:p14="http://schemas.microsoft.com/office/powerpoint/2010/main" val="42201438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981200" y="274638"/>
            <a:ext cx="5715000" cy="1143000"/>
          </a:xfrm>
        </p:spPr>
        <p:txBody>
          <a:bodyPr>
            <a:normAutofit/>
          </a:bodyPr>
          <a:lstStyle/>
          <a:p>
            <a:r>
              <a:rPr lang="tr-TR" dirty="0">
                <a:solidFill>
                  <a:schemeClr val="bg2">
                    <a:lumMod val="60000"/>
                    <a:lumOff val="40000"/>
                  </a:schemeClr>
                </a:solidFill>
              </a:rPr>
              <a:t>Proje Amacı</a:t>
            </a:r>
          </a:p>
        </p:txBody>
      </p:sp>
      <p:sp>
        <p:nvSpPr>
          <p:cNvPr id="3" name="2 İçerik Yer Tutucusu"/>
          <p:cNvSpPr>
            <a:spLocks noGrp="1"/>
          </p:cNvSpPr>
          <p:nvPr>
            <p:ph idx="1"/>
          </p:nvPr>
        </p:nvSpPr>
        <p:spPr/>
        <p:txBody>
          <a:bodyPr>
            <a:normAutofit/>
          </a:bodyPr>
          <a:lstStyle/>
          <a:p>
            <a:r>
              <a:rPr lang="tr-TR" sz="2500" dirty="0">
                <a:solidFill>
                  <a:schemeClr val="tx1"/>
                </a:solidFill>
              </a:rPr>
              <a:t>Twitterdan herhangi bir kullanıcının attığı tweetleri R studio ile çekip ağ analizi yapılması.</a:t>
            </a:r>
          </a:p>
          <a:p>
            <a:endParaRPr lang="tr-TR" sz="2500" dirty="0">
              <a:solidFill>
                <a:schemeClr val="bg2">
                  <a:lumMod val="60000"/>
                  <a:lumOff val="40000"/>
                </a:schemeClr>
              </a:solidFill>
            </a:endParaRPr>
          </a:p>
          <a:p>
            <a:r>
              <a:rPr lang="tr-TR" sz="2500" dirty="0">
                <a:solidFill>
                  <a:schemeClr val="bg2">
                    <a:lumMod val="60000"/>
                    <a:lumOff val="40000"/>
                  </a:schemeClr>
                </a:solidFill>
              </a:rPr>
              <a:t>Örneğin:  </a:t>
            </a:r>
            <a:r>
              <a:rPr lang="tr-TR" sz="2500" dirty="0">
                <a:solidFill>
                  <a:schemeClr val="tx1"/>
                </a:solidFill>
              </a:rPr>
              <a:t>Newyork Times gazetesinin resmi hesabındaki tweetlerin bir kısmını çekip ağ analizi ve duygu analizi  yapılması.</a:t>
            </a:r>
          </a:p>
        </p:txBody>
      </p:sp>
      <p:pic>
        <p:nvPicPr>
          <p:cNvPr id="6" name="Picture 5">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96400" y="404664"/>
            <a:ext cx="595400" cy="595400"/>
          </a:xfrm>
          <a:prstGeom prst="rect">
            <a:avLst/>
          </a:prstGeom>
        </p:spPr>
      </p:pic>
      <p:sp>
        <p:nvSpPr>
          <p:cNvPr id="7" name="Rectangle 6"/>
          <p:cNvSpPr/>
          <p:nvPr/>
        </p:nvSpPr>
        <p:spPr>
          <a:xfrm>
            <a:off x="10291800" y="6176963"/>
            <a:ext cx="1334143" cy="400110"/>
          </a:xfrm>
          <a:prstGeom prst="rect">
            <a:avLst/>
          </a:prstGeom>
        </p:spPr>
        <p:txBody>
          <a:bodyPr wrap="square">
            <a:spAutoFit/>
          </a:bodyPr>
          <a:lstStyle/>
          <a:p>
            <a:r>
              <a:rPr lang="tr-TR" sz="2000" b="1" u="sng" dirty="0">
                <a:hlinkClick r:id="rId4" action="ppaction://hlinksldjump"/>
              </a:rPr>
              <a:t>İçindekiler</a:t>
            </a:r>
            <a:endParaRPr lang="tr-TR" sz="2000" b="1" u="sng" dirty="0"/>
          </a:p>
        </p:txBody>
      </p:sp>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85970" y="329230"/>
            <a:ext cx="670834" cy="670834"/>
          </a:xfrm>
          <a:prstGeom prst="rect">
            <a:avLst/>
          </a:prstGeom>
        </p:spPr>
      </p:pic>
    </p:spTree>
    <p:extLst>
      <p:ext uri="{BB962C8B-B14F-4D97-AF65-F5344CB8AC3E}">
        <p14:creationId xmlns:p14="http://schemas.microsoft.com/office/powerpoint/2010/main" val="41299279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
          <p:cNvSpPr txBox="1">
            <a:spLocks noGrp="1"/>
          </p:cNvSpPr>
          <p:nvPr>
            <p:ph type="title"/>
          </p:nvPr>
        </p:nvSpPr>
        <p:spPr>
          <a:xfrm>
            <a:off x="3935761" y="981114"/>
            <a:ext cx="5853375" cy="1138500"/>
          </a:xfrm>
          <a:prstGeom prst="rect">
            <a:avLst/>
          </a:prstGeom>
          <a:noFill/>
          <a:ln>
            <a:noFill/>
          </a:ln>
        </p:spPr>
        <p:txBody>
          <a:bodyPr spcFirstLastPara="1" vert="horz" wrap="square" lIns="26775" tIns="26775" rIns="26775" bIns="26775" rtlCol="0" anchor="ctr" anchorCtr="0">
            <a:normAutofit/>
          </a:bodyPr>
          <a:lstStyle/>
          <a:p>
            <a:pPr>
              <a:buClr>
                <a:srgbClr val="000000"/>
              </a:buClr>
              <a:buSzPts val="5600"/>
            </a:pPr>
            <a:r>
              <a:rPr lang="tr-TR" dirty="0">
                <a:solidFill>
                  <a:schemeClr val="bg2">
                    <a:lumMod val="60000"/>
                    <a:lumOff val="40000"/>
                  </a:schemeClr>
                </a:solidFill>
                <a:sym typeface="Helvetica Neue"/>
              </a:rPr>
              <a:t>Veri Analizi</a:t>
            </a:r>
            <a:endParaRPr dirty="0">
              <a:solidFill>
                <a:schemeClr val="bg2">
                  <a:lumMod val="60000"/>
                  <a:lumOff val="40000"/>
                </a:schemeClr>
              </a:solidFill>
            </a:endParaRPr>
          </a:p>
        </p:txBody>
      </p:sp>
      <p:sp>
        <p:nvSpPr>
          <p:cNvPr id="242" name="Google Shape;242;p4"/>
          <p:cNvSpPr txBox="1">
            <a:spLocks noGrp="1"/>
          </p:cNvSpPr>
          <p:nvPr>
            <p:ph type="body" idx="1"/>
          </p:nvPr>
        </p:nvSpPr>
        <p:spPr>
          <a:xfrm>
            <a:off x="3169296" y="2223492"/>
            <a:ext cx="5853375" cy="3315150"/>
          </a:xfrm>
          <a:prstGeom prst="rect">
            <a:avLst/>
          </a:prstGeom>
          <a:noFill/>
          <a:ln>
            <a:noFill/>
          </a:ln>
        </p:spPr>
        <p:txBody>
          <a:bodyPr spcFirstLastPara="1" vert="horz" wrap="square" lIns="26775" tIns="26775" rIns="26775" bIns="26775" rtlCol="0" anchor="ctr" anchorCtr="0">
            <a:normAutofit/>
          </a:bodyPr>
          <a:lstStyle/>
          <a:p>
            <a:pPr marL="0" indent="0">
              <a:lnSpc>
                <a:spcPct val="100000"/>
              </a:lnSpc>
              <a:spcBef>
                <a:spcPts val="0"/>
              </a:spcBef>
              <a:buClr>
                <a:schemeClr val="tx1">
                  <a:lumMod val="95000"/>
                </a:schemeClr>
              </a:buClr>
              <a:buSzPts val="3400"/>
              <a:buNone/>
            </a:pPr>
            <a:endParaRPr lang="tr-TR" dirty="0"/>
          </a:p>
          <a:p>
            <a:pPr>
              <a:lnSpc>
                <a:spcPct val="100000"/>
              </a:lnSpc>
              <a:spcBef>
                <a:spcPts val="0"/>
              </a:spcBef>
              <a:buClr>
                <a:schemeClr val="tx1">
                  <a:lumMod val="95000"/>
                </a:schemeClr>
              </a:buClr>
              <a:buSzPts val="3400"/>
            </a:pPr>
            <a:r>
              <a:rPr lang="tr-TR" dirty="0"/>
              <a:t> R studio yardımı ile Twitterdan veri çekilecek.</a:t>
            </a:r>
          </a:p>
          <a:p>
            <a:pPr>
              <a:lnSpc>
                <a:spcPct val="100000"/>
              </a:lnSpc>
              <a:spcBef>
                <a:spcPts val="0"/>
              </a:spcBef>
              <a:buClr>
                <a:schemeClr val="tx1">
                  <a:lumMod val="95000"/>
                </a:schemeClr>
              </a:buClr>
              <a:buSzPts val="3400"/>
            </a:pPr>
            <a:r>
              <a:rPr lang="tr-TR" dirty="0"/>
              <a:t>Yine R studio yardımı ile çekilen veriler analiz  edilip grafiklendirilerek yorumlanacak.</a:t>
            </a:r>
          </a:p>
          <a:p>
            <a:pPr>
              <a:lnSpc>
                <a:spcPct val="100000"/>
              </a:lnSpc>
              <a:spcBef>
                <a:spcPts val="0"/>
              </a:spcBef>
              <a:buClr>
                <a:srgbClr val="000000"/>
              </a:buClr>
              <a:buSzPts val="3400"/>
              <a:buFont typeface="Arial" charset="0"/>
              <a:buChar char="•"/>
            </a:pPr>
            <a:endParaRPr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14005" y="1105155"/>
            <a:ext cx="910580" cy="910580"/>
          </a:xfrm>
          <a:prstGeom prst="rect">
            <a:avLst/>
          </a:prstGeom>
        </p:spPr>
      </p:pic>
      <p:pic>
        <p:nvPicPr>
          <p:cNvPr id="6" name="Picture 5">
            <a:hlinkClick r:id="rId3" action="ppaction://hlinksldjump"/>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96400" y="404664"/>
            <a:ext cx="595400" cy="595400"/>
          </a:xfrm>
          <a:prstGeom prst="rect">
            <a:avLst/>
          </a:prstGeom>
        </p:spPr>
      </p:pic>
      <p:sp>
        <p:nvSpPr>
          <p:cNvPr id="8" name="Rectangle 7"/>
          <p:cNvSpPr/>
          <p:nvPr/>
        </p:nvSpPr>
        <p:spPr>
          <a:xfrm>
            <a:off x="10291800" y="6176963"/>
            <a:ext cx="1334143" cy="400110"/>
          </a:xfrm>
          <a:prstGeom prst="rect">
            <a:avLst/>
          </a:prstGeom>
        </p:spPr>
        <p:txBody>
          <a:bodyPr wrap="square">
            <a:spAutoFit/>
          </a:bodyPr>
          <a:lstStyle/>
          <a:p>
            <a:r>
              <a:rPr lang="tr-TR" sz="2000" b="1" u="sng" dirty="0">
                <a:hlinkClick r:id="rId5" action="ppaction://hlinksldjump"/>
              </a:rPr>
              <a:t>İçindekiler</a:t>
            </a:r>
            <a:endParaRPr lang="tr-TR" sz="2000" b="1" u="sng" dirty="0"/>
          </a:p>
        </p:txBody>
      </p: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85970" y="329230"/>
            <a:ext cx="670834" cy="670834"/>
          </a:xfrm>
          <a:prstGeom prst="rect">
            <a:avLst/>
          </a:prstGeom>
        </p:spPr>
      </p:pic>
    </p:spTree>
    <p:extLst>
      <p:ext uri="{BB962C8B-B14F-4D97-AF65-F5344CB8AC3E}">
        <p14:creationId xmlns:p14="http://schemas.microsoft.com/office/powerpoint/2010/main" val="10228609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0000" y="177800"/>
            <a:ext cx="9753600" cy="993775"/>
          </a:xfrm>
        </p:spPr>
        <p:txBody>
          <a:bodyPr/>
          <a:lstStyle/>
          <a:p>
            <a:r>
              <a:rPr lang="tr-TR" dirty="0">
                <a:solidFill>
                  <a:schemeClr val="bg2">
                    <a:lumMod val="60000"/>
                    <a:lumOff val="40000"/>
                  </a:schemeClr>
                </a:solidFill>
              </a:rPr>
              <a:t>Uygulama Süreci</a:t>
            </a:r>
          </a:p>
        </p:txBody>
      </p:sp>
      <p:sp>
        <p:nvSpPr>
          <p:cNvPr id="13" name="Folded Corner 12"/>
          <p:cNvSpPr/>
          <p:nvPr/>
        </p:nvSpPr>
        <p:spPr>
          <a:xfrm>
            <a:off x="2095500" y="5210376"/>
            <a:ext cx="2108200" cy="964406"/>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u="sng" dirty="0">
                <a:solidFill>
                  <a:schemeClr val="accent4">
                    <a:lumMod val="20000"/>
                    <a:lumOff val="80000"/>
                  </a:schemeClr>
                </a:solidFill>
                <a:hlinkClick r:id="rId2" action="ppaction://hlinksldjump"/>
              </a:rPr>
              <a:t>Duygu Analizi</a:t>
            </a:r>
            <a:endParaRPr lang="tr-TR" u="sng" dirty="0">
              <a:solidFill>
                <a:schemeClr val="accent4">
                  <a:lumMod val="20000"/>
                  <a:lumOff val="80000"/>
                </a:schemeClr>
              </a:solidFill>
            </a:endParaRPr>
          </a:p>
        </p:txBody>
      </p:sp>
      <p:sp>
        <p:nvSpPr>
          <p:cNvPr id="14" name="Folded Corner 13"/>
          <p:cNvSpPr/>
          <p:nvPr/>
        </p:nvSpPr>
        <p:spPr>
          <a:xfrm>
            <a:off x="2095500" y="3987406"/>
            <a:ext cx="2108200" cy="964406"/>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u="sng" dirty="0">
                <a:solidFill>
                  <a:schemeClr val="accent4">
                    <a:lumMod val="20000"/>
                    <a:lumOff val="80000"/>
                  </a:schemeClr>
                </a:solidFill>
                <a:hlinkClick r:id="rId3" action="ppaction://hlinksldjump"/>
              </a:rPr>
              <a:t>Analiz</a:t>
            </a:r>
            <a:endParaRPr lang="tr-TR" u="sng" dirty="0">
              <a:solidFill>
                <a:schemeClr val="accent4">
                  <a:lumMod val="20000"/>
                  <a:lumOff val="80000"/>
                </a:schemeClr>
              </a:solidFill>
            </a:endParaRPr>
          </a:p>
        </p:txBody>
      </p:sp>
      <p:sp>
        <p:nvSpPr>
          <p:cNvPr id="15" name="Folded Corner 14"/>
          <p:cNvSpPr/>
          <p:nvPr/>
        </p:nvSpPr>
        <p:spPr>
          <a:xfrm>
            <a:off x="2095500" y="2764436"/>
            <a:ext cx="2108200" cy="964406"/>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u="sng" dirty="0">
                <a:solidFill>
                  <a:schemeClr val="accent4">
                    <a:lumMod val="20000"/>
                    <a:lumOff val="80000"/>
                  </a:schemeClr>
                </a:solidFill>
                <a:hlinkClick r:id="rId4" action="ppaction://hlinksldjump"/>
              </a:rPr>
              <a:t>Veriyi Temizleme</a:t>
            </a:r>
            <a:endParaRPr lang="tr-TR" u="sng" dirty="0">
              <a:solidFill>
                <a:schemeClr val="accent4">
                  <a:lumMod val="20000"/>
                  <a:lumOff val="80000"/>
                </a:schemeClr>
              </a:solidFill>
            </a:endParaRPr>
          </a:p>
        </p:txBody>
      </p:sp>
      <p:sp>
        <p:nvSpPr>
          <p:cNvPr id="16" name="Folded Corner 15"/>
          <p:cNvSpPr/>
          <p:nvPr/>
        </p:nvSpPr>
        <p:spPr>
          <a:xfrm>
            <a:off x="2095500" y="1541466"/>
            <a:ext cx="2108200" cy="964406"/>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u="sng" dirty="0">
                <a:solidFill>
                  <a:schemeClr val="accent4">
                    <a:lumMod val="20000"/>
                    <a:lumOff val="80000"/>
                  </a:schemeClr>
                </a:solidFill>
                <a:hlinkClick r:id="rId5" action="ppaction://hlinksldjump"/>
              </a:rPr>
              <a:t>Twitter’dan veri alma</a:t>
            </a:r>
            <a:endParaRPr lang="tr-TR" u="sng" dirty="0">
              <a:solidFill>
                <a:schemeClr val="accent4">
                  <a:lumMod val="20000"/>
                  <a:lumOff val="80000"/>
                </a:schemeClr>
              </a:solidFill>
            </a:endParaRPr>
          </a:p>
        </p:txBody>
      </p:sp>
      <p:sp>
        <p:nvSpPr>
          <p:cNvPr id="22" name="Line Callout 1 21"/>
          <p:cNvSpPr/>
          <p:nvPr/>
        </p:nvSpPr>
        <p:spPr>
          <a:xfrm>
            <a:off x="5143500" y="1381525"/>
            <a:ext cx="2400300" cy="850900"/>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bg1">
                    <a:lumMod val="65000"/>
                    <a:lumOff val="35000"/>
                  </a:schemeClr>
                </a:solidFill>
              </a:rPr>
              <a:t>Twitter’dan çektiğimiz tweetler Rstudio’ya aktarılır.</a:t>
            </a:r>
          </a:p>
        </p:txBody>
      </p:sp>
      <p:sp>
        <p:nvSpPr>
          <p:cNvPr id="23" name="Line Callout 1 22"/>
          <p:cNvSpPr/>
          <p:nvPr/>
        </p:nvSpPr>
        <p:spPr>
          <a:xfrm>
            <a:off x="5143500" y="2641703"/>
            <a:ext cx="2400300" cy="850900"/>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bg1">
                    <a:lumMod val="65000"/>
                    <a:lumOff val="35000"/>
                  </a:schemeClr>
                </a:solidFill>
              </a:rPr>
              <a:t>Karmaşık bir yapı olan metin verisi temizlenir.</a:t>
            </a:r>
          </a:p>
        </p:txBody>
      </p:sp>
      <p:sp>
        <p:nvSpPr>
          <p:cNvPr id="24" name="Line Callout 1 23"/>
          <p:cNvSpPr/>
          <p:nvPr/>
        </p:nvSpPr>
        <p:spPr>
          <a:xfrm>
            <a:off x="5143500" y="3901882"/>
            <a:ext cx="2400300" cy="850900"/>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sz="1000" dirty="0">
              <a:solidFill>
                <a:schemeClr val="bg1">
                  <a:lumMod val="65000"/>
                  <a:lumOff val="35000"/>
                </a:schemeClr>
              </a:solidFill>
            </a:endParaRPr>
          </a:p>
          <a:p>
            <a:pPr marL="342900" indent="-342900">
              <a:buFont typeface="+mj-lt"/>
              <a:buAutoNum type="arabicPeriod"/>
            </a:pPr>
            <a:r>
              <a:rPr lang="tr-TR" sz="1100" dirty="0">
                <a:solidFill>
                  <a:schemeClr val="bg1">
                    <a:lumMod val="65000"/>
                    <a:lumOff val="35000"/>
                  </a:schemeClr>
                </a:solidFill>
              </a:rPr>
              <a:t>Terim-Doküman Matrisi Oluşturma</a:t>
            </a:r>
          </a:p>
          <a:p>
            <a:pPr marL="342900" indent="-342900">
              <a:buFont typeface="+mj-lt"/>
              <a:buAutoNum type="arabicPeriod"/>
            </a:pPr>
            <a:r>
              <a:rPr lang="tr-TR" sz="1100" dirty="0">
                <a:solidFill>
                  <a:schemeClr val="bg1">
                    <a:lumMod val="65000"/>
                    <a:lumOff val="35000"/>
                  </a:schemeClr>
                </a:solidFill>
              </a:rPr>
              <a:t>Sık Kullanılan Kelimeler</a:t>
            </a:r>
          </a:p>
          <a:p>
            <a:pPr marL="342900" indent="-342900">
              <a:buFont typeface="+mj-lt"/>
              <a:buAutoNum type="arabicPeriod"/>
            </a:pPr>
            <a:r>
              <a:rPr lang="tr-TR" sz="1100" dirty="0">
                <a:solidFill>
                  <a:schemeClr val="bg1">
                    <a:lumMod val="65000"/>
                    <a:lumOff val="35000"/>
                  </a:schemeClr>
                </a:solidFill>
              </a:rPr>
              <a:t>Kelime Bulutu Oluşturma</a:t>
            </a:r>
          </a:p>
          <a:p>
            <a:pPr marL="342900" indent="-342900">
              <a:buFont typeface="+mj-lt"/>
              <a:buAutoNum type="arabicPeriod"/>
            </a:pPr>
            <a:r>
              <a:rPr lang="tr-TR" sz="1100" dirty="0">
                <a:solidFill>
                  <a:schemeClr val="bg1">
                    <a:lumMod val="65000"/>
                    <a:lumOff val="35000"/>
                  </a:schemeClr>
                </a:solidFill>
              </a:rPr>
              <a:t>İlişkilendirmeler</a:t>
            </a:r>
          </a:p>
          <a:p>
            <a:endParaRPr lang="tr-TR" sz="1000" dirty="0"/>
          </a:p>
        </p:txBody>
      </p:sp>
      <p:sp>
        <p:nvSpPr>
          <p:cNvPr id="25" name="Line Callout 1 24"/>
          <p:cNvSpPr/>
          <p:nvPr/>
        </p:nvSpPr>
        <p:spPr>
          <a:xfrm>
            <a:off x="5143500" y="5066514"/>
            <a:ext cx="2400300" cy="850900"/>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dirty="0">
                <a:solidFill>
                  <a:schemeClr val="bg1">
                    <a:lumMod val="65000"/>
                    <a:lumOff val="35000"/>
                  </a:schemeClr>
                </a:solidFill>
              </a:rPr>
              <a:t>Metinlerin olumlu,olumsuz</a:t>
            </a:r>
          </a:p>
          <a:p>
            <a:pPr algn="ctr"/>
            <a:r>
              <a:rPr lang="tr-TR" sz="1500" dirty="0">
                <a:solidFill>
                  <a:schemeClr val="bg1">
                    <a:lumMod val="65000"/>
                    <a:lumOff val="35000"/>
                  </a:schemeClr>
                </a:solidFill>
              </a:rPr>
              <a:t>ve nötr hallerine göre duygu analizi yapma</a:t>
            </a:r>
          </a:p>
        </p:txBody>
      </p:sp>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696400" y="404664"/>
            <a:ext cx="595400" cy="595400"/>
          </a:xfrm>
          <a:prstGeom prst="rect">
            <a:avLst/>
          </a:prstGeom>
        </p:spPr>
      </p:pic>
      <p:sp>
        <p:nvSpPr>
          <p:cNvPr id="12" name="Rectangle 11"/>
          <p:cNvSpPr/>
          <p:nvPr/>
        </p:nvSpPr>
        <p:spPr>
          <a:xfrm>
            <a:off x="10291800" y="6176963"/>
            <a:ext cx="1334143" cy="400110"/>
          </a:xfrm>
          <a:prstGeom prst="rect">
            <a:avLst/>
          </a:prstGeom>
        </p:spPr>
        <p:txBody>
          <a:bodyPr wrap="square">
            <a:spAutoFit/>
          </a:bodyPr>
          <a:lstStyle/>
          <a:p>
            <a:r>
              <a:rPr lang="tr-TR" sz="2000" b="1" u="sng" dirty="0">
                <a:hlinkClick r:id="rId7" action="ppaction://hlinksldjump"/>
              </a:rPr>
              <a:t>İçindekiler</a:t>
            </a:r>
            <a:endParaRPr lang="tr-TR" sz="2000" b="1" u="sng" dirty="0"/>
          </a:p>
        </p:txBody>
      </p:sp>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85970" y="329230"/>
            <a:ext cx="670834" cy="670834"/>
          </a:xfrm>
          <a:prstGeom prst="rect">
            <a:avLst/>
          </a:prstGeom>
        </p:spPr>
      </p:pic>
    </p:spTree>
    <p:extLst>
      <p:ext uri="{BB962C8B-B14F-4D97-AF65-F5344CB8AC3E}">
        <p14:creationId xmlns:p14="http://schemas.microsoft.com/office/powerpoint/2010/main" val="96523185"/>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700" y="2828925"/>
            <a:ext cx="10515600" cy="1325563"/>
          </a:xfrm>
        </p:spPr>
        <p:txBody>
          <a:bodyPr/>
          <a:lstStyle/>
          <a:p>
            <a:pPr algn="ctr"/>
            <a:r>
              <a:rPr lang="tr-TR" u="sng" dirty="0">
                <a:solidFill>
                  <a:schemeClr val="bg2">
                    <a:lumMod val="60000"/>
                    <a:lumOff val="40000"/>
                  </a:schemeClr>
                </a:solidFill>
              </a:rPr>
              <a:t>Twitter’dan Veri Alma</a:t>
            </a:r>
          </a:p>
        </p:txBody>
      </p:sp>
      <p:pic>
        <p:nvPicPr>
          <p:cNvPr id="3" name="Picture 2">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96400" y="404664"/>
            <a:ext cx="595400" cy="59540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24450" y="4154488"/>
            <a:ext cx="1200150" cy="1200150"/>
          </a:xfrm>
          <a:prstGeom prst="rect">
            <a:avLst/>
          </a:prstGeom>
        </p:spPr>
      </p:pic>
      <p:sp>
        <p:nvSpPr>
          <p:cNvPr id="8" name="Rectangle 7"/>
          <p:cNvSpPr/>
          <p:nvPr/>
        </p:nvSpPr>
        <p:spPr>
          <a:xfrm>
            <a:off x="10291800" y="6176963"/>
            <a:ext cx="1334143" cy="400110"/>
          </a:xfrm>
          <a:prstGeom prst="rect">
            <a:avLst/>
          </a:prstGeom>
        </p:spPr>
        <p:txBody>
          <a:bodyPr wrap="square">
            <a:spAutoFit/>
          </a:bodyPr>
          <a:lstStyle/>
          <a:p>
            <a:r>
              <a:rPr lang="tr-TR" sz="2000" b="1" u="sng" dirty="0">
                <a:hlinkClick r:id="rId5" action="ppaction://hlinksldjump"/>
              </a:rPr>
              <a:t>İçindekiler</a:t>
            </a:r>
            <a:endParaRPr lang="tr-TR" sz="2000" b="1" u="sng" dirty="0"/>
          </a:p>
        </p:txBody>
      </p:sp>
      <p:pic>
        <p:nvPicPr>
          <p:cNvPr id="6" name="Pictur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85970" y="329230"/>
            <a:ext cx="670834" cy="670834"/>
          </a:xfrm>
          <a:prstGeom prst="rect">
            <a:avLst/>
          </a:prstGeom>
        </p:spPr>
      </p:pic>
    </p:spTree>
    <p:extLst>
      <p:ext uri="{BB962C8B-B14F-4D97-AF65-F5344CB8AC3E}">
        <p14:creationId xmlns:p14="http://schemas.microsoft.com/office/powerpoint/2010/main" val="1211858710"/>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Depth</Template>
  <TotalTime>676</TotalTime>
  <Words>2107</Words>
  <Application>Microsoft Office PowerPoint</Application>
  <PresentationFormat>Widescreen</PresentationFormat>
  <Paragraphs>401</Paragraphs>
  <Slides>32</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Arial</vt:lpstr>
      <vt:lpstr>Calibri</vt:lpstr>
      <vt:lpstr>Corbel</vt:lpstr>
      <vt:lpstr>ff0</vt:lpstr>
      <vt:lpstr>ff1</vt:lpstr>
      <vt:lpstr>ff4</vt:lpstr>
      <vt:lpstr>Helvetica Neue</vt:lpstr>
      <vt:lpstr>Roboto</vt:lpstr>
      <vt:lpstr>Wingdings</vt:lpstr>
      <vt:lpstr>Depth</vt:lpstr>
      <vt:lpstr>PowerPoint Presentation</vt:lpstr>
      <vt:lpstr>Araştırma Grubu  </vt:lpstr>
      <vt:lpstr>          Anahtar Kelimeler</vt:lpstr>
      <vt:lpstr>İçindekiler</vt:lpstr>
      <vt:lpstr>Konunun Önemi</vt:lpstr>
      <vt:lpstr>Proje Amacı</vt:lpstr>
      <vt:lpstr>Veri Analizi</vt:lpstr>
      <vt:lpstr>Uygulama Süreci</vt:lpstr>
      <vt:lpstr>Twitter’dan Veri Alma</vt:lpstr>
      <vt:lpstr>KÜTÜPHANELER</vt:lpstr>
      <vt:lpstr>NYTİMES ATTIĞI TWEETLER</vt:lpstr>
      <vt:lpstr>VERİNİN AÇIKLANMASI</vt:lpstr>
      <vt:lpstr>ÇEKİLEN VERİYİ DOSYA OLARAK KAYDETMEK</vt:lpstr>
      <vt:lpstr>ETKİLEŞİM DEĞERLERİ</vt:lpstr>
      <vt:lpstr> NEWYORK TİMES’IN ATTIĞI SON TWEETLERİN ETKİLEŞİM DEĞERLERİ</vt:lpstr>
      <vt:lpstr>Veriyi Temizleme </vt:lpstr>
      <vt:lpstr>VERİYİ TEMİZLEME VE CORPUS OLUŞTURMA</vt:lpstr>
      <vt:lpstr>İSTENMEYEN KELİMELERİ ÇIKARTMA</vt:lpstr>
      <vt:lpstr>TEMİZLENMİŞ TWEETLER </vt:lpstr>
      <vt:lpstr>Analiz </vt:lpstr>
      <vt:lpstr>TERİM-DÖKÜMAN MATRİSİ OLUŞTURMA</vt:lpstr>
      <vt:lpstr>SIK KULLANILAN KELİMELER</vt:lpstr>
      <vt:lpstr>SIK KULLANILAN KELİMELER : SÜTUN GRAFİĞİ</vt:lpstr>
      <vt:lpstr>SIK KULLANILAN KELİMELER : ÇİZGİ GRAFİĞİ</vt:lpstr>
      <vt:lpstr>KELİME BULUTU</vt:lpstr>
      <vt:lpstr>KELİME BULUTU-2</vt:lpstr>
      <vt:lpstr>İLİŞKİLENDİRMELER</vt:lpstr>
      <vt:lpstr>KORELASYON GRAFİĞİ </vt:lpstr>
      <vt:lpstr>DENDOGRAM/ÖBEK AĞACI</vt:lpstr>
      <vt:lpstr>Duygu Analizi </vt:lpstr>
      <vt:lpstr>DUYGU ANALİZİ</vt:lpstr>
      <vt:lpstr>Kaynaklar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Serenay Akciyer</dc:creator>
  <cp:lastModifiedBy>Serenay Akciyer</cp:lastModifiedBy>
  <cp:revision>130</cp:revision>
  <dcterms:created xsi:type="dcterms:W3CDTF">2020-01-04T20:24:34Z</dcterms:created>
  <dcterms:modified xsi:type="dcterms:W3CDTF">2020-01-05T21:01:24Z</dcterms:modified>
</cp:coreProperties>
</file>