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5" d="100"/>
          <a:sy n="75" d="100"/>
        </p:scale>
        <p:origin x="2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1474F-84A1-48E1-81BF-537F6E62F35C}"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0C5C0-853B-43DD-9DD0-DAFF4ADD1B39}" type="slidenum">
              <a:rPr lang="en-IN" smtClean="0"/>
              <a:t>‹#›</a:t>
            </a:fld>
            <a:endParaRPr lang="en-IN"/>
          </a:p>
        </p:txBody>
      </p:sp>
    </p:spTree>
    <p:extLst>
      <p:ext uri="{BB962C8B-B14F-4D97-AF65-F5344CB8AC3E}">
        <p14:creationId xmlns:p14="http://schemas.microsoft.com/office/powerpoint/2010/main" val="302810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1474F-84A1-48E1-81BF-537F6E62F35C}"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0C5C0-853B-43DD-9DD0-DAFF4ADD1B39}" type="slidenum">
              <a:rPr lang="en-IN" smtClean="0"/>
              <a:t>‹#›</a:t>
            </a:fld>
            <a:endParaRPr lang="en-IN"/>
          </a:p>
        </p:txBody>
      </p:sp>
    </p:spTree>
    <p:extLst>
      <p:ext uri="{BB962C8B-B14F-4D97-AF65-F5344CB8AC3E}">
        <p14:creationId xmlns:p14="http://schemas.microsoft.com/office/powerpoint/2010/main" val="228622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1474F-84A1-48E1-81BF-537F6E62F35C}"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0C5C0-853B-43DD-9DD0-DAFF4ADD1B3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8485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1474F-84A1-48E1-81BF-537F6E62F35C}"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0C5C0-853B-43DD-9DD0-DAFF4ADD1B39}" type="slidenum">
              <a:rPr lang="en-IN" smtClean="0"/>
              <a:t>‹#›</a:t>
            </a:fld>
            <a:endParaRPr lang="en-IN"/>
          </a:p>
        </p:txBody>
      </p:sp>
    </p:spTree>
    <p:extLst>
      <p:ext uri="{BB962C8B-B14F-4D97-AF65-F5344CB8AC3E}">
        <p14:creationId xmlns:p14="http://schemas.microsoft.com/office/powerpoint/2010/main" val="802817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1474F-84A1-48E1-81BF-537F6E62F35C}"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0C5C0-853B-43DD-9DD0-DAFF4ADD1B3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487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1474F-84A1-48E1-81BF-537F6E62F35C}"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0C5C0-853B-43DD-9DD0-DAFF4ADD1B39}" type="slidenum">
              <a:rPr lang="en-IN" smtClean="0"/>
              <a:t>‹#›</a:t>
            </a:fld>
            <a:endParaRPr lang="en-IN"/>
          </a:p>
        </p:txBody>
      </p:sp>
    </p:spTree>
    <p:extLst>
      <p:ext uri="{BB962C8B-B14F-4D97-AF65-F5344CB8AC3E}">
        <p14:creationId xmlns:p14="http://schemas.microsoft.com/office/powerpoint/2010/main" val="4239261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474F-84A1-48E1-81BF-537F6E62F35C}"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0C5C0-853B-43DD-9DD0-DAFF4ADD1B39}" type="slidenum">
              <a:rPr lang="en-IN" smtClean="0"/>
              <a:t>‹#›</a:t>
            </a:fld>
            <a:endParaRPr lang="en-IN"/>
          </a:p>
        </p:txBody>
      </p:sp>
    </p:spTree>
    <p:extLst>
      <p:ext uri="{BB962C8B-B14F-4D97-AF65-F5344CB8AC3E}">
        <p14:creationId xmlns:p14="http://schemas.microsoft.com/office/powerpoint/2010/main" val="619757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474F-84A1-48E1-81BF-537F6E62F35C}"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0C5C0-853B-43DD-9DD0-DAFF4ADD1B39}" type="slidenum">
              <a:rPr lang="en-IN" smtClean="0"/>
              <a:t>‹#›</a:t>
            </a:fld>
            <a:endParaRPr lang="en-IN"/>
          </a:p>
        </p:txBody>
      </p:sp>
    </p:spTree>
    <p:extLst>
      <p:ext uri="{BB962C8B-B14F-4D97-AF65-F5344CB8AC3E}">
        <p14:creationId xmlns:p14="http://schemas.microsoft.com/office/powerpoint/2010/main" val="3492669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474F-84A1-48E1-81BF-537F6E62F35C}"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0C5C0-853B-43DD-9DD0-DAFF4ADD1B39}" type="slidenum">
              <a:rPr lang="en-IN" smtClean="0"/>
              <a:t>‹#›</a:t>
            </a:fld>
            <a:endParaRPr lang="en-IN"/>
          </a:p>
        </p:txBody>
      </p:sp>
    </p:spTree>
    <p:extLst>
      <p:ext uri="{BB962C8B-B14F-4D97-AF65-F5344CB8AC3E}">
        <p14:creationId xmlns:p14="http://schemas.microsoft.com/office/powerpoint/2010/main" val="1909189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1474F-84A1-48E1-81BF-537F6E62F35C}"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0C5C0-853B-43DD-9DD0-DAFF4ADD1B39}" type="slidenum">
              <a:rPr lang="en-IN" smtClean="0"/>
              <a:t>‹#›</a:t>
            </a:fld>
            <a:endParaRPr lang="en-IN"/>
          </a:p>
        </p:txBody>
      </p:sp>
    </p:spTree>
    <p:extLst>
      <p:ext uri="{BB962C8B-B14F-4D97-AF65-F5344CB8AC3E}">
        <p14:creationId xmlns:p14="http://schemas.microsoft.com/office/powerpoint/2010/main" val="27101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B1474F-84A1-48E1-81BF-537F6E62F35C}"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20C5C0-853B-43DD-9DD0-DAFF4ADD1B39}" type="slidenum">
              <a:rPr lang="en-IN" smtClean="0"/>
              <a:t>‹#›</a:t>
            </a:fld>
            <a:endParaRPr lang="en-IN"/>
          </a:p>
        </p:txBody>
      </p:sp>
    </p:spTree>
    <p:extLst>
      <p:ext uri="{BB962C8B-B14F-4D97-AF65-F5344CB8AC3E}">
        <p14:creationId xmlns:p14="http://schemas.microsoft.com/office/powerpoint/2010/main" val="166269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1474F-84A1-48E1-81BF-537F6E62F35C}" type="datetimeFigureOut">
              <a:rPr lang="en-IN" smtClean="0"/>
              <a:t>04-11-2023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20C5C0-853B-43DD-9DD0-DAFF4ADD1B39}" type="slidenum">
              <a:rPr lang="en-IN" smtClean="0"/>
              <a:t>‹#›</a:t>
            </a:fld>
            <a:endParaRPr lang="en-IN"/>
          </a:p>
        </p:txBody>
      </p:sp>
    </p:spTree>
    <p:extLst>
      <p:ext uri="{BB962C8B-B14F-4D97-AF65-F5344CB8AC3E}">
        <p14:creationId xmlns:p14="http://schemas.microsoft.com/office/powerpoint/2010/main" val="3303904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B1474F-84A1-48E1-81BF-537F6E62F35C}" type="datetimeFigureOut">
              <a:rPr lang="en-IN" smtClean="0"/>
              <a:t>04-11-2023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20C5C0-853B-43DD-9DD0-DAFF4ADD1B39}" type="slidenum">
              <a:rPr lang="en-IN" smtClean="0"/>
              <a:t>‹#›</a:t>
            </a:fld>
            <a:endParaRPr lang="en-IN"/>
          </a:p>
        </p:txBody>
      </p:sp>
    </p:spTree>
    <p:extLst>
      <p:ext uri="{BB962C8B-B14F-4D97-AF65-F5344CB8AC3E}">
        <p14:creationId xmlns:p14="http://schemas.microsoft.com/office/powerpoint/2010/main" val="147970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1474F-84A1-48E1-81BF-537F6E62F35C}" type="datetimeFigureOut">
              <a:rPr lang="en-IN" smtClean="0"/>
              <a:t>04-11-2023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20C5C0-853B-43DD-9DD0-DAFF4ADD1B39}" type="slidenum">
              <a:rPr lang="en-IN" smtClean="0"/>
              <a:t>‹#›</a:t>
            </a:fld>
            <a:endParaRPr lang="en-IN"/>
          </a:p>
        </p:txBody>
      </p:sp>
    </p:spTree>
    <p:extLst>
      <p:ext uri="{BB962C8B-B14F-4D97-AF65-F5344CB8AC3E}">
        <p14:creationId xmlns:p14="http://schemas.microsoft.com/office/powerpoint/2010/main" val="1929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B1474F-84A1-48E1-81BF-537F6E62F35C}"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20C5C0-853B-43DD-9DD0-DAFF4ADD1B39}" type="slidenum">
              <a:rPr lang="en-IN" smtClean="0"/>
              <a:t>‹#›</a:t>
            </a:fld>
            <a:endParaRPr lang="en-IN"/>
          </a:p>
        </p:txBody>
      </p:sp>
    </p:spTree>
    <p:extLst>
      <p:ext uri="{BB962C8B-B14F-4D97-AF65-F5344CB8AC3E}">
        <p14:creationId xmlns:p14="http://schemas.microsoft.com/office/powerpoint/2010/main" val="4052006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1474F-84A1-48E1-81BF-537F6E62F35C}"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20C5C0-853B-43DD-9DD0-DAFF4ADD1B39}" type="slidenum">
              <a:rPr lang="en-IN" smtClean="0"/>
              <a:t>‹#›</a:t>
            </a:fld>
            <a:endParaRPr lang="en-IN"/>
          </a:p>
        </p:txBody>
      </p:sp>
    </p:spTree>
    <p:extLst>
      <p:ext uri="{BB962C8B-B14F-4D97-AF65-F5344CB8AC3E}">
        <p14:creationId xmlns:p14="http://schemas.microsoft.com/office/powerpoint/2010/main" val="182197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B1474F-84A1-48E1-81BF-537F6E62F35C}" type="datetimeFigureOut">
              <a:rPr lang="en-IN" smtClean="0"/>
              <a:t>04-11-2023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20C5C0-853B-43DD-9DD0-DAFF4ADD1B39}" type="slidenum">
              <a:rPr lang="en-IN" smtClean="0"/>
              <a:t>‹#›</a:t>
            </a:fld>
            <a:endParaRPr lang="en-IN"/>
          </a:p>
        </p:txBody>
      </p:sp>
    </p:spTree>
    <p:extLst>
      <p:ext uri="{BB962C8B-B14F-4D97-AF65-F5344CB8AC3E}">
        <p14:creationId xmlns:p14="http://schemas.microsoft.com/office/powerpoint/2010/main" val="2554211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0472-12A8-DCA9-A0FF-6717E8E2DB6A}"/>
              </a:ext>
            </a:extLst>
          </p:cNvPr>
          <p:cNvSpPr>
            <a:spLocks noGrp="1"/>
          </p:cNvSpPr>
          <p:nvPr>
            <p:ph type="ctrTitle"/>
          </p:nvPr>
        </p:nvSpPr>
        <p:spPr/>
        <p:txBody>
          <a:bodyPr/>
          <a:lstStyle/>
          <a:p>
            <a:pPr algn="ctr"/>
            <a:r>
              <a:rPr lang="en-IN" dirty="0"/>
              <a:t>Online Store Management</a:t>
            </a:r>
          </a:p>
        </p:txBody>
      </p:sp>
      <p:sp>
        <p:nvSpPr>
          <p:cNvPr id="3" name="Subtitle 2">
            <a:extLst>
              <a:ext uri="{FF2B5EF4-FFF2-40B4-BE49-F238E27FC236}">
                <a16:creationId xmlns:a16="http://schemas.microsoft.com/office/drawing/2014/main" id="{B5DA072D-8B08-BD20-EC89-20EB5B46F01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373226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3B24-7FD6-20F5-6387-DBCD126D3C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CDDA1E-D038-B591-024A-3FD38E32100B}"/>
              </a:ext>
            </a:extLst>
          </p:cNvPr>
          <p:cNvSpPr>
            <a:spLocks noGrp="1"/>
          </p:cNvSpPr>
          <p:nvPr>
            <p:ph idx="1"/>
          </p:nvPr>
        </p:nvSpPr>
        <p:spPr/>
        <p:txBody>
          <a:bodyPr/>
          <a:lstStyle/>
          <a:p>
            <a:pPr algn="l">
              <a:buFont typeface="+mj-lt"/>
              <a:buAutoNum type="arabicPeriod"/>
            </a:pPr>
            <a:r>
              <a:rPr lang="en-US" b="0" i="0" dirty="0">
                <a:effectLst/>
                <a:latin typeface="Noto Sans" panose="020B0502040504020204" pitchFamily="34" charset="0"/>
              </a:rPr>
              <a:t>Customer Management:</a:t>
            </a:r>
          </a:p>
          <a:p>
            <a:pPr marL="742950" lvl="1" indent="-285750" algn="l">
              <a:buFont typeface="+mj-lt"/>
              <a:buAutoNum type="arabicPeriod"/>
            </a:pPr>
            <a:r>
              <a:rPr lang="en-US" b="0" i="0" dirty="0">
                <a:effectLst/>
                <a:latin typeface="Noto Sans" panose="020B0502040504020204" pitchFamily="34" charset="0"/>
              </a:rPr>
              <a:t>Manage customer accounts and profiles.</a:t>
            </a:r>
          </a:p>
          <a:p>
            <a:pPr marL="742950" lvl="1" indent="-285750" algn="l">
              <a:buFont typeface="+mj-lt"/>
              <a:buAutoNum type="arabicPeriod"/>
            </a:pPr>
            <a:r>
              <a:rPr lang="en-US" b="0" i="0" dirty="0">
                <a:effectLst/>
                <a:latin typeface="Noto Sans" panose="020B0502040504020204" pitchFamily="34" charset="0"/>
              </a:rPr>
              <a:t>Track and analyze customer behavior and preferences.</a:t>
            </a:r>
          </a:p>
          <a:p>
            <a:pPr marL="742950" lvl="1" indent="-285750" algn="l">
              <a:buFont typeface="+mj-lt"/>
              <a:buAutoNum type="arabicPeriod"/>
            </a:pPr>
            <a:r>
              <a:rPr lang="en-US" b="0" i="0" dirty="0">
                <a:effectLst/>
                <a:latin typeface="Noto Sans" panose="020B0502040504020204" pitchFamily="34" charset="0"/>
              </a:rPr>
              <a:t>Provide personalized recommendations and promotions.</a:t>
            </a:r>
          </a:p>
          <a:p>
            <a:pPr algn="l">
              <a:buFont typeface="+mj-lt"/>
              <a:buAutoNum type="arabicPeriod"/>
            </a:pPr>
            <a:r>
              <a:rPr lang="en-US" b="0" i="0" dirty="0">
                <a:effectLst/>
                <a:latin typeface="Noto Sans" panose="020B0502040504020204" pitchFamily="34" charset="0"/>
              </a:rPr>
              <a:t>Payment and Shipping:</a:t>
            </a:r>
          </a:p>
          <a:p>
            <a:pPr marL="742950" lvl="1" indent="-285750" algn="l">
              <a:buFont typeface="+mj-lt"/>
              <a:buAutoNum type="arabicPeriod"/>
            </a:pPr>
            <a:r>
              <a:rPr lang="en-US" b="0" i="0" dirty="0">
                <a:effectLst/>
                <a:latin typeface="Noto Sans" panose="020B0502040504020204" pitchFamily="34" charset="0"/>
              </a:rPr>
              <a:t>Integrate with popular payment gateways to provide secure payment processing.</a:t>
            </a:r>
          </a:p>
          <a:p>
            <a:pPr marL="742950" lvl="1" indent="-285750" algn="l">
              <a:buFont typeface="+mj-lt"/>
              <a:buAutoNum type="arabicPeriod"/>
            </a:pPr>
            <a:r>
              <a:rPr lang="en-US" b="0" i="0" dirty="0">
                <a:effectLst/>
                <a:latin typeface="Noto Sans" panose="020B0502040504020204" pitchFamily="34" charset="0"/>
              </a:rPr>
              <a:t>Manage shipping and logistics, including shipping rates and delivery options.</a:t>
            </a:r>
          </a:p>
          <a:p>
            <a:pPr marL="742950" lvl="1" indent="-285750" algn="l">
              <a:buFont typeface="+mj-lt"/>
              <a:buAutoNum type="arabicPeriod"/>
            </a:pPr>
            <a:r>
              <a:rPr lang="en-US" b="0" i="0" dirty="0">
                <a:effectLst/>
                <a:latin typeface="Noto Sans" panose="020B0502040504020204" pitchFamily="34" charset="0"/>
              </a:rPr>
              <a:t>Provide real-time shipping quotes and tracking information</a:t>
            </a:r>
          </a:p>
          <a:p>
            <a:endParaRPr lang="en-IN" dirty="0"/>
          </a:p>
        </p:txBody>
      </p:sp>
    </p:spTree>
    <p:extLst>
      <p:ext uri="{BB962C8B-B14F-4D97-AF65-F5344CB8AC3E}">
        <p14:creationId xmlns:p14="http://schemas.microsoft.com/office/powerpoint/2010/main" val="1852706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93CE-DAE5-014D-A62F-6DB1D15FBD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CB54C0-2BFF-C6B9-97D7-C2BBB801CC20}"/>
              </a:ext>
            </a:extLst>
          </p:cNvPr>
          <p:cNvSpPr>
            <a:spLocks noGrp="1"/>
          </p:cNvSpPr>
          <p:nvPr>
            <p:ph idx="1"/>
          </p:nvPr>
        </p:nvSpPr>
        <p:spPr/>
        <p:txBody>
          <a:bodyPr/>
          <a:lstStyle/>
          <a:p>
            <a:pPr algn="l">
              <a:buFont typeface="+mj-lt"/>
              <a:buAutoNum type="arabicPeriod"/>
            </a:pPr>
            <a:r>
              <a:rPr lang="en-US" b="0" i="0" dirty="0">
                <a:effectLst/>
                <a:latin typeface="Noto Sans" panose="020B0502040504020204" pitchFamily="34" charset="0"/>
              </a:rPr>
              <a:t>Security:</a:t>
            </a:r>
          </a:p>
          <a:p>
            <a:pPr marL="742950" lvl="1" indent="-285750" algn="l">
              <a:buFont typeface="+mj-lt"/>
              <a:buAutoNum type="arabicPeriod"/>
            </a:pPr>
            <a:r>
              <a:rPr lang="en-US" b="0" i="0" dirty="0">
                <a:effectLst/>
                <a:latin typeface="Noto Sans" panose="020B0502040504020204" pitchFamily="34" charset="0"/>
              </a:rPr>
              <a:t>Implement robust security measures to protect customer data and prevent fraud.</a:t>
            </a:r>
          </a:p>
          <a:p>
            <a:pPr marL="742950" lvl="1" indent="-285750" algn="l">
              <a:buFont typeface="+mj-lt"/>
              <a:buAutoNum type="arabicPeriod"/>
            </a:pPr>
            <a:r>
              <a:rPr lang="en-US" b="0" i="0" dirty="0">
                <a:effectLst/>
                <a:latin typeface="Noto Sans" panose="020B0502040504020204" pitchFamily="34" charset="0"/>
              </a:rPr>
              <a:t>Ensure compliance with relevant regulations and standards.</a:t>
            </a:r>
          </a:p>
          <a:p>
            <a:pPr marL="742950" lvl="1" indent="-285750" algn="l">
              <a:buFont typeface="+mj-lt"/>
              <a:buAutoNum type="arabicPeriod"/>
            </a:pPr>
            <a:r>
              <a:rPr lang="en-US" b="0" i="0" dirty="0">
                <a:effectLst/>
                <a:latin typeface="Noto Sans" panose="020B0502040504020204" pitchFamily="34" charset="0"/>
              </a:rPr>
              <a:t>Provide secure payment processing and data encryption.</a:t>
            </a:r>
          </a:p>
          <a:p>
            <a:r>
              <a:rPr lang="en-US" b="0" i="0" dirty="0">
                <a:effectLst/>
                <a:latin typeface="Noto Sans" panose="020B0502040504020204" pitchFamily="34" charset="0"/>
              </a:rPr>
              <a:t>These features enable businesses to provide a seamless and engaging online shopping experience, increase customer satisfaction, and improve operational efficiency.</a:t>
            </a:r>
          </a:p>
          <a:p>
            <a:endParaRPr lang="en-IN" dirty="0"/>
          </a:p>
        </p:txBody>
      </p:sp>
    </p:spTree>
    <p:extLst>
      <p:ext uri="{BB962C8B-B14F-4D97-AF65-F5344CB8AC3E}">
        <p14:creationId xmlns:p14="http://schemas.microsoft.com/office/powerpoint/2010/main" val="335143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ED420-E767-9C62-09DD-78E63B597073}"/>
              </a:ext>
            </a:extLst>
          </p:cNvPr>
          <p:cNvSpPr>
            <a:spLocks noGrp="1"/>
          </p:cNvSpPr>
          <p:nvPr>
            <p:ph type="title"/>
          </p:nvPr>
        </p:nvSpPr>
        <p:spPr/>
        <p:txBody>
          <a:bodyPr/>
          <a:lstStyle/>
          <a:p>
            <a:r>
              <a:rPr lang="en-US" dirty="0"/>
              <a:t>Spring Boot Modules Used in the System</a:t>
            </a:r>
            <a:endParaRPr lang="en-IN" dirty="0"/>
          </a:p>
        </p:txBody>
      </p:sp>
      <p:sp>
        <p:nvSpPr>
          <p:cNvPr id="3" name="Content Placeholder 2">
            <a:extLst>
              <a:ext uri="{FF2B5EF4-FFF2-40B4-BE49-F238E27FC236}">
                <a16:creationId xmlns:a16="http://schemas.microsoft.com/office/drawing/2014/main" id="{7B6C9EFE-A413-24F2-A080-FF26B20492F4}"/>
              </a:ext>
            </a:extLst>
          </p:cNvPr>
          <p:cNvSpPr>
            <a:spLocks noGrp="1"/>
          </p:cNvSpPr>
          <p:nvPr>
            <p:ph idx="1"/>
          </p:nvPr>
        </p:nvSpPr>
        <p:spPr/>
        <p:txBody>
          <a:bodyPr/>
          <a:lstStyle/>
          <a:p>
            <a:r>
              <a:rPr lang="en-US" dirty="0"/>
              <a:t>Spring MVC for handling HTTP requests and responses</a:t>
            </a:r>
          </a:p>
          <a:p>
            <a:r>
              <a:rPr lang="en-US" dirty="0"/>
              <a:t>Spring Data JPA for database access and entity management</a:t>
            </a:r>
          </a:p>
          <a:p>
            <a:r>
              <a:rPr lang="en-US" dirty="0"/>
              <a:t>Spring Security for authentication and authorization</a:t>
            </a:r>
          </a:p>
          <a:p>
            <a:r>
              <a:rPr lang="en-US" dirty="0"/>
              <a:t>Spring Cloud for microservices architecture</a:t>
            </a:r>
            <a:endParaRPr lang="en-IN" dirty="0"/>
          </a:p>
        </p:txBody>
      </p:sp>
    </p:spTree>
    <p:extLst>
      <p:ext uri="{BB962C8B-B14F-4D97-AF65-F5344CB8AC3E}">
        <p14:creationId xmlns:p14="http://schemas.microsoft.com/office/powerpoint/2010/main" val="1251287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978F-922F-19BF-208C-8152A30C8650}"/>
              </a:ext>
            </a:extLst>
          </p:cNvPr>
          <p:cNvSpPr>
            <a:spLocks noGrp="1"/>
          </p:cNvSpPr>
          <p:nvPr>
            <p:ph type="title"/>
          </p:nvPr>
        </p:nvSpPr>
        <p:spPr/>
        <p:txBody>
          <a:bodyPr/>
          <a:lstStyle/>
          <a:p>
            <a:r>
              <a:rPr lang="en-IN" dirty="0"/>
              <a:t>Database Design</a:t>
            </a:r>
          </a:p>
        </p:txBody>
      </p:sp>
      <p:sp>
        <p:nvSpPr>
          <p:cNvPr id="3" name="Content Placeholder 2">
            <a:extLst>
              <a:ext uri="{FF2B5EF4-FFF2-40B4-BE49-F238E27FC236}">
                <a16:creationId xmlns:a16="http://schemas.microsoft.com/office/drawing/2014/main" id="{2E26566F-6DC6-0601-F321-79DE61F1796D}"/>
              </a:ext>
            </a:extLst>
          </p:cNvPr>
          <p:cNvSpPr>
            <a:spLocks noGrp="1"/>
          </p:cNvSpPr>
          <p:nvPr>
            <p:ph idx="1"/>
          </p:nvPr>
        </p:nvSpPr>
        <p:spPr/>
        <p:txBody>
          <a:bodyPr/>
          <a:lstStyle/>
          <a:p>
            <a:pPr algn="l"/>
            <a:r>
              <a:rPr lang="en-US" b="0" i="0" dirty="0">
                <a:effectLst/>
                <a:latin typeface="Noto Sans" panose="020B0502040504020204" pitchFamily="34" charset="0"/>
              </a:rPr>
              <a:t>Product Table:</a:t>
            </a:r>
          </a:p>
          <a:p>
            <a:pPr algn="l">
              <a:buFont typeface="Arial" panose="020B0604020202020204" pitchFamily="34" charset="0"/>
              <a:buChar char="•"/>
            </a:pPr>
            <a:r>
              <a:rPr lang="en-US" b="0" i="0" dirty="0">
                <a:effectLst/>
                <a:latin typeface="Noto Sans" panose="020B0502040504020204" pitchFamily="34" charset="0"/>
              </a:rPr>
              <a:t>Contains details about products, such as product ID, name, description, price, and inventory information.</a:t>
            </a:r>
          </a:p>
          <a:p>
            <a:pPr algn="l">
              <a:buFont typeface="Arial" panose="020B0604020202020204" pitchFamily="34" charset="0"/>
              <a:buChar char="•"/>
            </a:pPr>
            <a:r>
              <a:rPr lang="en-US" b="0" i="0" dirty="0">
                <a:effectLst/>
                <a:latin typeface="Noto Sans" panose="020B0502040504020204" pitchFamily="34" charset="0"/>
              </a:rPr>
              <a:t>Allows for efficient product management and retrieval</a:t>
            </a:r>
          </a:p>
          <a:p>
            <a:pPr algn="l">
              <a:buFont typeface="Arial" panose="020B0604020202020204" pitchFamily="34" charset="0"/>
              <a:buChar char="•"/>
            </a:pPr>
            <a:r>
              <a:rPr lang="en-US" b="0" i="0" dirty="0" err="1">
                <a:effectLst/>
                <a:latin typeface="Noto Sans" panose="020B0502040504020204" pitchFamily="34" charset="0"/>
              </a:rPr>
              <a:t>OrderDetails</a:t>
            </a:r>
            <a:r>
              <a:rPr lang="en-US" b="0" i="0" dirty="0">
                <a:effectLst/>
                <a:latin typeface="Noto Sans" panose="020B0502040504020204" pitchFamily="34" charset="0"/>
              </a:rPr>
              <a:t> Table:</a:t>
            </a:r>
          </a:p>
          <a:p>
            <a:pPr marL="742950" lvl="1" indent="-285750" algn="l">
              <a:buFont typeface="+mj-lt"/>
              <a:buAutoNum type="arabicPeriod"/>
            </a:pPr>
            <a:r>
              <a:rPr lang="en-US" b="0" i="0" dirty="0">
                <a:effectLst/>
                <a:latin typeface="Noto Sans" panose="020B0502040504020204" pitchFamily="34" charset="0"/>
              </a:rPr>
              <a:t>Stores details about customer orders, such as order ID, customer ID, order date, and total </a:t>
            </a:r>
            <a:r>
              <a:rPr lang="en-US" b="0" i="0" dirty="0" err="1">
                <a:effectLst/>
                <a:latin typeface="Noto Sans" panose="020B0502040504020204" pitchFamily="34" charset="0"/>
              </a:rPr>
              <a:t>amount,Quantity</a:t>
            </a:r>
            <a:r>
              <a:rPr lang="en-US" b="0" i="0" dirty="0">
                <a:effectLst/>
                <a:latin typeface="Noto Sans" panose="020B0502040504020204" pitchFamily="34" charset="0"/>
              </a:rPr>
              <a:t> and </a:t>
            </a:r>
            <a:r>
              <a:rPr lang="en-US" b="0" i="0" dirty="0" err="1">
                <a:effectLst/>
                <a:latin typeface="Noto Sans" panose="020B0502040504020204" pitchFamily="34" charset="0"/>
              </a:rPr>
              <a:t>CustomerAddres</a:t>
            </a:r>
            <a:r>
              <a:rPr lang="en-US" b="0" i="0" dirty="0">
                <a:effectLst/>
                <a:latin typeface="Noto Sans" panose="020B0502040504020204" pitchFamily="34" charset="0"/>
              </a:rPr>
              <a:t>.</a:t>
            </a:r>
          </a:p>
          <a:p>
            <a:pPr marL="742950" lvl="1" indent="-285750" algn="l">
              <a:buFont typeface="+mj-lt"/>
              <a:buAutoNum type="arabicPeriod"/>
            </a:pPr>
            <a:r>
              <a:rPr lang="en-US" b="0" i="0" dirty="0">
                <a:effectLst/>
                <a:latin typeface="Noto Sans" panose="020B0502040504020204" pitchFamily="34" charset="0"/>
              </a:rPr>
              <a:t>Facilitates order management and tracking.</a:t>
            </a:r>
          </a:p>
          <a:p>
            <a:r>
              <a:rPr lang="en-IN" dirty="0"/>
              <a:t>Store table:</a:t>
            </a:r>
          </a:p>
          <a:p>
            <a:pPr marL="0" indent="0">
              <a:buNone/>
            </a:pPr>
            <a:r>
              <a:rPr lang="en-IN" dirty="0"/>
              <a:t>   store table to store the </a:t>
            </a:r>
            <a:r>
              <a:rPr lang="en-IN" dirty="0" err="1"/>
              <a:t>storeId,storeName</a:t>
            </a:r>
            <a:r>
              <a:rPr lang="en-IN" dirty="0"/>
              <a:t>, and List of Products.</a:t>
            </a:r>
          </a:p>
          <a:p>
            <a:pPr marL="742950" lvl="1" indent="-285750" algn="l">
              <a:buFont typeface="+mj-lt"/>
              <a:buAutoNum type="arabicPeriod"/>
            </a:pPr>
            <a:endParaRPr lang="en-US" b="0" i="0" dirty="0">
              <a:effectLst/>
              <a:latin typeface="Noto Sans" panose="020B0502040504020204" pitchFamily="34" charset="0"/>
            </a:endParaRPr>
          </a:p>
          <a:p>
            <a:endParaRPr lang="en-IN" dirty="0"/>
          </a:p>
        </p:txBody>
      </p:sp>
    </p:spTree>
    <p:extLst>
      <p:ext uri="{BB962C8B-B14F-4D97-AF65-F5344CB8AC3E}">
        <p14:creationId xmlns:p14="http://schemas.microsoft.com/office/powerpoint/2010/main" val="1775989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9505-F40A-DB3A-87A0-5246169566EB}"/>
              </a:ext>
            </a:extLst>
          </p:cNvPr>
          <p:cNvSpPr>
            <a:spLocks noGrp="1"/>
          </p:cNvSpPr>
          <p:nvPr>
            <p:ph type="title"/>
          </p:nvPr>
        </p:nvSpPr>
        <p:spPr/>
        <p:txBody>
          <a:bodyPr/>
          <a:lstStyle/>
          <a:p>
            <a:r>
              <a:rPr lang="en-IN" dirty="0"/>
              <a:t> User Interface Design</a:t>
            </a:r>
          </a:p>
        </p:txBody>
      </p:sp>
      <p:pic>
        <p:nvPicPr>
          <p:cNvPr id="5" name="Content Placeholder 4">
            <a:extLst>
              <a:ext uri="{FF2B5EF4-FFF2-40B4-BE49-F238E27FC236}">
                <a16:creationId xmlns:a16="http://schemas.microsoft.com/office/drawing/2014/main" id="{EF303F73-60B7-241A-E26E-A71B5C54F988}"/>
              </a:ext>
            </a:extLst>
          </p:cNvPr>
          <p:cNvPicPr>
            <a:picLocks noGrp="1" noChangeAspect="1"/>
          </p:cNvPicPr>
          <p:nvPr>
            <p:ph idx="1"/>
          </p:nvPr>
        </p:nvPicPr>
        <p:blipFill>
          <a:blip r:embed="rId2"/>
          <a:stretch>
            <a:fillRect/>
          </a:stretch>
        </p:blipFill>
        <p:spPr>
          <a:xfrm>
            <a:off x="1525852" y="2160588"/>
            <a:ext cx="6900333" cy="3881437"/>
          </a:xfrm>
        </p:spPr>
      </p:pic>
    </p:spTree>
    <p:extLst>
      <p:ext uri="{BB962C8B-B14F-4D97-AF65-F5344CB8AC3E}">
        <p14:creationId xmlns:p14="http://schemas.microsoft.com/office/powerpoint/2010/main" val="2783637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03DB-BCE0-9238-DAB7-71C97F1756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EE92A5-7ADB-4C8D-ED26-083A9CA985AD}"/>
              </a:ext>
            </a:extLst>
          </p:cNvPr>
          <p:cNvSpPr>
            <a:spLocks noGrp="1"/>
          </p:cNvSpPr>
          <p:nvPr>
            <p:ph idx="1"/>
          </p:nvPr>
        </p:nvSpPr>
        <p:spPr/>
        <p:txBody>
          <a:bodyPr/>
          <a:lstStyle/>
          <a:p>
            <a:r>
              <a:rPr lang="en-IN" dirty="0"/>
              <a:t>To Add product</a:t>
            </a:r>
          </a:p>
        </p:txBody>
      </p:sp>
    </p:spTree>
    <p:extLst>
      <p:ext uri="{BB962C8B-B14F-4D97-AF65-F5344CB8AC3E}">
        <p14:creationId xmlns:p14="http://schemas.microsoft.com/office/powerpoint/2010/main" val="4255210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C067-302B-D83C-D558-88366A6D60AC}"/>
              </a:ext>
            </a:extLst>
          </p:cNvPr>
          <p:cNvSpPr>
            <a:spLocks noGrp="1"/>
          </p:cNvSpPr>
          <p:nvPr>
            <p:ph type="title"/>
          </p:nvPr>
        </p:nvSpPr>
        <p:spPr/>
        <p:txBody>
          <a:bodyPr/>
          <a:lstStyle/>
          <a:p>
            <a:r>
              <a:rPr lang="en-IN" b="0" i="0" dirty="0">
                <a:effectLst/>
                <a:latin typeface="Noto Sans" panose="020B0502040504020204" pitchFamily="34" charset="0"/>
              </a:rPr>
              <a:t>Introduction</a:t>
            </a:r>
            <a:endParaRPr lang="en-IN" dirty="0"/>
          </a:p>
        </p:txBody>
      </p:sp>
      <p:sp>
        <p:nvSpPr>
          <p:cNvPr id="3" name="Content Placeholder 2">
            <a:extLst>
              <a:ext uri="{FF2B5EF4-FFF2-40B4-BE49-F238E27FC236}">
                <a16:creationId xmlns:a16="http://schemas.microsoft.com/office/drawing/2014/main" id="{13AB25DC-9477-83BA-3125-836D976A2302}"/>
              </a:ext>
            </a:extLst>
          </p:cNvPr>
          <p:cNvSpPr>
            <a:spLocks noGrp="1"/>
          </p:cNvSpPr>
          <p:nvPr>
            <p:ph idx="1"/>
          </p:nvPr>
        </p:nvSpPr>
        <p:spPr/>
        <p:txBody>
          <a:bodyPr>
            <a:normAutofit/>
          </a:bodyPr>
          <a:lstStyle/>
          <a:p>
            <a:pPr algn="l">
              <a:buFont typeface="Arial" panose="020B0604020202020204" pitchFamily="34" charset="0"/>
              <a:buChar char="•"/>
            </a:pPr>
            <a:r>
              <a:rPr lang="en-US" b="0" i="0" dirty="0">
                <a:effectLst/>
                <a:latin typeface="Noto Sans" panose="020B0502040504020204" pitchFamily="34" charset="0"/>
              </a:rPr>
              <a:t>Welcome everyone to today's presentation on online store management using Spring Boot.</a:t>
            </a:r>
          </a:p>
          <a:p>
            <a:pPr algn="l">
              <a:buFont typeface="Arial" panose="020B0604020202020204" pitchFamily="34" charset="0"/>
              <a:buChar char="•"/>
            </a:pPr>
            <a:r>
              <a:rPr lang="en-US" b="0" i="0" dirty="0">
                <a:effectLst/>
                <a:latin typeface="Noto Sans" panose="020B0502040504020204" pitchFamily="34" charset="0"/>
              </a:rPr>
              <a:t>In today's digital age, online stores have become a crucial part of the business landscape.</a:t>
            </a:r>
          </a:p>
          <a:p>
            <a:pPr algn="l">
              <a:buFont typeface="Arial" panose="020B0604020202020204" pitchFamily="34" charset="0"/>
              <a:buChar char="•"/>
            </a:pPr>
            <a:r>
              <a:rPr lang="en-US" b="0" i="0" dirty="0">
                <a:effectLst/>
                <a:latin typeface="Noto Sans" panose="020B0502040504020204" pitchFamily="34" charset="0"/>
              </a:rPr>
              <a:t>Managing an online store effectively is essential for success in the competitive e-commerce market.</a:t>
            </a:r>
          </a:p>
          <a:p>
            <a:pPr algn="l">
              <a:buFont typeface="Arial" panose="020B0604020202020204" pitchFamily="34" charset="0"/>
              <a:buChar char="•"/>
            </a:pPr>
            <a:r>
              <a:rPr lang="en-US" b="0" i="0" dirty="0">
                <a:effectLst/>
                <a:latin typeface="Noto Sans" panose="020B0502040504020204" pitchFamily="34" charset="0"/>
              </a:rPr>
              <a:t>Spring Boot, a powerful Java framework, provides a robust and efficient solution for developing and managing online stores.</a:t>
            </a:r>
          </a:p>
        </p:txBody>
      </p:sp>
    </p:spTree>
    <p:extLst>
      <p:ext uri="{BB962C8B-B14F-4D97-AF65-F5344CB8AC3E}">
        <p14:creationId xmlns:p14="http://schemas.microsoft.com/office/powerpoint/2010/main" val="1553829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0A89-B6FD-D6E3-0CE3-67A4865DA0D5}"/>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9ABCA7E2-BA74-1A44-52F7-BC475AA35572}"/>
              </a:ext>
            </a:extLst>
          </p:cNvPr>
          <p:cNvSpPr>
            <a:spLocks noGrp="1"/>
          </p:cNvSpPr>
          <p:nvPr>
            <p:ph idx="1"/>
          </p:nvPr>
        </p:nvSpPr>
        <p:spPr/>
        <p:txBody>
          <a:bodyPr/>
          <a:lstStyle/>
          <a:p>
            <a:pPr algn="l">
              <a:buFont typeface="Arial" panose="020B0604020202020204" pitchFamily="34" charset="0"/>
              <a:buChar char="•"/>
            </a:pPr>
            <a:r>
              <a:rPr lang="en-US" b="0" i="0" dirty="0">
                <a:effectLst/>
                <a:latin typeface="Noto Sans" panose="020B0502040504020204" pitchFamily="34" charset="0"/>
              </a:rPr>
              <a:t>In this presentation, we will explore how Spring Boot can help businesses streamline their online store management processes.</a:t>
            </a:r>
          </a:p>
          <a:p>
            <a:pPr algn="l">
              <a:buFont typeface="Arial" panose="020B0604020202020204" pitchFamily="34" charset="0"/>
              <a:buChar char="•"/>
            </a:pPr>
            <a:r>
              <a:rPr lang="en-US" b="0" i="0" dirty="0">
                <a:effectLst/>
                <a:latin typeface="Noto Sans" panose="020B0502040504020204" pitchFamily="34" charset="0"/>
              </a:rPr>
              <a:t>We will discuss the key features, architecture, deployment, and scalability considerations of an online store management system built with Spring Boot.</a:t>
            </a:r>
          </a:p>
          <a:p>
            <a:pPr algn="l">
              <a:buFont typeface="Arial" panose="020B0604020202020204" pitchFamily="34" charset="0"/>
              <a:buChar char="•"/>
            </a:pPr>
            <a:r>
              <a:rPr lang="en-US" b="0" i="0" dirty="0">
                <a:effectLst/>
                <a:latin typeface="Noto Sans" panose="020B0502040504020204" pitchFamily="34" charset="0"/>
              </a:rPr>
              <a:t>By the end of this presentation, you will have a clear understanding of how Spring Boot can empower your online store management efforts.</a:t>
            </a:r>
          </a:p>
          <a:p>
            <a:pPr marL="0" indent="0">
              <a:buNone/>
            </a:pPr>
            <a:br>
              <a:rPr lang="en-US" dirty="0"/>
            </a:br>
            <a:endParaRPr lang="en-IN" dirty="0"/>
          </a:p>
          <a:p>
            <a:endParaRPr lang="en-IN" dirty="0"/>
          </a:p>
        </p:txBody>
      </p:sp>
    </p:spTree>
    <p:extLst>
      <p:ext uri="{BB962C8B-B14F-4D97-AF65-F5344CB8AC3E}">
        <p14:creationId xmlns:p14="http://schemas.microsoft.com/office/powerpoint/2010/main" val="209450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FE7C9-56FF-17EA-2C12-A2BF3FE7985D}"/>
              </a:ext>
            </a:extLst>
          </p:cNvPr>
          <p:cNvSpPr>
            <a:spLocks noGrp="1"/>
          </p:cNvSpPr>
          <p:nvPr>
            <p:ph type="title"/>
          </p:nvPr>
        </p:nvSpPr>
        <p:spPr/>
        <p:txBody>
          <a:bodyPr/>
          <a:lstStyle/>
          <a:p>
            <a:r>
              <a:rPr lang="en-US" b="0" i="0" dirty="0">
                <a:effectLst/>
                <a:latin typeface="Noto Sans" panose="020B0502040504020204" pitchFamily="34" charset="0"/>
              </a:rPr>
              <a:t>Slide 2: Importance of Efficient Management for Online Stores</a:t>
            </a:r>
            <a:endParaRPr lang="en-IN" dirty="0"/>
          </a:p>
        </p:txBody>
      </p:sp>
      <p:sp>
        <p:nvSpPr>
          <p:cNvPr id="3" name="Content Placeholder 2">
            <a:extLst>
              <a:ext uri="{FF2B5EF4-FFF2-40B4-BE49-F238E27FC236}">
                <a16:creationId xmlns:a16="http://schemas.microsoft.com/office/drawing/2014/main" id="{8DEE6BD4-A2C2-FF1D-F679-E61ABBBC9B85}"/>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US" dirty="0">
                <a:effectLst/>
              </a:rPr>
              <a:t>Online stores face unique challenges compared to traditional brick-and-mortar stores, making efficient management even more critical.</a:t>
            </a:r>
          </a:p>
          <a:p>
            <a:pPr>
              <a:buFont typeface="Arial" panose="020B0604020202020204" pitchFamily="34" charset="0"/>
              <a:buChar char="•"/>
            </a:pPr>
            <a:r>
              <a:rPr lang="en-US" dirty="0">
                <a:effectLst/>
              </a:rPr>
              <a:t>Here are some key reasons why efficient management is essential for online stores:</a:t>
            </a:r>
          </a:p>
          <a:p>
            <a:pPr>
              <a:buFont typeface="+mj-lt"/>
              <a:buAutoNum type="arabicPeriod"/>
            </a:pPr>
            <a:r>
              <a:rPr lang="en-US" b="0" i="0" dirty="0">
                <a:effectLst/>
                <a:latin typeface="Noto Sans" panose="020B0502040504020204" pitchFamily="34" charset="0"/>
              </a:rPr>
              <a:t>Customer Satisfaction: Efficient management ensures a seamless shopping experience for customers, leading to higher satisfaction and increased customer loyalty.</a:t>
            </a:r>
          </a:p>
          <a:p>
            <a:pPr>
              <a:buFont typeface="+mj-lt"/>
              <a:buAutoNum type="arabicPeriod"/>
            </a:pPr>
            <a:r>
              <a:rPr lang="en-US" b="0" i="0" dirty="0">
                <a:effectLst/>
                <a:latin typeface="Noto Sans" panose="020B0502040504020204" pitchFamily="34" charset="0"/>
              </a:rPr>
              <a:t>Inventory Control: Effective management helps in maintaining accurate inventory levels, preventing stockouts or excess inventory, and optimizing the supply chain.</a:t>
            </a:r>
          </a:p>
          <a:p>
            <a:pPr>
              <a:buFont typeface="+mj-lt"/>
              <a:buAutoNum type="arabicPeriod"/>
            </a:pPr>
            <a:r>
              <a:rPr lang="en-US" b="0" i="0" dirty="0">
                <a:effectLst/>
                <a:latin typeface="Noto Sans" panose="020B0502040504020204" pitchFamily="34" charset="0"/>
              </a:rPr>
              <a:t>Order Processing: Efficient order processing ensures timely fulfillment, reducing shipping delays and improving customer satisfaction.</a:t>
            </a:r>
          </a:p>
          <a:p>
            <a:pPr>
              <a:buFont typeface="+mj-lt"/>
              <a:buAutoNum type="arabicPeriod"/>
            </a:pPr>
            <a:r>
              <a:rPr lang="en-US" b="0" i="0" dirty="0">
                <a:effectLst/>
                <a:latin typeface="Noto Sans" panose="020B0502040504020204" pitchFamily="34" charset="0"/>
              </a:rPr>
              <a:t>Product Catalog Management: Proper management of product catalogs, including accurate product information, images, and pricing, helps in attracting and retaining customers.</a:t>
            </a:r>
          </a:p>
          <a:p>
            <a:r>
              <a:rPr lang="en-US" b="0" i="0" dirty="0">
                <a:effectLst/>
                <a:latin typeface="Noto Sans" panose="020B0502040504020204" pitchFamily="34" charset="0"/>
              </a:rPr>
              <a:t>Payment and Security: Efficient management ensures secure payment processing, fraud detection, and compliance with industry regulations, protecting both the business and customers.</a:t>
            </a:r>
          </a:p>
          <a:p>
            <a:pPr marL="0" indent="0">
              <a:buNone/>
            </a:pPr>
            <a:br>
              <a:rPr lang="en-US" b="0" i="0" dirty="0">
                <a:effectLst/>
                <a:latin typeface="Noto Sans" panose="020B0502040504020204" pitchFamily="34" charset="0"/>
              </a:rPr>
            </a:br>
            <a:endParaRPr lang="en-IN" dirty="0"/>
          </a:p>
        </p:txBody>
      </p:sp>
    </p:spTree>
    <p:extLst>
      <p:ext uri="{BB962C8B-B14F-4D97-AF65-F5344CB8AC3E}">
        <p14:creationId xmlns:p14="http://schemas.microsoft.com/office/powerpoint/2010/main" val="3304884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FF54-09AD-F1D8-603F-D5AAD24DF0E1}"/>
              </a:ext>
            </a:extLst>
          </p:cNvPr>
          <p:cNvSpPr>
            <a:spLocks noGrp="1"/>
          </p:cNvSpPr>
          <p:nvPr>
            <p:ph type="title"/>
          </p:nvPr>
        </p:nvSpPr>
        <p:spPr/>
        <p:txBody>
          <a:bodyPr>
            <a:normAutofit fontScale="90000"/>
          </a:bodyPr>
          <a:lstStyle/>
          <a:p>
            <a:r>
              <a:rPr lang="en-US" dirty="0"/>
              <a:t>Mention the benefits of using Spring Boot for developing online store management systems</a:t>
            </a:r>
            <a:br>
              <a:rPr lang="en-US" dirty="0"/>
            </a:br>
            <a:endParaRPr lang="en-IN" dirty="0"/>
          </a:p>
        </p:txBody>
      </p:sp>
      <p:sp>
        <p:nvSpPr>
          <p:cNvPr id="3" name="Content Placeholder 2">
            <a:extLst>
              <a:ext uri="{FF2B5EF4-FFF2-40B4-BE49-F238E27FC236}">
                <a16:creationId xmlns:a16="http://schemas.microsoft.com/office/drawing/2014/main" id="{91924712-B6EE-F144-5ED2-7D94CA34A36C}"/>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0" i="0" dirty="0">
                <a:effectLst/>
                <a:latin typeface="Noto Sans" panose="020B0502040504020204" pitchFamily="34" charset="0"/>
              </a:rPr>
              <a:t>Spring Boot, a popular Java framework, offers several benefits for developing online store management systems. Let's explore some of these benefits:</a:t>
            </a:r>
          </a:p>
          <a:p>
            <a:pPr algn="l">
              <a:buFont typeface="+mj-lt"/>
              <a:buAutoNum type="arabicPeriod"/>
            </a:pPr>
            <a:r>
              <a:rPr lang="en-US" b="0" i="0" dirty="0">
                <a:effectLst/>
                <a:latin typeface="Noto Sans" panose="020B0502040504020204" pitchFamily="34" charset="0"/>
              </a:rPr>
              <a:t>Rapid Development: Spring Boot provides a streamlined development experience with its convention-over-configuration approach. It eliminates boilerplate code, allowing developers to focus on business logic and accelerate development time.</a:t>
            </a:r>
          </a:p>
          <a:p>
            <a:pPr algn="l">
              <a:buFont typeface="+mj-lt"/>
              <a:buAutoNum type="arabicPeriod"/>
            </a:pPr>
            <a:r>
              <a:rPr lang="en-US" b="0" i="0" dirty="0">
                <a:effectLst/>
                <a:latin typeface="Noto Sans" panose="020B0502040504020204" pitchFamily="34" charset="0"/>
              </a:rPr>
              <a:t>Microservices Architecture: Spring Boot supports the development of microservices, enabling modular and scalable systems. This architecture allows for independent development, deployment, and scaling of different components of the online store management system.</a:t>
            </a:r>
          </a:p>
          <a:p>
            <a:pPr algn="l">
              <a:buFont typeface="+mj-lt"/>
              <a:buAutoNum type="arabicPeriod"/>
            </a:pPr>
            <a:r>
              <a:rPr lang="en-US" b="0" i="0" dirty="0">
                <a:effectLst/>
                <a:latin typeface="Noto Sans" panose="020B0502040504020204" pitchFamily="34" charset="0"/>
              </a:rPr>
              <a:t>Integration with Spring Ecosystem: Spring Boot seamlessly integrates with other Spring projects like Spring MVC, Spring Data JPA, Spring Security, and Spring Cloud. This integration offers a comprehensive toolkit for building robust and secure online store management systems.</a:t>
            </a:r>
          </a:p>
          <a:p>
            <a:pPr algn="l">
              <a:buFont typeface="+mj-lt"/>
              <a:buAutoNum type="arabicPeriod"/>
            </a:pPr>
            <a:r>
              <a:rPr lang="en-US" b="0" i="0" dirty="0">
                <a:effectLst/>
                <a:latin typeface="Noto Sans" panose="020B0502040504020204" pitchFamily="34" charset="0"/>
              </a:rPr>
              <a:t>Auto-Configuration: Spring Boot's auto-configuration feature automatically configures the application based on the dependencies present in the </a:t>
            </a:r>
            <a:r>
              <a:rPr lang="en-US" b="0" i="0" dirty="0" err="1">
                <a:effectLst/>
                <a:latin typeface="Noto Sans" panose="020B0502040504020204" pitchFamily="34" charset="0"/>
              </a:rPr>
              <a:t>classpath</a:t>
            </a:r>
            <a:r>
              <a:rPr lang="en-US" b="0" i="0" dirty="0">
                <a:effectLst/>
                <a:latin typeface="Noto Sans" panose="020B0502040504020204" pitchFamily="34" charset="0"/>
              </a:rPr>
              <a:t>. This eliminates the need for manual configuration, reduces development time, and ensures consistency across the application.</a:t>
            </a:r>
          </a:p>
          <a:p>
            <a:pPr algn="l">
              <a:buFont typeface="+mj-lt"/>
              <a:buAutoNum type="arabicPeriod"/>
            </a:pPr>
            <a:r>
              <a:rPr lang="en-US" b="0" i="0" dirty="0">
                <a:effectLst/>
                <a:latin typeface="Noto Sans" panose="020B0502040504020204" pitchFamily="34" charset="0"/>
              </a:rPr>
              <a:t>Embedded Server: Spring Boot includes an embedded server, such as Tomcat or Jetty, which simplifies deployment and eliminates the need for external server setup. This makes the deployment process more straightforward and portable.</a:t>
            </a:r>
          </a:p>
          <a:p>
            <a:endParaRPr lang="en-IN" dirty="0"/>
          </a:p>
        </p:txBody>
      </p:sp>
    </p:spTree>
    <p:extLst>
      <p:ext uri="{BB962C8B-B14F-4D97-AF65-F5344CB8AC3E}">
        <p14:creationId xmlns:p14="http://schemas.microsoft.com/office/powerpoint/2010/main" val="1333136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E99F-CCCE-9B0E-1C9D-8621D8A326E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CA8E402-B62F-F5D9-9836-2BE5D8013D1A}"/>
              </a:ext>
            </a:extLst>
          </p:cNvPr>
          <p:cNvSpPr>
            <a:spLocks noGrp="1"/>
          </p:cNvSpPr>
          <p:nvPr>
            <p:ph idx="1"/>
          </p:nvPr>
        </p:nvSpPr>
        <p:spPr/>
        <p:txBody>
          <a:bodyPr>
            <a:normAutofit fontScale="77500" lnSpcReduction="20000"/>
          </a:bodyPr>
          <a:lstStyle/>
          <a:p>
            <a:pPr algn="l">
              <a:buFont typeface="+mj-lt"/>
              <a:buAutoNum type="arabicPeriod"/>
            </a:pPr>
            <a:r>
              <a:rPr lang="en-US" b="0" i="0" dirty="0">
                <a:effectLst/>
                <a:latin typeface="Noto Sans" panose="020B0502040504020204" pitchFamily="34" charset="0"/>
              </a:rPr>
              <a:t>Presentation Layer:</a:t>
            </a:r>
          </a:p>
          <a:p>
            <a:pPr marL="742950" lvl="1" indent="-285750" algn="l">
              <a:buFont typeface="+mj-lt"/>
              <a:buAutoNum type="arabicPeriod"/>
            </a:pPr>
            <a:r>
              <a:rPr lang="en-US" b="0" i="0" dirty="0">
                <a:effectLst/>
                <a:latin typeface="Noto Sans" panose="020B0502040504020204" pitchFamily="34" charset="0"/>
              </a:rPr>
              <a:t>The presentation layer handles user interactions and displays the user interface of the online store management system.</a:t>
            </a:r>
          </a:p>
          <a:p>
            <a:pPr marL="742950" lvl="1" indent="-285750" algn="l">
              <a:buFont typeface="+mj-lt"/>
              <a:buAutoNum type="arabicPeriod"/>
            </a:pPr>
            <a:r>
              <a:rPr lang="en-US" b="0" i="0" dirty="0">
                <a:effectLst/>
                <a:latin typeface="Noto Sans" panose="020B0502040504020204" pitchFamily="34" charset="0"/>
              </a:rPr>
              <a:t>It includes components like web controllers, views, and templates responsible for handling user requests and rendering the appropriate response.</a:t>
            </a:r>
          </a:p>
          <a:p>
            <a:pPr algn="l">
              <a:buFont typeface="+mj-lt"/>
              <a:buAutoNum type="arabicPeriod"/>
            </a:pPr>
            <a:r>
              <a:rPr lang="en-US" b="0" i="0" dirty="0">
                <a:effectLst/>
                <a:latin typeface="Noto Sans" panose="020B0502040504020204" pitchFamily="34" charset="0"/>
              </a:rPr>
              <a:t>Business Layer:</a:t>
            </a:r>
          </a:p>
          <a:p>
            <a:pPr marL="742950" lvl="1" indent="-285750" algn="l">
              <a:buFont typeface="+mj-lt"/>
              <a:buAutoNum type="arabicPeriod"/>
            </a:pPr>
            <a:r>
              <a:rPr lang="en-US" b="0" i="0" dirty="0">
                <a:effectLst/>
                <a:latin typeface="Noto Sans" panose="020B0502040504020204" pitchFamily="34" charset="0"/>
              </a:rPr>
              <a:t>The business layer contains the core logic and business rules of the online store management system.</a:t>
            </a:r>
          </a:p>
          <a:p>
            <a:pPr marL="742950" lvl="1" indent="-285750" algn="l">
              <a:buFont typeface="+mj-lt"/>
              <a:buAutoNum type="arabicPeriod"/>
            </a:pPr>
            <a:r>
              <a:rPr lang="en-US" b="0" i="0" dirty="0">
                <a:effectLst/>
                <a:latin typeface="Noto Sans" panose="020B0502040504020204" pitchFamily="34" charset="0"/>
              </a:rPr>
              <a:t>It includes components like services, which handle business operations such as inventory management, order processing, and customer management.</a:t>
            </a:r>
          </a:p>
          <a:p>
            <a:pPr marL="742950" lvl="1" indent="-285750" algn="l">
              <a:buFont typeface="+mj-lt"/>
              <a:buAutoNum type="arabicPeriod"/>
            </a:pPr>
            <a:r>
              <a:rPr lang="en-US" b="0" i="0" dirty="0">
                <a:effectLst/>
                <a:latin typeface="Noto Sans" panose="020B0502040504020204" pitchFamily="34" charset="0"/>
              </a:rPr>
              <a:t>The business layer interacts with the data layer to perform CRUD operations on the underlying database.</a:t>
            </a:r>
          </a:p>
          <a:p>
            <a:pPr algn="l">
              <a:buFont typeface="+mj-lt"/>
              <a:buAutoNum type="arabicPeriod"/>
            </a:pPr>
            <a:r>
              <a:rPr lang="en-US" b="0" i="0" dirty="0">
                <a:effectLst/>
                <a:latin typeface="Noto Sans" panose="020B0502040504020204" pitchFamily="34" charset="0"/>
              </a:rPr>
              <a:t>Data Layer:</a:t>
            </a:r>
          </a:p>
          <a:p>
            <a:pPr marL="742950" lvl="1" indent="-285750" algn="l">
              <a:buFont typeface="+mj-lt"/>
              <a:buAutoNum type="arabicPeriod"/>
            </a:pPr>
            <a:r>
              <a:rPr lang="en-US" b="0" i="0" dirty="0">
                <a:effectLst/>
                <a:latin typeface="Noto Sans" panose="020B0502040504020204" pitchFamily="34" charset="0"/>
              </a:rPr>
              <a:t>The data layer handles data persistence and storage for the online store management system.</a:t>
            </a:r>
          </a:p>
          <a:p>
            <a:pPr marL="742950" lvl="1" indent="-285750" algn="l">
              <a:buFont typeface="+mj-lt"/>
              <a:buAutoNum type="arabicPeriod"/>
            </a:pPr>
            <a:r>
              <a:rPr lang="en-US" b="0" i="0" dirty="0">
                <a:effectLst/>
                <a:latin typeface="Noto Sans" panose="020B0502040504020204" pitchFamily="34" charset="0"/>
              </a:rPr>
              <a:t>It includes components like repositories or DAOs (Data Access Objects), which provide an abstraction for accessing and manipulating data in the database.</a:t>
            </a:r>
          </a:p>
          <a:p>
            <a:pPr marL="742950" lvl="1" indent="-285750" algn="l">
              <a:buFont typeface="+mj-lt"/>
              <a:buAutoNum type="arabicPeriod"/>
            </a:pPr>
            <a:r>
              <a:rPr lang="en-US" b="0" i="0" dirty="0">
                <a:effectLst/>
                <a:latin typeface="Noto Sans" panose="020B0502040504020204" pitchFamily="34" charset="0"/>
              </a:rPr>
              <a:t>The data layer can use technologies like Spring Data JPA or JDBC to interact with the database.</a:t>
            </a:r>
          </a:p>
          <a:p>
            <a:endParaRPr lang="en-IN" dirty="0"/>
          </a:p>
        </p:txBody>
      </p:sp>
    </p:spTree>
    <p:extLst>
      <p:ext uri="{BB962C8B-B14F-4D97-AF65-F5344CB8AC3E}">
        <p14:creationId xmlns:p14="http://schemas.microsoft.com/office/powerpoint/2010/main" val="79659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E94CB-0094-D68E-E027-A76D0385C9FA}"/>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EEACB95E-65CA-71AA-4935-30F06AF5D837}"/>
              </a:ext>
            </a:extLst>
          </p:cNvPr>
          <p:cNvSpPr>
            <a:spLocks noGrp="1"/>
          </p:cNvSpPr>
          <p:nvPr>
            <p:ph idx="1"/>
          </p:nvPr>
        </p:nvSpPr>
        <p:spPr/>
        <p:txBody>
          <a:bodyPr>
            <a:normAutofit fontScale="77500" lnSpcReduction="20000"/>
          </a:bodyPr>
          <a:lstStyle/>
          <a:p>
            <a:pPr algn="l">
              <a:buFont typeface="+mj-lt"/>
              <a:buAutoNum type="arabicPeriod"/>
            </a:pPr>
            <a:r>
              <a:rPr lang="en-US" b="0" i="0" dirty="0">
                <a:effectLst/>
                <a:latin typeface="Noto Sans" panose="020B0502040504020204" pitchFamily="34" charset="0"/>
              </a:rPr>
              <a:t>External Integrations:</a:t>
            </a:r>
          </a:p>
          <a:p>
            <a:pPr marL="742950" lvl="1" indent="-285750" algn="l">
              <a:buFont typeface="+mj-lt"/>
              <a:buAutoNum type="arabicPeriod"/>
            </a:pPr>
            <a:r>
              <a:rPr lang="en-US" b="0" i="0" dirty="0">
                <a:effectLst/>
                <a:latin typeface="Noto Sans" panose="020B0502040504020204" pitchFamily="34" charset="0"/>
              </a:rPr>
              <a:t>Online store management systems often integrate with external services and APIs for functionalities like payment processing, shipping, and analytics.</a:t>
            </a:r>
          </a:p>
          <a:p>
            <a:pPr marL="742950" lvl="1" indent="-285750" algn="l">
              <a:buFont typeface="+mj-lt"/>
              <a:buAutoNum type="arabicPeriod"/>
            </a:pPr>
            <a:r>
              <a:rPr lang="en-US" b="0" i="0" dirty="0">
                <a:effectLst/>
                <a:latin typeface="Noto Sans" panose="020B0502040504020204" pitchFamily="34" charset="0"/>
              </a:rPr>
              <a:t>These integrations are typically handled through dedicated components or services that communicate with the external systems.</a:t>
            </a:r>
          </a:p>
          <a:p>
            <a:pPr algn="l">
              <a:buFont typeface="+mj-lt"/>
              <a:buAutoNum type="arabicPeriod"/>
            </a:pPr>
            <a:r>
              <a:rPr lang="en-US" b="0" i="0" dirty="0">
                <a:effectLst/>
                <a:latin typeface="Noto Sans" panose="020B0502040504020204" pitchFamily="34" charset="0"/>
              </a:rPr>
              <a:t>Security:</a:t>
            </a:r>
          </a:p>
          <a:p>
            <a:pPr marL="742950" lvl="1" indent="-285750" algn="l">
              <a:buFont typeface="+mj-lt"/>
              <a:buAutoNum type="arabicPeriod"/>
            </a:pPr>
            <a:r>
              <a:rPr lang="en-US" b="0" i="0" dirty="0">
                <a:effectLst/>
                <a:latin typeface="Noto Sans" panose="020B0502040504020204" pitchFamily="34" charset="0"/>
              </a:rPr>
              <a:t>Security is a crucial aspect of online store management systems to protect sensitive data and prevent unauthorized access.</a:t>
            </a:r>
          </a:p>
          <a:p>
            <a:pPr marL="742950" lvl="1" indent="-285750" algn="l">
              <a:buFont typeface="+mj-lt"/>
              <a:buAutoNum type="arabicPeriod"/>
            </a:pPr>
            <a:r>
              <a:rPr lang="en-US" b="0" i="0" dirty="0">
                <a:effectLst/>
                <a:latin typeface="Noto Sans" panose="020B0502040504020204" pitchFamily="34" charset="0"/>
              </a:rPr>
              <a:t>Spring Security, a powerful security framework, can be used to implement authentication, authorization, and other security measures.</a:t>
            </a:r>
          </a:p>
          <a:p>
            <a:pPr algn="l">
              <a:buFont typeface="+mj-lt"/>
              <a:buAutoNum type="arabicPeriod"/>
            </a:pPr>
            <a:r>
              <a:rPr lang="en-US" b="0" i="0" dirty="0">
                <a:effectLst/>
                <a:latin typeface="Noto Sans" panose="020B0502040504020204" pitchFamily="34" charset="0"/>
              </a:rPr>
              <a:t>Infrastructure:</a:t>
            </a:r>
          </a:p>
          <a:p>
            <a:pPr marL="742950" lvl="1" indent="-285750" algn="l">
              <a:buFont typeface="+mj-lt"/>
              <a:buAutoNum type="arabicPeriod"/>
            </a:pPr>
            <a:r>
              <a:rPr lang="en-US" b="0" i="0" dirty="0">
                <a:effectLst/>
                <a:latin typeface="Noto Sans" panose="020B0502040504020204" pitchFamily="34" charset="0"/>
              </a:rPr>
              <a:t>The infrastructure layer includes components like the embedded server, database, caching mechanisms, and other infrastructure-related services required for the online store management system to run.</a:t>
            </a:r>
          </a:p>
          <a:p>
            <a:pPr algn="l">
              <a:buFont typeface="Arial" panose="020B0604020202020204" pitchFamily="34" charset="0"/>
              <a:buChar char="•"/>
            </a:pPr>
            <a:r>
              <a:rPr lang="en-US" b="0" i="0" dirty="0">
                <a:effectLst/>
                <a:latin typeface="Noto Sans" panose="020B0502040504020204" pitchFamily="34" charset="0"/>
              </a:rPr>
              <a:t>This layered architecture promotes modularity, separation of concerns, and scalability, making it easier to maintain and extend the online store management system as the business grows.</a:t>
            </a:r>
          </a:p>
          <a:p>
            <a:endParaRPr lang="en-IN" dirty="0"/>
          </a:p>
        </p:txBody>
      </p:sp>
    </p:spTree>
    <p:extLst>
      <p:ext uri="{BB962C8B-B14F-4D97-AF65-F5344CB8AC3E}">
        <p14:creationId xmlns:p14="http://schemas.microsoft.com/office/powerpoint/2010/main" val="7531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D827-3F83-2531-4F2A-F11523D3B895}"/>
              </a:ext>
            </a:extLst>
          </p:cNvPr>
          <p:cNvSpPr>
            <a:spLocks noGrp="1"/>
          </p:cNvSpPr>
          <p:nvPr>
            <p:ph type="title"/>
          </p:nvPr>
        </p:nvSpPr>
        <p:spPr/>
        <p:txBody>
          <a:bodyPr/>
          <a:lstStyle/>
          <a:p>
            <a:r>
              <a:rPr lang="en-IN" dirty="0"/>
              <a:t>Structure of the Online Store Management</a:t>
            </a:r>
          </a:p>
        </p:txBody>
      </p:sp>
      <p:pic>
        <p:nvPicPr>
          <p:cNvPr id="1026" name="Picture 2" descr="Store Management System UML Diagram | FreeProjectz">
            <a:extLst>
              <a:ext uri="{FF2B5EF4-FFF2-40B4-BE49-F238E27FC236}">
                <a16:creationId xmlns:a16="http://schemas.microsoft.com/office/drawing/2014/main" id="{9AF7F1DA-CEAA-79E6-BFAA-903466420F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6840" y="2160588"/>
            <a:ext cx="401835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94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31D87-3108-7AF6-D289-61B5C7BFE360}"/>
              </a:ext>
            </a:extLst>
          </p:cNvPr>
          <p:cNvSpPr>
            <a:spLocks noGrp="1"/>
          </p:cNvSpPr>
          <p:nvPr>
            <p:ph type="title"/>
          </p:nvPr>
        </p:nvSpPr>
        <p:spPr/>
        <p:txBody>
          <a:bodyPr/>
          <a:lstStyle/>
          <a:p>
            <a:r>
              <a:rPr lang="en-US" dirty="0"/>
              <a:t> Key Features of Online Store Management System</a:t>
            </a:r>
            <a:endParaRPr lang="en-IN" dirty="0"/>
          </a:p>
        </p:txBody>
      </p:sp>
      <p:sp>
        <p:nvSpPr>
          <p:cNvPr id="3" name="Content Placeholder 2">
            <a:extLst>
              <a:ext uri="{FF2B5EF4-FFF2-40B4-BE49-F238E27FC236}">
                <a16:creationId xmlns:a16="http://schemas.microsoft.com/office/drawing/2014/main" id="{2A583EA9-3B13-CC96-B6DF-E82BA733B03D}"/>
              </a:ext>
            </a:extLst>
          </p:cNvPr>
          <p:cNvSpPr>
            <a:spLocks noGrp="1"/>
          </p:cNvSpPr>
          <p:nvPr>
            <p:ph idx="1"/>
          </p:nvPr>
        </p:nvSpPr>
        <p:spPr/>
        <p:txBody>
          <a:bodyPr>
            <a:normAutofit fontScale="92500"/>
          </a:bodyPr>
          <a:lstStyle/>
          <a:p>
            <a:pPr algn="l">
              <a:buFont typeface="Arial" panose="020B0604020202020204" pitchFamily="34" charset="0"/>
              <a:buChar char="•"/>
            </a:pPr>
            <a:r>
              <a:rPr lang="en-US" b="0" i="0" dirty="0">
                <a:effectLst/>
                <a:latin typeface="Noto Sans" panose="020B0502040504020204" pitchFamily="34" charset="0"/>
              </a:rPr>
              <a:t>An online store management system provides a range of features to manage the online store's operations and improve the customer experience. Here are some of the key features of an online store management system:</a:t>
            </a:r>
          </a:p>
          <a:p>
            <a:pPr algn="l">
              <a:buFont typeface="+mj-lt"/>
              <a:buAutoNum type="arabicPeriod"/>
            </a:pPr>
            <a:r>
              <a:rPr lang="en-US" b="0" i="0" dirty="0">
                <a:effectLst/>
                <a:latin typeface="Noto Sans" panose="020B0502040504020204" pitchFamily="34" charset="0"/>
              </a:rPr>
              <a:t>Product Management:</a:t>
            </a:r>
          </a:p>
          <a:p>
            <a:pPr marL="742950" lvl="1" indent="-285750" algn="l">
              <a:buFont typeface="+mj-lt"/>
              <a:buAutoNum type="arabicPeriod"/>
            </a:pPr>
            <a:r>
              <a:rPr lang="en-US" b="0" i="0" dirty="0">
                <a:effectLst/>
                <a:latin typeface="Noto Sans" panose="020B0502040504020204" pitchFamily="34" charset="0"/>
              </a:rPr>
              <a:t>Add, edit, and delete products and product categories.</a:t>
            </a:r>
          </a:p>
          <a:p>
            <a:pPr marL="742950" lvl="1" indent="-285750" algn="l">
              <a:buFont typeface="+mj-lt"/>
              <a:buAutoNum type="arabicPeriod"/>
            </a:pPr>
            <a:r>
              <a:rPr lang="en-US" b="0" i="0" dirty="0">
                <a:effectLst/>
                <a:latin typeface="Noto Sans" panose="020B0502040504020204" pitchFamily="34" charset="0"/>
              </a:rPr>
              <a:t>Manage inventory levels and stock availability.</a:t>
            </a:r>
          </a:p>
          <a:p>
            <a:pPr marL="742950" lvl="1" indent="-285750" algn="l">
              <a:buFont typeface="+mj-lt"/>
              <a:buAutoNum type="arabicPeriod"/>
            </a:pPr>
            <a:r>
              <a:rPr lang="en-US" b="0" i="0" dirty="0">
                <a:effectLst/>
                <a:latin typeface="Noto Sans" panose="020B0502040504020204" pitchFamily="34" charset="0"/>
              </a:rPr>
              <a:t>Set up pricing, discounts, and promotions.</a:t>
            </a:r>
          </a:p>
          <a:p>
            <a:pPr algn="l">
              <a:buFont typeface="+mj-lt"/>
              <a:buAutoNum type="arabicPeriod"/>
            </a:pPr>
            <a:r>
              <a:rPr lang="en-US" b="0" i="0" dirty="0">
                <a:effectLst/>
                <a:latin typeface="Noto Sans" panose="020B0502040504020204" pitchFamily="34" charset="0"/>
              </a:rPr>
              <a:t>Order Management:</a:t>
            </a:r>
          </a:p>
          <a:p>
            <a:pPr marL="742950" lvl="1" indent="-285750" algn="l">
              <a:buFont typeface="+mj-lt"/>
              <a:buAutoNum type="arabicPeriod"/>
            </a:pPr>
            <a:r>
              <a:rPr lang="en-US" b="0" i="0" dirty="0">
                <a:effectLst/>
                <a:latin typeface="Noto Sans" panose="020B0502040504020204" pitchFamily="34" charset="0"/>
              </a:rPr>
              <a:t>View and manage customer orders.</a:t>
            </a:r>
          </a:p>
          <a:p>
            <a:pPr marL="742950" lvl="1" indent="-285750" algn="l">
              <a:buFont typeface="+mj-lt"/>
              <a:buAutoNum type="arabicPeriod"/>
            </a:pPr>
            <a:r>
              <a:rPr lang="en-US" b="0" i="0" dirty="0">
                <a:effectLst/>
                <a:latin typeface="Noto Sans" panose="020B0502040504020204" pitchFamily="34" charset="0"/>
              </a:rPr>
              <a:t>Process and fulfill orders efficiently.</a:t>
            </a:r>
          </a:p>
          <a:p>
            <a:pPr marL="742950" lvl="1" indent="-285750" algn="l">
              <a:buFont typeface="+mj-lt"/>
              <a:buAutoNum type="arabicPeriod"/>
            </a:pPr>
            <a:r>
              <a:rPr lang="en-US" b="0" i="0" dirty="0">
                <a:effectLst/>
                <a:latin typeface="Noto Sans" panose="020B0502040504020204" pitchFamily="34" charset="0"/>
              </a:rPr>
              <a:t>Provide order tracking and status updates to customers.</a:t>
            </a:r>
          </a:p>
          <a:p>
            <a:endParaRPr lang="en-IN" dirty="0"/>
          </a:p>
        </p:txBody>
      </p:sp>
    </p:spTree>
    <p:extLst>
      <p:ext uri="{BB962C8B-B14F-4D97-AF65-F5344CB8AC3E}">
        <p14:creationId xmlns:p14="http://schemas.microsoft.com/office/powerpoint/2010/main" val="19731821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Online Store Management</Template>
  <TotalTime>0</TotalTime>
  <Words>1184</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Noto Sans</vt:lpstr>
      <vt:lpstr>Trebuchet MS</vt:lpstr>
      <vt:lpstr>Wingdings 3</vt:lpstr>
      <vt:lpstr>Facet</vt:lpstr>
      <vt:lpstr>Online Store Management</vt:lpstr>
      <vt:lpstr>Introduction</vt:lpstr>
      <vt:lpstr>Contd..</vt:lpstr>
      <vt:lpstr>Slide 2: Importance of Efficient Management for Online Stores</vt:lpstr>
      <vt:lpstr>Mention the benefits of using Spring Boot for developing online store management systems </vt:lpstr>
      <vt:lpstr>PowerPoint Presentation</vt:lpstr>
      <vt:lpstr>Contd..</vt:lpstr>
      <vt:lpstr>Structure of the Online Store Management</vt:lpstr>
      <vt:lpstr> Key Features of Online Store Management System</vt:lpstr>
      <vt:lpstr>PowerPoint Presentation</vt:lpstr>
      <vt:lpstr>PowerPoint Presentation</vt:lpstr>
      <vt:lpstr>Spring Boot Modules Used in the System</vt:lpstr>
      <vt:lpstr>Database Design</vt:lpstr>
      <vt:lpstr> User Interface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Store Management</dc:title>
  <dc:creator>sevvanna thenmozhi</dc:creator>
  <cp:lastModifiedBy>sevvanna thenmozhi</cp:lastModifiedBy>
  <cp:revision>1</cp:revision>
  <dcterms:created xsi:type="dcterms:W3CDTF">2023-11-04T05:30:07Z</dcterms:created>
  <dcterms:modified xsi:type="dcterms:W3CDTF">2023-11-04T05:30:26Z</dcterms:modified>
</cp:coreProperties>
</file>