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F0"/>
    <a:srgbClr val="19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2"/>
    <p:restoredTop sz="94539"/>
  </p:normalViewPr>
  <p:slideViewPr>
    <p:cSldViewPr snapToGrid="0" snapToObjects="1">
      <p:cViewPr varScale="1">
        <p:scale>
          <a:sx n="85" d="100"/>
          <a:sy n="85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AE18-A1E2-BB42-B921-C7895DBD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928C-50D0-AC46-9CE4-3E599BD5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D76-D11C-C248-BB61-A5259B2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E78-AF46-1946-A859-C29E3EB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9EE8-2DC8-3D4D-BAC9-4AAF6580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EF2-1F9F-5743-8751-E0A841B4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FBC5D-B0D4-3A45-8D1B-D1E790D7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317D-FB5C-6148-9FCC-DFB2D01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609D-B9C0-554D-A481-1B10629B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61-EE35-274B-8839-9B704530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F05C3-BCC4-EA4A-B820-C9A52A87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4EAC-B8CD-1048-832B-DE8FBDAF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5596-48CA-0F40-B5BD-28E087BC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76B7-4059-4245-9DDB-849132D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83AA-0D52-754F-A1F3-0023AA2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9EDB-707C-3C4C-A3DE-538199D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8C2-EBA7-D34A-BB4E-70EE061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D50D-1839-5145-97BE-E9F8850E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6E25-33E8-2341-A749-35B3D24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36E4-318D-A74A-906A-0964A9F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458-9F31-E94D-9A0D-FAEB160E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89A7-5FBA-1D43-B5D6-42C03B0C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F94-433C-E849-B795-528BC750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B10E-E572-9140-A79E-EC57AFA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B877-4479-A04E-85FE-66A56777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FA39-1A47-2C4C-9A27-8B83322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6044-3F4B-1D49-B46D-1D999A400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BD2E-0A59-1E40-B5DB-AD8A35B2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B9E5-275B-654A-B067-CFCE502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A935-E9A8-7140-8EFC-425EB5E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A0FF-A020-B648-A2A0-FF51E3B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81E8-497B-4C4E-AA29-964C3366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810F-6C20-4D4A-B53F-AF5415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9169-DCE3-B64A-97D1-AD5EB43A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97DA-D572-E94A-8F2E-D316143B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9F884-5D6F-304A-9841-B28B59AC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F3E5E-F1EA-3E47-ADE2-0BF0B61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8EEDE-1E1B-124F-85A2-1EFB6DD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463BC-28C7-CB45-B161-83DB630E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221-175E-204C-B9D0-20A7386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6FDE-C3DC-5843-A0C0-CF18498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14D7-B3AC-D74E-82E5-619CD5D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2A60A-D6CB-E34D-A259-02A38A2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4458C-40F5-8B43-874A-01BF1AA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0AE7-1E22-3245-A545-9320AEC6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9D0-C5E5-C849-9FF2-C89BC80B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E621-72B1-9F41-8E43-683054F6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F165-316D-AC4C-A546-ADF879FE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F8D4-D6B5-2040-B29C-F667A7D6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52AC-AF28-4C43-829C-292EA7B6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50CA-8CA8-B042-B20B-14C7331C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0DE1-3051-394C-BD85-1E3ABD2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2F84-0F20-594C-94D2-D94175C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99040-170C-E540-943F-7C9B70966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2D90-6EC3-AA47-9C5B-3667FB71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1860-8C04-7C40-AED8-1BB9F3B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B8DB-3FAD-E340-B7B1-A765024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7A0F-8121-F24C-8F55-86433CCB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A4CD2-F416-9A48-92A5-1E1AFD4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F384-24CA-5843-B297-F0F8E60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EA8F-C9C2-704C-9A23-6F17164B7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2D54-7904-124C-B83E-BECE2B1DF572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D52D-8B51-3242-8C74-178C9BB4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9A2-5858-054A-A744-9F60F120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BB9C5-3E6C-4E4C-A7BD-AE433DBC1E37}"/>
              </a:ext>
            </a:extLst>
          </p:cNvPr>
          <p:cNvSpPr txBox="1"/>
          <p:nvPr/>
        </p:nvSpPr>
        <p:spPr>
          <a:xfrm>
            <a:off x="633046" y="1674055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GCGAGATCCACGAATTAC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C74CA-14DE-754A-9137-B502CE35B68E}"/>
              </a:ext>
            </a:extLst>
          </p:cNvPr>
          <p:cNvSpPr txBox="1"/>
          <p:nvPr/>
        </p:nvSpPr>
        <p:spPr>
          <a:xfrm>
            <a:off x="474504" y="2898555"/>
            <a:ext cx="331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DNA sequences from immune </a:t>
            </a:r>
          </a:p>
          <a:p>
            <a:pPr algn="ctr"/>
            <a:r>
              <a:rPr lang="en-US" dirty="0">
                <a:latin typeface="Helvetica" pitchFamily="2" charset="0"/>
              </a:rPr>
              <a:t>repertoire sequencing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423FA1-91B5-E543-8A52-BDEA1360DFF3}"/>
              </a:ext>
            </a:extLst>
          </p:cNvPr>
          <p:cNvCxnSpPr>
            <a:cxnSpLocks/>
          </p:cNvCxnSpPr>
          <p:nvPr/>
        </p:nvCxnSpPr>
        <p:spPr>
          <a:xfrm>
            <a:off x="3582154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2DE12-A745-6A43-A307-81C37A956BF9}"/>
              </a:ext>
            </a:extLst>
          </p:cNvPr>
          <p:cNvSpPr txBox="1"/>
          <p:nvPr/>
        </p:nvSpPr>
        <p:spPr>
          <a:xfrm>
            <a:off x="3299160" y="227421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Germline assignment</a:t>
            </a:r>
          </a:p>
          <a:p>
            <a:pPr algn="ctr"/>
            <a:r>
              <a:rPr lang="en-US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12" name="Picture 11" descr="neural-network.png">
            <a:extLst>
              <a:ext uri="{FF2B5EF4-FFF2-40B4-BE49-F238E27FC236}">
                <a16:creationId xmlns:a16="http://schemas.microsoft.com/office/drawing/2014/main" id="{C03C68CD-321F-144A-8111-271586CCC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1981200" y="21299269"/>
            <a:ext cx="6980427" cy="5177068"/>
          </a:xfrm>
          <a:prstGeom prst="rect">
            <a:avLst/>
          </a:prstGeom>
        </p:spPr>
      </p:pic>
      <p:pic>
        <p:nvPicPr>
          <p:cNvPr id="13" name="Picture 12" descr="neural-network.png">
            <a:extLst>
              <a:ext uri="{FF2B5EF4-FFF2-40B4-BE49-F238E27FC236}">
                <a16:creationId xmlns:a16="http://schemas.microsoft.com/office/drawing/2014/main" id="{D9096383-BB3B-CB43-8806-21464492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133600" y="21451669"/>
            <a:ext cx="6980427" cy="5177068"/>
          </a:xfrm>
          <a:prstGeom prst="rect">
            <a:avLst/>
          </a:prstGeom>
        </p:spPr>
      </p:pic>
      <p:pic>
        <p:nvPicPr>
          <p:cNvPr id="14" name="Picture 13" descr="neural-network.png">
            <a:extLst>
              <a:ext uri="{FF2B5EF4-FFF2-40B4-BE49-F238E27FC236}">
                <a16:creationId xmlns:a16="http://schemas.microsoft.com/office/drawing/2014/main" id="{494708A7-7923-4C4F-AEFD-D272A53D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286000" y="21604069"/>
            <a:ext cx="6980427" cy="5177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9FC4C0-C420-B84D-86B8-F3B63F55D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 t="18666" r="12735" b="17538"/>
          <a:stretch/>
        </p:blipFill>
        <p:spPr>
          <a:xfrm>
            <a:off x="5641145" y="1011567"/>
            <a:ext cx="2391685" cy="2140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0C7338-F156-064A-BFA0-47CD83708369}"/>
              </a:ext>
            </a:extLst>
          </p:cNvPr>
          <p:cNvSpPr txBox="1"/>
          <p:nvPr/>
        </p:nvSpPr>
        <p:spPr>
          <a:xfrm>
            <a:off x="7976536" y="2300219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Error prediction by </a:t>
            </a:r>
          </a:p>
          <a:p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4C4668-B63D-0B46-A4DA-F9899C70D29E}"/>
              </a:ext>
            </a:extLst>
          </p:cNvPr>
          <p:cNvCxnSpPr>
            <a:cxnSpLocks/>
          </p:cNvCxnSpPr>
          <p:nvPr/>
        </p:nvCxnSpPr>
        <p:spPr>
          <a:xfrm>
            <a:off x="8062246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4FAA7-3175-8E4F-B7BE-5B52B3D749D5}"/>
              </a:ext>
            </a:extLst>
          </p:cNvPr>
          <p:cNvSpPr txBox="1"/>
          <p:nvPr/>
        </p:nvSpPr>
        <p:spPr>
          <a:xfrm>
            <a:off x="10018354" y="1746221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4FAF-BC9C-AF41-AB33-1363C44DDBD1}"/>
              </a:ext>
            </a:extLst>
          </p:cNvPr>
          <p:cNvSpPr txBox="1"/>
          <p:nvPr/>
        </p:nvSpPr>
        <p:spPr>
          <a:xfrm>
            <a:off x="9693113" y="3190274"/>
            <a:ext cx="29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Predicted errors eliminated</a:t>
            </a:r>
          </a:p>
        </p:txBody>
      </p:sp>
    </p:spTree>
    <p:extLst>
      <p:ext uri="{BB962C8B-B14F-4D97-AF65-F5344CB8AC3E}">
        <p14:creationId xmlns:p14="http://schemas.microsoft.com/office/powerpoint/2010/main" val="18421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100000">
              <a:srgbClr val="1959F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7" y="2242599"/>
            <a:ext cx="2462749" cy="213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253220" y="4300275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Next-generation sequencing of immune repertoires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748696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665314" y="4300275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DC0D-1F34-A945-B8AC-31B34FBB0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5997" t="18666" r="12735" b="17538"/>
          <a:stretch/>
        </p:blipFill>
        <p:spPr>
          <a:xfrm>
            <a:off x="6360121" y="2301836"/>
            <a:ext cx="2391685" cy="214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6315605" y="430027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9304822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8960343" y="430027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379829" y="5076614"/>
            <a:ext cx="3900074" cy="12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48DDC-810D-4749-A9DD-A178A51040E7}"/>
              </a:ext>
            </a:extLst>
          </p:cNvPr>
          <p:cNvCxnSpPr/>
          <p:nvPr/>
        </p:nvCxnSpPr>
        <p:spPr>
          <a:xfrm>
            <a:off x="3080825" y="1782806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03856-C8CB-FD43-BDA3-04A09838BBD0}"/>
              </a:ext>
            </a:extLst>
          </p:cNvPr>
          <p:cNvCxnSpPr>
            <a:cxnSpLocks/>
          </p:cNvCxnSpPr>
          <p:nvPr/>
        </p:nvCxnSpPr>
        <p:spPr>
          <a:xfrm flipH="1">
            <a:off x="2933113" y="2221247"/>
            <a:ext cx="867035" cy="88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B96FE-5427-0845-919B-D0E3421EB127}"/>
              </a:ext>
            </a:extLst>
          </p:cNvPr>
          <p:cNvCxnSpPr/>
          <p:nvPr/>
        </p:nvCxnSpPr>
        <p:spPr>
          <a:xfrm>
            <a:off x="3000984" y="3676831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DAEB75-E2C6-6D4E-B07D-E3B5F32AE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362B259D-EF60-E042-A7D9-836F88E00BF7}"/>
              </a:ext>
            </a:extLst>
          </p:cNvPr>
          <p:cNvSpPr/>
          <p:nvPr/>
        </p:nvSpPr>
        <p:spPr>
          <a:xfrm>
            <a:off x="3018716" y="1759850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70B5-339E-D74D-B542-6AC7B75F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7E50F-70E6-A344-9628-58E121CA3425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66B66-54D7-F345-A336-27A93B9D1FF5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D6528-E94B-9D43-8ADC-7F3A9558A59F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A906C-49F7-614D-B51E-141597161EFA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30E59-4A27-184C-A7F2-72FADB2D14D5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8C18B-E267-C941-9BB5-3A1E30ACB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A9688B36-8B70-DD48-A326-34F3B1E00854}"/>
              </a:ext>
            </a:extLst>
          </p:cNvPr>
          <p:cNvSpPr/>
          <p:nvPr/>
        </p:nvSpPr>
        <p:spPr>
          <a:xfrm>
            <a:off x="3018716" y="3698419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D1AC0D9-09A9-A049-B173-FC49E2204548}"/>
              </a:ext>
            </a:extLst>
          </p:cNvPr>
          <p:cNvSpPr/>
          <p:nvPr/>
        </p:nvSpPr>
        <p:spPr>
          <a:xfrm rot="8169985">
            <a:off x="2827535" y="2725824"/>
            <a:ext cx="1070731" cy="163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A6A56-4EF1-9644-B3D3-AA69848D25DF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</p:spTree>
    <p:extLst>
      <p:ext uri="{BB962C8B-B14F-4D97-AF65-F5344CB8AC3E}">
        <p14:creationId xmlns:p14="http://schemas.microsoft.com/office/powerpoint/2010/main" val="41288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B1BA08B-7FE4-0243-80C7-B5949036082A}"/>
              </a:ext>
            </a:extLst>
          </p:cNvPr>
          <p:cNvSpPr/>
          <p:nvPr/>
        </p:nvSpPr>
        <p:spPr>
          <a:xfrm>
            <a:off x="0" y="1841680"/>
            <a:ext cx="12192000" cy="3477295"/>
          </a:xfrm>
          <a:prstGeom prst="rect">
            <a:avLst/>
          </a:prstGeom>
          <a:solidFill>
            <a:srgbClr val="1959F0"/>
          </a:solidFill>
          <a:ln>
            <a:solidFill>
              <a:srgbClr val="195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CCD706-5461-B04A-B6B2-F727E9DA37C8}"/>
              </a:ext>
            </a:extLst>
          </p:cNvPr>
          <p:cNvSpPr/>
          <p:nvPr/>
        </p:nvSpPr>
        <p:spPr>
          <a:xfrm>
            <a:off x="253220" y="5359952"/>
            <a:ext cx="4026682" cy="1255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7A0245-A2B5-B84D-B8EC-E845EBAB63A6}"/>
              </a:ext>
            </a:extLst>
          </p:cNvPr>
          <p:cNvGrpSpPr/>
          <p:nvPr/>
        </p:nvGrpSpPr>
        <p:grpSpPr>
          <a:xfrm>
            <a:off x="157634" y="2242599"/>
            <a:ext cx="3232486" cy="2774778"/>
            <a:chOff x="164135" y="2242599"/>
            <a:chExt cx="3232486" cy="27747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0574C36-D59C-1148-BECD-5AA99573F588}"/>
                </a:ext>
              </a:extLst>
            </p:cNvPr>
            <p:cNvSpPr/>
            <p:nvPr/>
          </p:nvSpPr>
          <p:spPr>
            <a:xfrm>
              <a:off x="164135" y="2242599"/>
              <a:ext cx="3232486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7D449D-117A-044E-9B0A-B17D46AB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117" y="2242599"/>
              <a:ext cx="2462749" cy="21302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20CF54-234C-CB49-B6D0-BF59240ACDD1}"/>
                </a:ext>
              </a:extLst>
            </p:cNvPr>
            <p:cNvSpPr txBox="1"/>
            <p:nvPr/>
          </p:nvSpPr>
          <p:spPr>
            <a:xfrm>
              <a:off x="253220" y="4300275"/>
              <a:ext cx="3084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Next-generation sequencing of immune repertoires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AB312-AE65-4E4B-A9C4-E62EBEC658B4}"/>
              </a:ext>
            </a:extLst>
          </p:cNvPr>
          <p:cNvGrpSpPr/>
          <p:nvPr/>
        </p:nvGrpSpPr>
        <p:grpSpPr>
          <a:xfrm>
            <a:off x="3499649" y="2242599"/>
            <a:ext cx="2829898" cy="2774778"/>
            <a:chOff x="3396622" y="2240701"/>
            <a:chExt cx="2829898" cy="277477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C2F6ADA-C717-DF41-BD72-6E16E05B1C46}"/>
                </a:ext>
              </a:extLst>
            </p:cNvPr>
            <p:cNvSpPr/>
            <p:nvPr/>
          </p:nvSpPr>
          <p:spPr>
            <a:xfrm>
              <a:off x="3396622" y="2240701"/>
              <a:ext cx="2829898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083F4-DF4C-7143-8608-800645A91281}"/>
                </a:ext>
              </a:extLst>
            </p:cNvPr>
            <p:cNvSpPr txBox="1"/>
            <p:nvPr/>
          </p:nvSpPr>
          <p:spPr>
            <a:xfrm>
              <a:off x="3748696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GAGATCAAAGAGAT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GAGCCAGCAGTACC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GACACCGCATACAG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GATCCACGAATTAC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E7B88E-2C8C-944D-A87E-5789EF6DB1E1}"/>
                </a:ext>
              </a:extLst>
            </p:cNvPr>
            <p:cNvSpPr txBox="1"/>
            <p:nvPr/>
          </p:nvSpPr>
          <p:spPr>
            <a:xfrm>
              <a:off x="3665314" y="4300275"/>
              <a:ext cx="236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Raw DNA sequences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B59089-D60B-1A40-AC65-410D901ABBD5}"/>
              </a:ext>
            </a:extLst>
          </p:cNvPr>
          <p:cNvGrpSpPr/>
          <p:nvPr/>
        </p:nvGrpSpPr>
        <p:grpSpPr>
          <a:xfrm>
            <a:off x="6439076" y="2242599"/>
            <a:ext cx="2727211" cy="2774778"/>
            <a:chOff x="6233131" y="2218203"/>
            <a:chExt cx="2727211" cy="27747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24E7A2C-D32E-E34F-9CC9-0D4A04E8977E}"/>
                </a:ext>
              </a:extLst>
            </p:cNvPr>
            <p:cNvSpPr/>
            <p:nvPr/>
          </p:nvSpPr>
          <p:spPr>
            <a:xfrm>
              <a:off x="6233131" y="2218203"/>
              <a:ext cx="2727211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50DC0D-1F34-A945-B8AC-31B34FBB0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15997" t="18666" r="12735" b="17538"/>
            <a:stretch/>
          </p:blipFill>
          <p:spPr>
            <a:xfrm>
              <a:off x="6400894" y="2344040"/>
              <a:ext cx="2391685" cy="2140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91AF1C-EB2D-CD45-81D6-435C64A9E456}"/>
                </a:ext>
              </a:extLst>
            </p:cNvPr>
            <p:cNvSpPr txBox="1"/>
            <p:nvPr/>
          </p:nvSpPr>
          <p:spPr>
            <a:xfrm>
              <a:off x="6459245" y="4300275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 correction by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deep neural network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A5D221-97BF-3746-83E8-6CB2F8A9F575}"/>
              </a:ext>
            </a:extLst>
          </p:cNvPr>
          <p:cNvGrpSpPr/>
          <p:nvPr/>
        </p:nvGrpSpPr>
        <p:grpSpPr>
          <a:xfrm>
            <a:off x="9211421" y="2242599"/>
            <a:ext cx="2916184" cy="2774778"/>
            <a:chOff x="8960342" y="2195705"/>
            <a:chExt cx="2916184" cy="277477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1C8CAA1-4633-644B-8B6B-B408C27069D8}"/>
                </a:ext>
              </a:extLst>
            </p:cNvPr>
            <p:cNvSpPr/>
            <p:nvPr/>
          </p:nvSpPr>
          <p:spPr>
            <a:xfrm>
              <a:off x="8960342" y="2195705"/>
              <a:ext cx="2916183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40F73-C9DD-7145-BDDE-A5472330F69E}"/>
                </a:ext>
              </a:extLst>
            </p:cNvPr>
            <p:cNvSpPr txBox="1"/>
            <p:nvPr/>
          </p:nvSpPr>
          <p:spPr>
            <a:xfrm>
              <a:off x="9304822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ATTAC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7B48B-EC40-3042-BD35-16F4A15A8D93}"/>
                </a:ext>
              </a:extLst>
            </p:cNvPr>
            <p:cNvSpPr txBox="1"/>
            <p:nvPr/>
          </p:nvSpPr>
          <p:spPr>
            <a:xfrm>
              <a:off x="8960343" y="4300275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Error-corrected sequences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604213" y="5425105"/>
            <a:ext cx="3144483" cy="1012234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0E9CF30A-12A9-CE44-B1DB-3C8CEDB3A486}"/>
              </a:ext>
            </a:extLst>
          </p:cNvPr>
          <p:cNvSpPr/>
          <p:nvPr/>
        </p:nvSpPr>
        <p:spPr>
          <a:xfrm>
            <a:off x="2916980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5E01FD4-CC6A-4149-9F4E-5364C88F1029}"/>
              </a:ext>
            </a:extLst>
          </p:cNvPr>
          <p:cNvSpPr/>
          <p:nvPr/>
        </p:nvSpPr>
        <p:spPr>
          <a:xfrm>
            <a:off x="5770373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0B4E513-CFE3-F549-AA04-BBE2EBBC7AE6}"/>
              </a:ext>
            </a:extLst>
          </p:cNvPr>
          <p:cNvSpPr/>
          <p:nvPr/>
        </p:nvSpPr>
        <p:spPr>
          <a:xfrm>
            <a:off x="8538357" y="2360898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15E5E-B690-FE48-A09E-0ACEDB5BD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9" t="17209" r="41438" b="13954"/>
          <a:stretch/>
        </p:blipFill>
        <p:spPr>
          <a:xfrm>
            <a:off x="1265129" y="1114816"/>
            <a:ext cx="4273271" cy="4142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8419743" y="2935517"/>
            <a:ext cx="1160895" cy="464327"/>
            <a:chOff x="6904094" y="4653045"/>
            <a:chExt cx="1160895" cy="464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904094" y="4809595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2267209" y="559200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8024290" y="3859250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one consensus sequence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950A04-3874-3C41-B3AE-360A606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338140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9782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2957014" y="1309929"/>
            <a:ext cx="7060211" cy="233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2754884" y="3538603"/>
            <a:ext cx="7339210" cy="217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8022768" y="583737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14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777463" y="210608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969823" y="43347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022768" y="6113154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N=predicted as error by </a:t>
            </a:r>
            <a:r>
              <a:rPr lang="en-US" sz="1400" b="1" dirty="0" err="1">
                <a:latin typeface="Helvetica" pitchFamily="2" charset="0"/>
              </a:rPr>
              <a:t>ErrorX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7EF45-743F-0942-893A-7BD1CE1D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592836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112833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164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ErrorX eliminates false clonal lineages in antibody repertoire</vt:lpstr>
      <vt:lpstr>ErrorX eliminates false clonal lineages in antibody repertoire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Sevy</dc:creator>
  <cp:lastModifiedBy>Sevy, Alexander</cp:lastModifiedBy>
  <cp:revision>19</cp:revision>
  <dcterms:created xsi:type="dcterms:W3CDTF">2019-01-21T14:02:02Z</dcterms:created>
  <dcterms:modified xsi:type="dcterms:W3CDTF">2019-02-01T18:36:21Z</dcterms:modified>
</cp:coreProperties>
</file>