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3" r:id="rId6"/>
    <p:sldId id="261" r:id="rId7"/>
    <p:sldId id="269" r:id="rId8"/>
    <p:sldId id="272" r:id="rId9"/>
    <p:sldId id="262" r:id="rId10"/>
    <p:sldId id="270" r:id="rId11"/>
    <p:sldId id="273" r:id="rId12"/>
    <p:sldId id="274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9F0"/>
    <a:srgbClr val="19C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3"/>
    <p:restoredTop sz="94533"/>
  </p:normalViewPr>
  <p:slideViewPr>
    <p:cSldViewPr snapToGrid="0" snapToObjects="1">
      <p:cViewPr varScale="1">
        <p:scale>
          <a:sx n="91" d="100"/>
          <a:sy n="91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D2984-BD08-5446-A0E1-FDAFD289531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B5219-3352-E142-9C16-137A3314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B5219-3352-E142-9C16-137A331423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B5219-3352-E142-9C16-137A331423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3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B5219-3352-E142-9C16-137A331423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9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AE18-A1E2-BB42-B921-C7895DBD1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5928C-50D0-AC46-9CE4-3E599BD54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21D76-D11C-C248-BB61-A5259B24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4E78-AF46-1946-A859-C29E3EB2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89EE8-2DC8-3D4D-BAC9-4AAF6580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4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7EF2-1F9F-5743-8751-E0A841B4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FBC5D-B0D4-3A45-8D1B-D1E790D7C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317D-FB5C-6148-9FCC-DFB2D019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B609D-B9C0-554D-A481-1B10629B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2961-EE35-274B-8839-9B704530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0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F05C3-BCC4-EA4A-B820-C9A52A875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E4EAC-B8CD-1048-832B-DE8FBDAFB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5596-48CA-0F40-B5BD-28E087BC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76B7-4059-4245-9DDB-849132D9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A83AA-0D52-754F-A1F3-0023AA2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9EDB-707C-3C4C-A3DE-538199DF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68C2-EBA7-D34A-BB4E-70EE0610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FD50D-1839-5145-97BE-E9F8850E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6E25-33E8-2341-A749-35B3D246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036E4-318D-A74A-906A-0964A9F9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2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6458-9F31-E94D-9A0D-FAEB160E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F89A7-5FBA-1D43-B5D6-42C03B0C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ECF94-433C-E849-B795-528BC750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B10E-E572-9140-A79E-EC57AFA5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B877-4479-A04E-85FE-66A56777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5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FA39-1A47-2C4C-9A27-8B833222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6044-3F4B-1D49-B46D-1D999A400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BBD2E-0A59-1E40-B5DB-AD8A35B2B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FB9E5-275B-654A-B067-CFCE5027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BA935-E9A8-7140-8EFC-425EB5EB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1A0FF-A020-B648-A2A0-FF51E3B4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0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81E8-497B-4C4E-AA29-964C3366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D810F-6C20-4D4A-B53F-AF5415F0D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9169-DCE3-B64A-97D1-AD5EB43AD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797DA-D572-E94A-8F2E-D316143B9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9F884-5D6F-304A-9841-B28B59AC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F3E5E-F1EA-3E47-ADE2-0BF0B61E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8EEDE-1E1B-124F-85A2-1EFB6DD7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463BC-28C7-CB45-B161-83DB630E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8221-175E-204C-B9D0-20A73868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E6FDE-C3DC-5843-A0C0-CF18498D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814D7-B3AC-D74E-82E5-619CD5D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2A60A-D6CB-E34D-A259-02A38A26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4458C-40F5-8B43-874A-01BF1AAB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A0AE7-1E22-3245-A545-9320AEC6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AF9D0-C5E5-C849-9FF2-C89BC80B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0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E621-72B1-9F41-8E43-683054F6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F165-316D-AC4C-A546-ADF879FEB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DF8D4-D6B5-2040-B29C-F667A7D63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D52AC-AF28-4C43-829C-292EA7B6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F50CA-8CA8-B042-B20B-14C7331C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50DE1-3051-394C-BD85-1E3ABD2B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4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2F84-0F20-594C-94D2-D94175C8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99040-170C-E540-943F-7C9B70966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B2D90-6EC3-AA47-9C5B-3667FB713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1860-8C04-7C40-AED8-1BB9F3BF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9B8DB-3FAD-E340-B7B1-A7650247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7A0F-8121-F24C-8F55-86433CCB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6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A4CD2-F416-9A48-92A5-1E1AFD40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7F384-24CA-5843-B297-F0F8E6013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CEA8F-C9C2-704C-9A23-6F17164B7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2D54-7904-124C-B83E-BECE2B1DF572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6D52D-8B51-3242-8C74-178C9BB40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9A2-5858-054A-A744-9F60F1204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4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5BB9C5-3E6C-4E4C-A7BD-AE433DBC1E37}"/>
              </a:ext>
            </a:extLst>
          </p:cNvPr>
          <p:cNvSpPr txBox="1"/>
          <p:nvPr/>
        </p:nvSpPr>
        <p:spPr>
          <a:xfrm>
            <a:off x="633046" y="1674055"/>
            <a:ext cx="266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GCAAGAGATCAAAGAGAT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GCGCGAGCCAGCAGTACC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GCGAGACACCGCATACAG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GCGAGATCCACGAATTAC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C74CA-14DE-754A-9137-B502CE35B68E}"/>
              </a:ext>
            </a:extLst>
          </p:cNvPr>
          <p:cNvSpPr txBox="1"/>
          <p:nvPr/>
        </p:nvSpPr>
        <p:spPr>
          <a:xfrm>
            <a:off x="474504" y="2898555"/>
            <a:ext cx="3313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DNA sequences from immune </a:t>
            </a:r>
          </a:p>
          <a:p>
            <a:pPr algn="ctr"/>
            <a:r>
              <a:rPr lang="en-US" dirty="0">
                <a:latin typeface="Helvetica" pitchFamily="2" charset="0"/>
              </a:rPr>
              <a:t>repertoire sequencing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423FA1-91B5-E543-8A52-BDEA1360DFF3}"/>
              </a:ext>
            </a:extLst>
          </p:cNvPr>
          <p:cNvCxnSpPr>
            <a:cxnSpLocks/>
          </p:cNvCxnSpPr>
          <p:nvPr/>
        </p:nvCxnSpPr>
        <p:spPr>
          <a:xfrm>
            <a:off x="3582154" y="2082017"/>
            <a:ext cx="17987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A2DE12-A745-6A43-A307-81C37A956BF9}"/>
              </a:ext>
            </a:extLst>
          </p:cNvPr>
          <p:cNvSpPr txBox="1"/>
          <p:nvPr/>
        </p:nvSpPr>
        <p:spPr>
          <a:xfrm>
            <a:off x="3299160" y="2274219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Germline assignment</a:t>
            </a:r>
          </a:p>
          <a:p>
            <a:pPr algn="ctr"/>
            <a:r>
              <a:rPr lang="en-US" dirty="0">
                <a:latin typeface="Helvetica" pitchFamily="2" charset="0"/>
              </a:rPr>
              <a:t>Feature extraction</a:t>
            </a:r>
          </a:p>
        </p:txBody>
      </p:sp>
      <p:pic>
        <p:nvPicPr>
          <p:cNvPr id="12" name="Picture 11" descr="neural-network.png">
            <a:extLst>
              <a:ext uri="{FF2B5EF4-FFF2-40B4-BE49-F238E27FC236}">
                <a16:creationId xmlns:a16="http://schemas.microsoft.com/office/drawing/2014/main" id="{C03C68CD-321F-144A-8111-271586CCC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t="18307" r="14452"/>
          <a:stretch/>
        </p:blipFill>
        <p:spPr>
          <a:xfrm>
            <a:off x="1981200" y="21299269"/>
            <a:ext cx="6980427" cy="5177068"/>
          </a:xfrm>
          <a:prstGeom prst="rect">
            <a:avLst/>
          </a:prstGeom>
        </p:spPr>
      </p:pic>
      <p:pic>
        <p:nvPicPr>
          <p:cNvPr id="13" name="Picture 12" descr="neural-network.png">
            <a:extLst>
              <a:ext uri="{FF2B5EF4-FFF2-40B4-BE49-F238E27FC236}">
                <a16:creationId xmlns:a16="http://schemas.microsoft.com/office/drawing/2014/main" id="{D9096383-BB3B-CB43-8806-21464492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t="18307" r="14452"/>
          <a:stretch/>
        </p:blipFill>
        <p:spPr>
          <a:xfrm>
            <a:off x="2133600" y="21451669"/>
            <a:ext cx="6980427" cy="5177068"/>
          </a:xfrm>
          <a:prstGeom prst="rect">
            <a:avLst/>
          </a:prstGeom>
        </p:spPr>
      </p:pic>
      <p:pic>
        <p:nvPicPr>
          <p:cNvPr id="14" name="Picture 13" descr="neural-network.png">
            <a:extLst>
              <a:ext uri="{FF2B5EF4-FFF2-40B4-BE49-F238E27FC236}">
                <a16:creationId xmlns:a16="http://schemas.microsoft.com/office/drawing/2014/main" id="{494708A7-7923-4C4F-AEFD-D272A53DD4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t="18307" r="14452"/>
          <a:stretch/>
        </p:blipFill>
        <p:spPr>
          <a:xfrm>
            <a:off x="2286000" y="21604069"/>
            <a:ext cx="6980427" cy="51770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9FC4C0-C420-B84D-86B8-F3B63F55D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97" t="18666" r="12735" b="17538"/>
          <a:stretch/>
        </p:blipFill>
        <p:spPr>
          <a:xfrm>
            <a:off x="5641145" y="1011567"/>
            <a:ext cx="2391685" cy="21409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50C7338-F156-064A-BFA0-47CD83708369}"/>
              </a:ext>
            </a:extLst>
          </p:cNvPr>
          <p:cNvSpPr txBox="1"/>
          <p:nvPr/>
        </p:nvSpPr>
        <p:spPr>
          <a:xfrm>
            <a:off x="7976536" y="2300219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Error prediction by </a:t>
            </a:r>
          </a:p>
          <a:p>
            <a:r>
              <a:rPr lang="en-US" dirty="0">
                <a:latin typeface="Helvetica" pitchFamily="2" charset="0"/>
              </a:rPr>
              <a:t>deep neural network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4C4668-B63D-0B46-A4DA-F9899C70D29E}"/>
              </a:ext>
            </a:extLst>
          </p:cNvPr>
          <p:cNvCxnSpPr>
            <a:cxnSpLocks/>
          </p:cNvCxnSpPr>
          <p:nvPr/>
        </p:nvCxnSpPr>
        <p:spPr>
          <a:xfrm>
            <a:off x="8062246" y="2082017"/>
            <a:ext cx="17987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14FAA7-3175-8E4F-B7BE-5B52B3D749D5}"/>
              </a:ext>
            </a:extLst>
          </p:cNvPr>
          <p:cNvSpPr txBox="1"/>
          <p:nvPr/>
        </p:nvSpPr>
        <p:spPr>
          <a:xfrm>
            <a:off x="10018354" y="1746221"/>
            <a:ext cx="266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GCAAGAGAT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GCGCGAGCCAGCAG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GCGAGA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GCGAGATCCACG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A54FAF-BC9C-AF41-AB33-1363C44DDBD1}"/>
              </a:ext>
            </a:extLst>
          </p:cNvPr>
          <p:cNvSpPr txBox="1"/>
          <p:nvPr/>
        </p:nvSpPr>
        <p:spPr>
          <a:xfrm>
            <a:off x="9693113" y="3190274"/>
            <a:ext cx="29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Predicted errors eliminated</a:t>
            </a:r>
          </a:p>
        </p:txBody>
      </p:sp>
    </p:spTree>
    <p:extLst>
      <p:ext uri="{BB962C8B-B14F-4D97-AF65-F5344CB8AC3E}">
        <p14:creationId xmlns:p14="http://schemas.microsoft.com/office/powerpoint/2010/main" val="1842121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C15D55-0A31-3249-BC9F-3198F383E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89"/>
          <a:stretch/>
        </p:blipFill>
        <p:spPr>
          <a:xfrm>
            <a:off x="2894383" y="86341"/>
            <a:ext cx="9348201" cy="3086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0000AD-C517-144E-B7B1-F2833132D5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059" r="22172"/>
          <a:stretch/>
        </p:blipFill>
        <p:spPr>
          <a:xfrm>
            <a:off x="2617098" y="2902111"/>
            <a:ext cx="9717614" cy="2882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F236D-A308-1840-9D56-F83F304D33E3}"/>
              </a:ext>
            </a:extLst>
          </p:cNvPr>
          <p:cNvSpPr txBox="1"/>
          <p:nvPr/>
        </p:nvSpPr>
        <p:spPr>
          <a:xfrm>
            <a:off x="9527488" y="5902630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6666"/>
                </a:solidFill>
                <a:highlight>
                  <a:srgbClr val="FF6666"/>
                </a:highlight>
                <a:latin typeface="Helvetica" pitchFamily="2" charset="0"/>
              </a:rPr>
              <a:t>__</a:t>
            </a:r>
            <a:r>
              <a:rPr lang="en-US" sz="2000" b="1" dirty="0">
                <a:latin typeface="Helvetica" pitchFamily="2" charset="0"/>
              </a:rPr>
              <a:t> Sequencing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A0B7E-2BAD-F745-A9A0-1A8EDEA11852}"/>
              </a:ext>
            </a:extLst>
          </p:cNvPr>
          <p:cNvSpPr txBox="1"/>
          <p:nvPr/>
        </p:nvSpPr>
        <p:spPr>
          <a:xfrm>
            <a:off x="143309" y="1316943"/>
            <a:ext cx="27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Before correction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62D46-BBA8-2A4C-A227-27B99BA281AE}"/>
              </a:ext>
            </a:extLst>
          </p:cNvPr>
          <p:cNvSpPr txBox="1"/>
          <p:nvPr/>
        </p:nvSpPr>
        <p:spPr>
          <a:xfrm>
            <a:off x="335669" y="4134339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After correction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5FDCF-A383-BB49-A32B-20D41CF91093}"/>
              </a:ext>
            </a:extLst>
          </p:cNvPr>
          <p:cNvSpPr txBox="1"/>
          <p:nvPr/>
        </p:nvSpPr>
        <p:spPr>
          <a:xfrm>
            <a:off x="8305288" y="6354101"/>
            <a:ext cx="3937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N=predicted as error by </a:t>
            </a:r>
            <a:r>
              <a:rPr lang="en-US" sz="2000" b="1" dirty="0" err="1">
                <a:latin typeface="Helvetica" pitchFamily="2" charset="0"/>
              </a:rPr>
              <a:t>ErrorX</a:t>
            </a:r>
            <a:endParaRPr lang="en-US" sz="20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3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FF236D-A308-1840-9D56-F83F304D33E3}"/>
              </a:ext>
            </a:extLst>
          </p:cNvPr>
          <p:cNvSpPr txBox="1"/>
          <p:nvPr/>
        </p:nvSpPr>
        <p:spPr>
          <a:xfrm>
            <a:off x="9527488" y="6002838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6666"/>
                </a:solidFill>
                <a:highlight>
                  <a:srgbClr val="FF6666"/>
                </a:highlight>
                <a:latin typeface="Helvetica" pitchFamily="2" charset="0"/>
              </a:rPr>
              <a:t>__</a:t>
            </a:r>
            <a:r>
              <a:rPr lang="en-US" sz="2000" b="1" dirty="0">
                <a:latin typeface="Helvetica" pitchFamily="2" charset="0"/>
              </a:rPr>
              <a:t> Sequencing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A0B7E-2BAD-F745-A9A0-1A8EDEA11852}"/>
              </a:ext>
            </a:extLst>
          </p:cNvPr>
          <p:cNvSpPr txBox="1"/>
          <p:nvPr/>
        </p:nvSpPr>
        <p:spPr>
          <a:xfrm>
            <a:off x="6096000" y="112056"/>
            <a:ext cx="27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Before correction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62D46-BBA8-2A4C-A227-27B99BA281AE}"/>
              </a:ext>
            </a:extLst>
          </p:cNvPr>
          <p:cNvSpPr txBox="1"/>
          <p:nvPr/>
        </p:nvSpPr>
        <p:spPr>
          <a:xfrm>
            <a:off x="6638539" y="3031887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After correction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5FDCF-A383-BB49-A32B-20D41CF91093}"/>
              </a:ext>
            </a:extLst>
          </p:cNvPr>
          <p:cNvSpPr txBox="1"/>
          <p:nvPr/>
        </p:nvSpPr>
        <p:spPr>
          <a:xfrm>
            <a:off x="8305288" y="6354101"/>
            <a:ext cx="3937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N=predicted as error by </a:t>
            </a:r>
            <a:r>
              <a:rPr lang="en-US" sz="2000" b="1" dirty="0" err="1">
                <a:latin typeface="Helvetica" pitchFamily="2" charset="0"/>
              </a:rPr>
              <a:t>ErrorX</a:t>
            </a:r>
            <a:endParaRPr lang="en-US" sz="2000" b="1" dirty="0">
              <a:latin typeface="Helvetica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5BC5AC-67D0-514C-AEF0-128C69164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836" y="3557679"/>
            <a:ext cx="8220001" cy="25140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241381-27EE-6741-A175-7C6592DC8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589" y="581186"/>
            <a:ext cx="8248248" cy="24998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8986AC-796A-2E4D-B7E0-5AE1C0423FFC}"/>
              </a:ext>
            </a:extLst>
          </p:cNvPr>
          <p:cNvSpPr txBox="1"/>
          <p:nvPr/>
        </p:nvSpPr>
        <p:spPr>
          <a:xfrm>
            <a:off x="3747589" y="27188"/>
            <a:ext cx="461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8425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FF236D-A308-1840-9D56-F83F304D33E3}"/>
              </a:ext>
            </a:extLst>
          </p:cNvPr>
          <p:cNvSpPr txBox="1"/>
          <p:nvPr/>
        </p:nvSpPr>
        <p:spPr>
          <a:xfrm>
            <a:off x="9527488" y="5411993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6666"/>
                </a:solidFill>
                <a:highlight>
                  <a:srgbClr val="FF6666"/>
                </a:highlight>
                <a:latin typeface="Helvetica" pitchFamily="2" charset="0"/>
              </a:rPr>
              <a:t>__</a:t>
            </a:r>
            <a:r>
              <a:rPr lang="en-US" sz="2000" b="1" dirty="0">
                <a:latin typeface="Helvetica" pitchFamily="2" charset="0"/>
              </a:rPr>
              <a:t> Sequencing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A0B7E-2BAD-F745-A9A0-1A8EDEA11852}"/>
              </a:ext>
            </a:extLst>
          </p:cNvPr>
          <p:cNvSpPr txBox="1"/>
          <p:nvPr/>
        </p:nvSpPr>
        <p:spPr>
          <a:xfrm>
            <a:off x="7643446" y="691031"/>
            <a:ext cx="27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Before correction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62D46-BBA8-2A4C-A227-27B99BA281AE}"/>
              </a:ext>
            </a:extLst>
          </p:cNvPr>
          <p:cNvSpPr txBox="1"/>
          <p:nvPr/>
        </p:nvSpPr>
        <p:spPr>
          <a:xfrm>
            <a:off x="7779342" y="3038549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After correction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5FDCF-A383-BB49-A32B-20D41CF91093}"/>
              </a:ext>
            </a:extLst>
          </p:cNvPr>
          <p:cNvSpPr txBox="1"/>
          <p:nvPr/>
        </p:nvSpPr>
        <p:spPr>
          <a:xfrm>
            <a:off x="8305288" y="5763256"/>
            <a:ext cx="3937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N=predicted as error by </a:t>
            </a:r>
            <a:r>
              <a:rPr lang="en-US" sz="2000" b="1" dirty="0" err="1">
                <a:latin typeface="Helvetica" pitchFamily="2" charset="0"/>
              </a:rPr>
              <a:t>ErrorX</a:t>
            </a:r>
            <a:endParaRPr lang="en-US" sz="2000" b="1" dirty="0">
              <a:latin typeface="Helvetica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5BC5AC-67D0-514C-AEF0-128C69164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024" y="3569706"/>
            <a:ext cx="6248813" cy="19111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241381-27EE-6741-A175-7C6592DC8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551" y="1180671"/>
            <a:ext cx="6270286" cy="190041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3DEF03C-B5E5-284D-9FB4-D4852521FCCC}"/>
              </a:ext>
            </a:extLst>
          </p:cNvPr>
          <p:cNvGrpSpPr/>
          <p:nvPr/>
        </p:nvGrpSpPr>
        <p:grpSpPr>
          <a:xfrm>
            <a:off x="1848232" y="4758030"/>
            <a:ext cx="1863011" cy="618215"/>
            <a:chOff x="6703678" y="4653045"/>
            <a:chExt cx="1863011" cy="6182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871D37-30EE-774C-9AAF-999BDF638CC5}"/>
                </a:ext>
              </a:extLst>
            </p:cNvPr>
            <p:cNvSpPr txBox="1"/>
            <p:nvPr/>
          </p:nvSpPr>
          <p:spPr>
            <a:xfrm>
              <a:off x="6703678" y="4809595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1959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SEQ170844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9F3CDEB-F4EC-B241-B49D-4E9A09C2DF8A}"/>
                </a:ext>
              </a:extLst>
            </p:cNvPr>
            <p:cNvSpPr/>
            <p:nvPr/>
          </p:nvSpPr>
          <p:spPr>
            <a:xfrm>
              <a:off x="7384334" y="4653045"/>
              <a:ext cx="100208" cy="100208"/>
            </a:xfrm>
            <a:prstGeom prst="ellipse">
              <a:avLst/>
            </a:prstGeom>
            <a:solidFill>
              <a:srgbClr val="1959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1959F0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32663E8-A685-4B4F-930C-9DF5611D2B0E}"/>
              </a:ext>
            </a:extLst>
          </p:cNvPr>
          <p:cNvSpPr txBox="1"/>
          <p:nvPr/>
        </p:nvSpPr>
        <p:spPr>
          <a:xfrm>
            <a:off x="1402585" y="45573"/>
            <a:ext cx="3457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False clonal variants from same template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829DC3-D064-F745-B632-948B317409EA}"/>
              </a:ext>
            </a:extLst>
          </p:cNvPr>
          <p:cNvSpPr txBox="1"/>
          <p:nvPr/>
        </p:nvSpPr>
        <p:spPr>
          <a:xfrm>
            <a:off x="714803" y="5354674"/>
            <a:ext cx="3907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Helvetica" pitchFamily="2" charset="0"/>
              </a:rPr>
              <a:t>ErrorX</a:t>
            </a:r>
            <a:r>
              <a:rPr lang="en-US" sz="2800" dirty="0">
                <a:latin typeface="Helvetica" pitchFamily="2" charset="0"/>
              </a:rPr>
              <a:t> collapses into true sequence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2480A3-777E-D847-A855-760D743F8DF2}"/>
              </a:ext>
            </a:extLst>
          </p:cNvPr>
          <p:cNvGrpSpPr/>
          <p:nvPr/>
        </p:nvGrpSpPr>
        <p:grpSpPr>
          <a:xfrm>
            <a:off x="182880" y="1051180"/>
            <a:ext cx="4988296" cy="3109167"/>
            <a:chOff x="-307696" y="1443190"/>
            <a:chExt cx="6952697" cy="433356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2A5216D-93AC-6641-901E-58301998BBA1}"/>
                </a:ext>
              </a:extLst>
            </p:cNvPr>
            <p:cNvSpPr txBox="1"/>
            <p:nvPr/>
          </p:nvSpPr>
          <p:spPr>
            <a:xfrm>
              <a:off x="251846" y="3217083"/>
              <a:ext cx="1863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SEQ170844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17A374-14CA-0B46-9A69-FE06DCCB4046}"/>
                </a:ext>
              </a:extLst>
            </p:cNvPr>
            <p:cNvSpPr txBox="1"/>
            <p:nvPr/>
          </p:nvSpPr>
          <p:spPr>
            <a:xfrm>
              <a:off x="689431" y="1919873"/>
              <a:ext cx="1691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SEQ17575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F2DFDF-A3E9-E64D-B460-4D0C6F89F0BB}"/>
                </a:ext>
              </a:extLst>
            </p:cNvPr>
            <p:cNvSpPr txBox="1"/>
            <p:nvPr/>
          </p:nvSpPr>
          <p:spPr>
            <a:xfrm>
              <a:off x="-307696" y="4441857"/>
              <a:ext cx="1863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SEQ525409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7735A2B-581B-B74C-95EA-245AC742B785}"/>
                </a:ext>
              </a:extLst>
            </p:cNvPr>
            <p:cNvSpPr txBox="1"/>
            <p:nvPr/>
          </p:nvSpPr>
          <p:spPr>
            <a:xfrm>
              <a:off x="772480" y="5315087"/>
              <a:ext cx="1863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SEQ920175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2D8C685-82B0-644E-A15A-F0F130972788}"/>
                </a:ext>
              </a:extLst>
            </p:cNvPr>
            <p:cNvSpPr txBox="1"/>
            <p:nvPr/>
          </p:nvSpPr>
          <p:spPr>
            <a:xfrm>
              <a:off x="3552494" y="5278309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SEQ234967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418F8C-1098-4B41-8CBE-4ACB74F3BB18}"/>
                </a:ext>
              </a:extLst>
            </p:cNvPr>
            <p:cNvSpPr txBox="1"/>
            <p:nvPr/>
          </p:nvSpPr>
          <p:spPr>
            <a:xfrm>
              <a:off x="4756500" y="4295799"/>
              <a:ext cx="18460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SEQ101101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BC4EA6-5068-0840-865C-F58B9DA461D6}"/>
                </a:ext>
              </a:extLst>
            </p:cNvPr>
            <p:cNvSpPr txBox="1"/>
            <p:nvPr/>
          </p:nvSpPr>
          <p:spPr>
            <a:xfrm>
              <a:off x="4781990" y="2742335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SEQ979990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F66C28-C1B6-8A46-99A6-F42F9726A669}"/>
                </a:ext>
              </a:extLst>
            </p:cNvPr>
            <p:cNvSpPr txBox="1"/>
            <p:nvPr/>
          </p:nvSpPr>
          <p:spPr>
            <a:xfrm>
              <a:off x="3764400" y="1443190"/>
              <a:ext cx="1691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SEQ93940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FD7E210-5DEA-4049-A949-241475EC6553}"/>
                </a:ext>
              </a:extLst>
            </p:cNvPr>
            <p:cNvSpPr/>
            <p:nvPr/>
          </p:nvSpPr>
          <p:spPr>
            <a:xfrm>
              <a:off x="2939695" y="3463697"/>
              <a:ext cx="100208" cy="100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C012DDB-B978-0245-AA2E-16591CA068B3}"/>
                </a:ext>
              </a:extLst>
            </p:cNvPr>
            <p:cNvCxnSpPr>
              <a:cxnSpLocks/>
            </p:cNvCxnSpPr>
            <p:nvPr/>
          </p:nvCxnSpPr>
          <p:spPr>
            <a:xfrm>
              <a:off x="1450630" y="2481216"/>
              <a:ext cx="1516266" cy="10304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1BA872-20C1-C14E-846B-9B541EDF7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272" y="1904855"/>
              <a:ext cx="833911" cy="16124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EF54753-C594-7048-A4EA-96F6DC268006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 flipV="1">
              <a:off x="2966896" y="2973168"/>
              <a:ext cx="1815094" cy="5495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A2E101B-7EC1-2343-88C9-FD7CB14580B7}"/>
                </a:ext>
              </a:extLst>
            </p:cNvPr>
            <p:cNvCxnSpPr>
              <a:cxnSpLocks/>
            </p:cNvCxnSpPr>
            <p:nvPr/>
          </p:nvCxnSpPr>
          <p:spPr>
            <a:xfrm>
              <a:off x="2994859" y="3525300"/>
              <a:ext cx="1761641" cy="9663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F7F4FD9-B79C-BA46-9BAC-C02F6CB2977E}"/>
                </a:ext>
              </a:extLst>
            </p:cNvPr>
            <p:cNvCxnSpPr>
              <a:cxnSpLocks/>
            </p:cNvCxnSpPr>
            <p:nvPr/>
          </p:nvCxnSpPr>
          <p:spPr>
            <a:xfrm>
              <a:off x="3002117" y="3539216"/>
              <a:ext cx="758133" cy="18050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F49BD8-DE74-AA4A-B84D-FA5D2095E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4515" y="3507957"/>
              <a:ext cx="696348" cy="18363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A486701-8AB3-8940-ABDF-C180B18C23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8265" y="3523092"/>
              <a:ext cx="1668631" cy="8915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436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7AF0A6-6E84-0E48-B640-B03E9D621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341"/>
          <a:stretch/>
        </p:blipFill>
        <p:spPr>
          <a:xfrm>
            <a:off x="602077" y="1892606"/>
            <a:ext cx="2603500" cy="2060416"/>
          </a:xfrm>
        </p:spPr>
      </p:pic>
    </p:spTree>
    <p:extLst>
      <p:ext uri="{BB962C8B-B14F-4D97-AF65-F5344CB8AC3E}">
        <p14:creationId xmlns:p14="http://schemas.microsoft.com/office/powerpoint/2010/main" val="111347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F7E5FC-5043-3C46-8E72-92A093559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172" t="33115" b="31693"/>
          <a:stretch/>
        </p:blipFill>
        <p:spPr>
          <a:xfrm>
            <a:off x="-1" y="1439945"/>
            <a:ext cx="12395417" cy="399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3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F7E5FC-5043-3C46-8E72-92A093559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327" t="33115" r="57583" b="31693"/>
          <a:stretch/>
        </p:blipFill>
        <p:spPr>
          <a:xfrm>
            <a:off x="168812" y="1439945"/>
            <a:ext cx="3812346" cy="399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0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100000">
              <a:srgbClr val="1959F0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7D449D-117A-044E-9B0A-B17D46AB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17" y="2242599"/>
            <a:ext cx="2462749" cy="2130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20CF54-234C-CB49-B6D0-BF59240ACDD1}"/>
              </a:ext>
            </a:extLst>
          </p:cNvPr>
          <p:cNvSpPr txBox="1"/>
          <p:nvPr/>
        </p:nvSpPr>
        <p:spPr>
          <a:xfrm>
            <a:off x="253220" y="4300275"/>
            <a:ext cx="308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Next-generation sequencing of immune repertoires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083F4-DF4C-7143-8608-800645A91281}"/>
              </a:ext>
            </a:extLst>
          </p:cNvPr>
          <p:cNvSpPr txBox="1"/>
          <p:nvPr/>
        </p:nvSpPr>
        <p:spPr>
          <a:xfrm>
            <a:off x="3748696" y="2849476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GAGATCAAAGAGAT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GAGCCAGCAGTACC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GATCCACGAATTAC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7B88E-2C8C-944D-A87E-5789EF6DB1E1}"/>
              </a:ext>
            </a:extLst>
          </p:cNvPr>
          <p:cNvSpPr txBox="1"/>
          <p:nvPr/>
        </p:nvSpPr>
        <p:spPr>
          <a:xfrm>
            <a:off x="3665314" y="4300275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Raw DNA sequences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0DC0D-1F34-A945-B8AC-31B34FBB0C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15997" t="18666" r="12735" b="17538"/>
          <a:stretch/>
        </p:blipFill>
        <p:spPr>
          <a:xfrm>
            <a:off x="6360121" y="2301836"/>
            <a:ext cx="2391685" cy="2140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91AF1C-EB2D-CD45-81D6-435C64A9E456}"/>
              </a:ext>
            </a:extLst>
          </p:cNvPr>
          <p:cNvSpPr txBox="1"/>
          <p:nvPr/>
        </p:nvSpPr>
        <p:spPr>
          <a:xfrm>
            <a:off x="6315605" y="4300275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 correction by </a:t>
            </a:r>
          </a:p>
          <a:p>
            <a:pPr algn="ctr"/>
            <a:r>
              <a:rPr lang="en-US" dirty="0">
                <a:latin typeface="Helvetica" pitchFamily="2" charset="0"/>
              </a:rPr>
              <a:t>deep neural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40F73-C9DD-7145-BDDE-A5472330F69E}"/>
              </a:ext>
            </a:extLst>
          </p:cNvPr>
          <p:cNvSpPr txBox="1"/>
          <p:nvPr/>
        </p:nvSpPr>
        <p:spPr>
          <a:xfrm>
            <a:off x="9304822" y="2849476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7B48B-EC40-3042-BD35-16F4A15A8D93}"/>
              </a:ext>
            </a:extLst>
          </p:cNvPr>
          <p:cNvSpPr txBox="1"/>
          <p:nvPr/>
        </p:nvSpPr>
        <p:spPr>
          <a:xfrm>
            <a:off x="8960343" y="4300275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Error-corrected sequences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269FB5-D80F-A249-9FEA-F55F016D9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172" t="33115" b="31693"/>
          <a:stretch/>
        </p:blipFill>
        <p:spPr>
          <a:xfrm>
            <a:off x="3913340" y="5185711"/>
            <a:ext cx="3900074" cy="12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1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7D449D-117A-044E-9B0A-B17D46AB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86" y="1242008"/>
            <a:ext cx="1858344" cy="1607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20CF54-234C-CB49-B6D0-BF59240ACDD1}"/>
              </a:ext>
            </a:extLst>
          </p:cNvPr>
          <p:cNvSpPr txBox="1"/>
          <p:nvPr/>
        </p:nvSpPr>
        <p:spPr>
          <a:xfrm>
            <a:off x="379829" y="595677"/>
            <a:ext cx="308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Immune repertoire</a:t>
            </a:r>
          </a:p>
          <a:p>
            <a:pPr algn="ctr"/>
            <a:r>
              <a:rPr lang="en-US" dirty="0">
                <a:latin typeface="Helvetica" pitchFamily="2" charset="0"/>
              </a:rPr>
              <a:t>sequencing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083F4-DF4C-7143-8608-800645A91281}"/>
              </a:ext>
            </a:extLst>
          </p:cNvPr>
          <p:cNvSpPr txBox="1"/>
          <p:nvPr/>
        </p:nvSpPr>
        <p:spPr>
          <a:xfrm>
            <a:off x="3906647" y="1357128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GAGATCAAAGAGAT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GAGCCAGCAGTACC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GATCCACGAATTAC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7B88E-2C8C-944D-A87E-5789EF6DB1E1}"/>
              </a:ext>
            </a:extLst>
          </p:cNvPr>
          <p:cNvSpPr txBox="1"/>
          <p:nvPr/>
        </p:nvSpPr>
        <p:spPr>
          <a:xfrm>
            <a:off x="3781515" y="872676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Raw DNA sequences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1AF1C-EB2D-CD45-81D6-435C64A9E456}"/>
              </a:ext>
            </a:extLst>
          </p:cNvPr>
          <p:cNvSpPr txBox="1"/>
          <p:nvPr/>
        </p:nvSpPr>
        <p:spPr>
          <a:xfrm>
            <a:off x="836798" y="4427757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 correction by </a:t>
            </a:r>
          </a:p>
          <a:p>
            <a:pPr algn="ctr"/>
            <a:r>
              <a:rPr lang="en-US" dirty="0">
                <a:latin typeface="Helvetica" pitchFamily="2" charset="0"/>
              </a:rPr>
              <a:t>deep neural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40F73-C9DD-7145-BDDE-A5472330F69E}"/>
              </a:ext>
            </a:extLst>
          </p:cNvPr>
          <p:cNvSpPr txBox="1"/>
          <p:nvPr/>
        </p:nvSpPr>
        <p:spPr>
          <a:xfrm>
            <a:off x="3906647" y="3098255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7B48B-EC40-3042-BD35-16F4A15A8D93}"/>
              </a:ext>
            </a:extLst>
          </p:cNvPr>
          <p:cNvSpPr txBox="1"/>
          <p:nvPr/>
        </p:nvSpPr>
        <p:spPr>
          <a:xfrm>
            <a:off x="3505894" y="4427757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Error-corrected sequences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F48DDC-810D-4749-A9DD-A178A51040E7}"/>
              </a:ext>
            </a:extLst>
          </p:cNvPr>
          <p:cNvCxnSpPr/>
          <p:nvPr/>
        </p:nvCxnSpPr>
        <p:spPr>
          <a:xfrm>
            <a:off x="3080825" y="1782806"/>
            <a:ext cx="7006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B03856-C8CB-FD43-BDA3-04A09838BBD0}"/>
              </a:ext>
            </a:extLst>
          </p:cNvPr>
          <p:cNvCxnSpPr>
            <a:cxnSpLocks/>
          </p:cNvCxnSpPr>
          <p:nvPr/>
        </p:nvCxnSpPr>
        <p:spPr>
          <a:xfrm flipH="1">
            <a:off x="2933113" y="2221247"/>
            <a:ext cx="867035" cy="888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DB96FE-5427-0845-919B-D0E3421EB127}"/>
              </a:ext>
            </a:extLst>
          </p:cNvPr>
          <p:cNvCxnSpPr/>
          <p:nvPr/>
        </p:nvCxnSpPr>
        <p:spPr>
          <a:xfrm>
            <a:off x="3000984" y="3676831"/>
            <a:ext cx="7006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3DAEB75-E2C6-6D4E-B07D-E3B5F32AE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1" t="18111" r="13350" b="17334"/>
          <a:stretch/>
        </p:blipFill>
        <p:spPr>
          <a:xfrm>
            <a:off x="1134622" y="2906843"/>
            <a:ext cx="1679334" cy="153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3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362B259D-EF60-E042-A7D9-836F88E00BF7}"/>
              </a:ext>
            </a:extLst>
          </p:cNvPr>
          <p:cNvSpPr/>
          <p:nvPr/>
        </p:nvSpPr>
        <p:spPr>
          <a:xfrm>
            <a:off x="3018716" y="1759850"/>
            <a:ext cx="688368" cy="1718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C70B5-339E-D74D-B542-6AC7B75F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86" y="1242008"/>
            <a:ext cx="1858344" cy="1607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D7E50F-70E6-A344-9628-58E121CA3425}"/>
              </a:ext>
            </a:extLst>
          </p:cNvPr>
          <p:cNvSpPr txBox="1"/>
          <p:nvPr/>
        </p:nvSpPr>
        <p:spPr>
          <a:xfrm>
            <a:off x="3906647" y="1357128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GAGATCAAAGAGAT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GAGCCAGCAGTACC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GATCCACGAATTAC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66B66-54D7-F345-A336-27A93B9D1FF5}"/>
              </a:ext>
            </a:extLst>
          </p:cNvPr>
          <p:cNvSpPr txBox="1"/>
          <p:nvPr/>
        </p:nvSpPr>
        <p:spPr>
          <a:xfrm>
            <a:off x="3781515" y="872676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Raw DNA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D6528-E94B-9D43-8ADC-7F3A9558A59F}"/>
              </a:ext>
            </a:extLst>
          </p:cNvPr>
          <p:cNvSpPr txBox="1"/>
          <p:nvPr/>
        </p:nvSpPr>
        <p:spPr>
          <a:xfrm>
            <a:off x="836798" y="4427757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 correction by </a:t>
            </a:r>
          </a:p>
          <a:p>
            <a:pPr algn="ctr"/>
            <a:r>
              <a:rPr lang="en-US" dirty="0">
                <a:latin typeface="Helvetica" pitchFamily="2" charset="0"/>
              </a:rPr>
              <a:t>deep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A906C-49F7-614D-B51E-141597161EFA}"/>
              </a:ext>
            </a:extLst>
          </p:cNvPr>
          <p:cNvSpPr txBox="1"/>
          <p:nvPr/>
        </p:nvSpPr>
        <p:spPr>
          <a:xfrm>
            <a:off x="3906647" y="3098255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30E59-4A27-184C-A7F2-72FADB2D14D5}"/>
              </a:ext>
            </a:extLst>
          </p:cNvPr>
          <p:cNvSpPr txBox="1"/>
          <p:nvPr/>
        </p:nvSpPr>
        <p:spPr>
          <a:xfrm>
            <a:off x="3505894" y="4427757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Error-corrected sequences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48C18B-E267-C941-9BB5-3A1E30ACBD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1" t="18111" r="13350" b="17334"/>
          <a:stretch/>
        </p:blipFill>
        <p:spPr>
          <a:xfrm>
            <a:off x="1134622" y="2906843"/>
            <a:ext cx="1679334" cy="1539976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A9688B36-8B70-DD48-A326-34F3B1E00854}"/>
              </a:ext>
            </a:extLst>
          </p:cNvPr>
          <p:cNvSpPr/>
          <p:nvPr/>
        </p:nvSpPr>
        <p:spPr>
          <a:xfrm>
            <a:off x="3018716" y="3698419"/>
            <a:ext cx="688368" cy="1718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D1AC0D9-09A9-A049-B173-FC49E2204548}"/>
              </a:ext>
            </a:extLst>
          </p:cNvPr>
          <p:cNvSpPr/>
          <p:nvPr/>
        </p:nvSpPr>
        <p:spPr>
          <a:xfrm rot="8169985">
            <a:off x="2827535" y="2725824"/>
            <a:ext cx="1070731" cy="16369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4A6A56-4EF1-9644-B3D3-AA69848D25DF}"/>
              </a:ext>
            </a:extLst>
          </p:cNvPr>
          <p:cNvSpPr txBox="1"/>
          <p:nvPr/>
        </p:nvSpPr>
        <p:spPr>
          <a:xfrm>
            <a:off x="379829" y="595677"/>
            <a:ext cx="308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Immune repertoire</a:t>
            </a:r>
          </a:p>
          <a:p>
            <a:pPr algn="ctr"/>
            <a:r>
              <a:rPr lang="en-US" dirty="0">
                <a:latin typeface="Helvetica" pitchFamily="2" charset="0"/>
              </a:rPr>
              <a:t>sequencing</a:t>
            </a:r>
          </a:p>
        </p:txBody>
      </p:sp>
    </p:spTree>
    <p:extLst>
      <p:ext uri="{BB962C8B-B14F-4D97-AF65-F5344CB8AC3E}">
        <p14:creationId xmlns:p14="http://schemas.microsoft.com/office/powerpoint/2010/main" val="412887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B1BA08B-7FE4-0243-80C7-B5949036082A}"/>
              </a:ext>
            </a:extLst>
          </p:cNvPr>
          <p:cNvSpPr/>
          <p:nvPr/>
        </p:nvSpPr>
        <p:spPr>
          <a:xfrm>
            <a:off x="0" y="1841680"/>
            <a:ext cx="12192000" cy="3477295"/>
          </a:xfrm>
          <a:prstGeom prst="rect">
            <a:avLst/>
          </a:prstGeom>
          <a:solidFill>
            <a:srgbClr val="1959F0"/>
          </a:solidFill>
          <a:ln>
            <a:solidFill>
              <a:srgbClr val="195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2CCD706-5461-B04A-B6B2-F727E9DA37C8}"/>
              </a:ext>
            </a:extLst>
          </p:cNvPr>
          <p:cNvSpPr/>
          <p:nvPr/>
        </p:nvSpPr>
        <p:spPr>
          <a:xfrm>
            <a:off x="253220" y="5359952"/>
            <a:ext cx="4026682" cy="12554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7A0245-A2B5-B84D-B8EC-E845EBAB63A6}"/>
              </a:ext>
            </a:extLst>
          </p:cNvPr>
          <p:cNvGrpSpPr/>
          <p:nvPr/>
        </p:nvGrpSpPr>
        <p:grpSpPr>
          <a:xfrm>
            <a:off x="157634" y="2242599"/>
            <a:ext cx="3232486" cy="2774778"/>
            <a:chOff x="164135" y="2242599"/>
            <a:chExt cx="3232486" cy="277477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E0574C36-D59C-1148-BECD-5AA99573F588}"/>
                </a:ext>
              </a:extLst>
            </p:cNvPr>
            <p:cNvSpPr/>
            <p:nvPr/>
          </p:nvSpPr>
          <p:spPr>
            <a:xfrm>
              <a:off x="164135" y="2242599"/>
              <a:ext cx="3232486" cy="2774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95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7D449D-117A-044E-9B0A-B17D46AB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117" y="2242599"/>
              <a:ext cx="2462749" cy="21302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20CF54-234C-CB49-B6D0-BF59240ACDD1}"/>
                </a:ext>
              </a:extLst>
            </p:cNvPr>
            <p:cNvSpPr txBox="1"/>
            <p:nvPr/>
          </p:nvSpPr>
          <p:spPr>
            <a:xfrm>
              <a:off x="253220" y="4300275"/>
              <a:ext cx="30845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Next-generation sequencing of immune repertoires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2AB312-AE65-4E4B-A9C4-E62EBEC658B4}"/>
              </a:ext>
            </a:extLst>
          </p:cNvPr>
          <p:cNvGrpSpPr/>
          <p:nvPr/>
        </p:nvGrpSpPr>
        <p:grpSpPr>
          <a:xfrm>
            <a:off x="3499649" y="2242599"/>
            <a:ext cx="2829898" cy="2774778"/>
            <a:chOff x="3396622" y="2240701"/>
            <a:chExt cx="2829898" cy="277477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C2F6ADA-C717-DF41-BD72-6E16E05B1C46}"/>
                </a:ext>
              </a:extLst>
            </p:cNvPr>
            <p:cNvSpPr/>
            <p:nvPr/>
          </p:nvSpPr>
          <p:spPr>
            <a:xfrm>
              <a:off x="3396622" y="2240701"/>
              <a:ext cx="2829898" cy="2774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95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F083F4-DF4C-7143-8608-800645A91281}"/>
                </a:ext>
              </a:extLst>
            </p:cNvPr>
            <p:cNvSpPr txBox="1"/>
            <p:nvPr/>
          </p:nvSpPr>
          <p:spPr>
            <a:xfrm>
              <a:off x="3748696" y="2849476"/>
              <a:ext cx="21146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GAGATCAAAGAGAT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GAGCCAGCAGTACC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GACACCGCATACAG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GATCCACGAATTAC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E7B88E-2C8C-944D-A87E-5789EF6DB1E1}"/>
                </a:ext>
              </a:extLst>
            </p:cNvPr>
            <p:cNvSpPr txBox="1"/>
            <p:nvPr/>
          </p:nvSpPr>
          <p:spPr>
            <a:xfrm>
              <a:off x="3665314" y="4300275"/>
              <a:ext cx="2364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Raw DNA sequences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B59089-D60B-1A40-AC65-410D901ABBD5}"/>
              </a:ext>
            </a:extLst>
          </p:cNvPr>
          <p:cNvGrpSpPr/>
          <p:nvPr/>
        </p:nvGrpSpPr>
        <p:grpSpPr>
          <a:xfrm>
            <a:off x="6439076" y="2242599"/>
            <a:ext cx="2727211" cy="2774778"/>
            <a:chOff x="6233131" y="2218203"/>
            <a:chExt cx="2727211" cy="277477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24E7A2C-D32E-E34F-9CC9-0D4A04E8977E}"/>
                </a:ext>
              </a:extLst>
            </p:cNvPr>
            <p:cNvSpPr/>
            <p:nvPr/>
          </p:nvSpPr>
          <p:spPr>
            <a:xfrm>
              <a:off x="6233131" y="2218203"/>
              <a:ext cx="2727211" cy="2774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95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50DC0D-1F34-A945-B8AC-31B34FBB0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l="15997" t="18666" r="12735" b="17538"/>
            <a:stretch/>
          </p:blipFill>
          <p:spPr>
            <a:xfrm>
              <a:off x="6400894" y="2344040"/>
              <a:ext cx="2391685" cy="21409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91AF1C-EB2D-CD45-81D6-435C64A9E456}"/>
                </a:ext>
              </a:extLst>
            </p:cNvPr>
            <p:cNvSpPr txBox="1"/>
            <p:nvPr/>
          </p:nvSpPr>
          <p:spPr>
            <a:xfrm>
              <a:off x="6459245" y="4300275"/>
              <a:ext cx="22749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Error correction by 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deep neural network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AA5D221-97BF-3746-83E8-6CB2F8A9F575}"/>
              </a:ext>
            </a:extLst>
          </p:cNvPr>
          <p:cNvGrpSpPr/>
          <p:nvPr/>
        </p:nvGrpSpPr>
        <p:grpSpPr>
          <a:xfrm>
            <a:off x="9211421" y="2242599"/>
            <a:ext cx="2916184" cy="2774778"/>
            <a:chOff x="8960342" y="2195705"/>
            <a:chExt cx="2916184" cy="2774778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1C8CAA1-4633-644B-8B6B-B408C27069D8}"/>
                </a:ext>
              </a:extLst>
            </p:cNvPr>
            <p:cNvSpPr/>
            <p:nvPr/>
          </p:nvSpPr>
          <p:spPr>
            <a:xfrm>
              <a:off x="8960342" y="2195705"/>
              <a:ext cx="2916183" cy="2774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95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440F73-C9DD-7145-BDDE-A5472330F69E}"/>
                </a:ext>
              </a:extLst>
            </p:cNvPr>
            <p:cNvSpPr txBox="1"/>
            <p:nvPr/>
          </p:nvSpPr>
          <p:spPr>
            <a:xfrm>
              <a:off x="9304822" y="2849476"/>
              <a:ext cx="21146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GAGAT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AAAGAGAT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GAGCCAGCAG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ACC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ACCGCATACAG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GATCCACG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ATTAC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67B48B-EC40-3042-BD35-16F4A15A8D93}"/>
                </a:ext>
              </a:extLst>
            </p:cNvPr>
            <p:cNvSpPr txBox="1"/>
            <p:nvPr/>
          </p:nvSpPr>
          <p:spPr>
            <a:xfrm>
              <a:off x="8960343" y="4300275"/>
              <a:ext cx="2916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Error-corrected sequences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F269FB5-D80F-A249-9FEA-F55F016D9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172" t="33115" b="31693"/>
          <a:stretch/>
        </p:blipFill>
        <p:spPr>
          <a:xfrm>
            <a:off x="604213" y="5425105"/>
            <a:ext cx="3144483" cy="1012234"/>
          </a:xfrm>
          <a:prstGeom prst="rect">
            <a:avLst/>
          </a:prstGeom>
        </p:spPr>
      </p:pic>
      <p:sp>
        <p:nvSpPr>
          <p:cNvPr id="33" name="Right Arrow 32">
            <a:extLst>
              <a:ext uri="{FF2B5EF4-FFF2-40B4-BE49-F238E27FC236}">
                <a16:creationId xmlns:a16="http://schemas.microsoft.com/office/drawing/2014/main" id="{0E9CF30A-12A9-CE44-B1DB-3C8CEDB3A486}"/>
              </a:ext>
            </a:extLst>
          </p:cNvPr>
          <p:cNvSpPr/>
          <p:nvPr/>
        </p:nvSpPr>
        <p:spPr>
          <a:xfrm>
            <a:off x="2916980" y="2344997"/>
            <a:ext cx="1052507" cy="37540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5E01FD4-CC6A-4149-9F4E-5364C88F1029}"/>
              </a:ext>
            </a:extLst>
          </p:cNvPr>
          <p:cNvSpPr/>
          <p:nvPr/>
        </p:nvSpPr>
        <p:spPr>
          <a:xfrm>
            <a:off x="5770373" y="2344997"/>
            <a:ext cx="1052507" cy="37540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10B4E513-CFE3-F549-AA04-BBE2EBBC7AE6}"/>
              </a:ext>
            </a:extLst>
          </p:cNvPr>
          <p:cNvSpPr/>
          <p:nvPr/>
        </p:nvSpPr>
        <p:spPr>
          <a:xfrm>
            <a:off x="8538357" y="2360898"/>
            <a:ext cx="1052507" cy="37540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215E5E-B690-FE48-A09E-0ACEDB5BD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9" t="17209" r="41438" b="13954"/>
          <a:stretch/>
        </p:blipFill>
        <p:spPr>
          <a:xfrm>
            <a:off x="1265129" y="1114816"/>
            <a:ext cx="4273271" cy="414201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C34E930-83C3-2141-BFCB-487BBC15C765}"/>
              </a:ext>
            </a:extLst>
          </p:cNvPr>
          <p:cNvGrpSpPr/>
          <p:nvPr/>
        </p:nvGrpSpPr>
        <p:grpSpPr>
          <a:xfrm>
            <a:off x="8419743" y="2935517"/>
            <a:ext cx="1160895" cy="464327"/>
            <a:chOff x="6904094" y="4653045"/>
            <a:chExt cx="1160895" cy="4643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0AEE77-C8FC-2943-AE72-7AEADCA3D3CC}"/>
                </a:ext>
              </a:extLst>
            </p:cNvPr>
            <p:cNvSpPr txBox="1"/>
            <p:nvPr/>
          </p:nvSpPr>
          <p:spPr>
            <a:xfrm>
              <a:off x="6904094" y="4809595"/>
              <a:ext cx="11608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SEQ170844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BE3BA1-9E6E-DE4F-B0C1-F9E3316CC5F5}"/>
                </a:ext>
              </a:extLst>
            </p:cNvPr>
            <p:cNvSpPr/>
            <p:nvPr/>
          </p:nvSpPr>
          <p:spPr>
            <a:xfrm>
              <a:off x="7384334" y="4653045"/>
              <a:ext cx="100208" cy="100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7FEFE1A-7D7B-364C-8F7B-BD6C8E93B1FA}"/>
              </a:ext>
            </a:extLst>
          </p:cNvPr>
          <p:cNvSpPr txBox="1"/>
          <p:nvPr/>
        </p:nvSpPr>
        <p:spPr>
          <a:xfrm>
            <a:off x="2267209" y="559200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8 “clones” in lineage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0698D-32DB-8645-B1ED-F43CB01F0E1C}"/>
              </a:ext>
            </a:extLst>
          </p:cNvPr>
          <p:cNvSpPr txBox="1"/>
          <p:nvPr/>
        </p:nvSpPr>
        <p:spPr>
          <a:xfrm>
            <a:off x="8024290" y="3859250"/>
            <a:ext cx="2650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ErrorX</a:t>
            </a:r>
            <a:r>
              <a:rPr lang="en-US" dirty="0">
                <a:latin typeface="Helvetica" pitchFamily="2" charset="0"/>
              </a:rPr>
              <a:t> collapses false clones into one consensus sequence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E950A04-3874-3C41-B3AE-360A6065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4" y="438621"/>
            <a:ext cx="11338140" cy="676195"/>
          </a:xfrm>
        </p:spPr>
        <p:txBody>
          <a:bodyPr anchor="ctr">
            <a:noAutofit/>
          </a:bodyPr>
          <a:lstStyle/>
          <a:p>
            <a:r>
              <a:rPr lang="en-US" sz="3200" dirty="0" err="1">
                <a:latin typeface="Helvetica" pitchFamily="2" charset="0"/>
              </a:rPr>
              <a:t>ErrorX</a:t>
            </a:r>
            <a:r>
              <a:rPr lang="en-US" sz="3200" dirty="0">
                <a:latin typeface="Helvetica" pitchFamily="2" charset="0"/>
              </a:rPr>
              <a:t> eliminates false clonal lineages in antibody repertoire</a:t>
            </a:r>
          </a:p>
        </p:txBody>
      </p:sp>
    </p:spTree>
    <p:extLst>
      <p:ext uri="{BB962C8B-B14F-4D97-AF65-F5344CB8AC3E}">
        <p14:creationId xmlns:p14="http://schemas.microsoft.com/office/powerpoint/2010/main" val="97822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C34E930-83C3-2141-BFCB-487BBC15C765}"/>
              </a:ext>
            </a:extLst>
          </p:cNvPr>
          <p:cNvGrpSpPr/>
          <p:nvPr/>
        </p:nvGrpSpPr>
        <p:grpSpPr>
          <a:xfrm>
            <a:off x="7828855" y="3397182"/>
            <a:ext cx="1863011" cy="618215"/>
            <a:chOff x="6703678" y="4653045"/>
            <a:chExt cx="1863011" cy="6182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0AEE77-C8FC-2943-AE72-7AEADCA3D3CC}"/>
                </a:ext>
              </a:extLst>
            </p:cNvPr>
            <p:cNvSpPr txBox="1"/>
            <p:nvPr/>
          </p:nvSpPr>
          <p:spPr>
            <a:xfrm>
              <a:off x="6703678" y="4809595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1959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SEQ170844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BE3BA1-9E6E-DE4F-B0C1-F9E3316CC5F5}"/>
                </a:ext>
              </a:extLst>
            </p:cNvPr>
            <p:cNvSpPr/>
            <p:nvPr/>
          </p:nvSpPr>
          <p:spPr>
            <a:xfrm>
              <a:off x="7384334" y="4653045"/>
              <a:ext cx="100208" cy="100208"/>
            </a:xfrm>
            <a:prstGeom prst="ellipse">
              <a:avLst/>
            </a:prstGeom>
            <a:solidFill>
              <a:srgbClr val="1959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1959F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7FEFE1A-7D7B-364C-8F7B-BD6C8E93B1FA}"/>
              </a:ext>
            </a:extLst>
          </p:cNvPr>
          <p:cNvSpPr txBox="1"/>
          <p:nvPr/>
        </p:nvSpPr>
        <p:spPr>
          <a:xfrm>
            <a:off x="1430304" y="441121"/>
            <a:ext cx="3457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False clonal variants from same template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0698D-32DB-8645-B1ED-F43CB01F0E1C}"/>
              </a:ext>
            </a:extLst>
          </p:cNvPr>
          <p:cNvSpPr txBox="1"/>
          <p:nvPr/>
        </p:nvSpPr>
        <p:spPr>
          <a:xfrm>
            <a:off x="6555660" y="1692832"/>
            <a:ext cx="3907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Helvetica" pitchFamily="2" charset="0"/>
              </a:rPr>
              <a:t>ErrorX</a:t>
            </a:r>
            <a:r>
              <a:rPr lang="en-US" sz="2800" dirty="0">
                <a:latin typeface="Helvetica" pitchFamily="2" charset="0"/>
              </a:rPr>
              <a:t> collapses into true sequence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8FC3ACF-72D4-2F4F-8DF9-1B402D8249A9}"/>
              </a:ext>
            </a:extLst>
          </p:cNvPr>
          <p:cNvGrpSpPr/>
          <p:nvPr/>
        </p:nvGrpSpPr>
        <p:grpSpPr>
          <a:xfrm>
            <a:off x="622996" y="1617783"/>
            <a:ext cx="6050747" cy="4333562"/>
            <a:chOff x="594254" y="1443190"/>
            <a:chExt cx="6050747" cy="43335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78290A-A250-C747-9A13-4F13C64159F3}"/>
                </a:ext>
              </a:extLst>
            </p:cNvPr>
            <p:cNvSpPr txBox="1"/>
            <p:nvPr/>
          </p:nvSpPr>
          <p:spPr>
            <a:xfrm>
              <a:off x="938114" y="3256299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SEQ170844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0E0842-C842-794C-96D9-847210D27965}"/>
                </a:ext>
              </a:extLst>
            </p:cNvPr>
            <p:cNvSpPr txBox="1"/>
            <p:nvPr/>
          </p:nvSpPr>
          <p:spPr>
            <a:xfrm>
              <a:off x="748256" y="2057129"/>
              <a:ext cx="1691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SEQ17575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0C2A0C-BCED-2743-98AB-0637DDC27ED8}"/>
                </a:ext>
              </a:extLst>
            </p:cNvPr>
            <p:cNvSpPr txBox="1"/>
            <p:nvPr/>
          </p:nvSpPr>
          <p:spPr>
            <a:xfrm>
              <a:off x="594254" y="4324211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SEQ525409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71DD12-7A23-B242-BE10-2DEBB2E41005}"/>
                </a:ext>
              </a:extLst>
            </p:cNvPr>
            <p:cNvSpPr txBox="1"/>
            <p:nvPr/>
          </p:nvSpPr>
          <p:spPr>
            <a:xfrm>
              <a:off x="1635211" y="5315087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SEQ920175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3E27BE-5BEB-C146-972F-F4EF95475735}"/>
                </a:ext>
              </a:extLst>
            </p:cNvPr>
            <p:cNvSpPr txBox="1"/>
            <p:nvPr/>
          </p:nvSpPr>
          <p:spPr>
            <a:xfrm>
              <a:off x="3552494" y="5278309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SEQ234967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28F1B8-31B2-8447-9EF2-5D0D517350D0}"/>
                </a:ext>
              </a:extLst>
            </p:cNvPr>
            <p:cNvSpPr txBox="1"/>
            <p:nvPr/>
          </p:nvSpPr>
          <p:spPr>
            <a:xfrm>
              <a:off x="4756500" y="4295799"/>
              <a:ext cx="18460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SEQ101101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335D2D-C08C-0641-B5BF-07F51A320920}"/>
                </a:ext>
              </a:extLst>
            </p:cNvPr>
            <p:cNvSpPr txBox="1"/>
            <p:nvPr/>
          </p:nvSpPr>
          <p:spPr>
            <a:xfrm>
              <a:off x="4781990" y="2742335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SEQ979990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8EF299-A628-B745-BB05-6D462208123C}"/>
                </a:ext>
              </a:extLst>
            </p:cNvPr>
            <p:cNvSpPr txBox="1"/>
            <p:nvPr/>
          </p:nvSpPr>
          <p:spPr>
            <a:xfrm>
              <a:off x="3764400" y="1443190"/>
              <a:ext cx="1691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SEQ93940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87F5440-4206-F440-98F8-5FD069AA89C9}"/>
                </a:ext>
              </a:extLst>
            </p:cNvPr>
            <p:cNvSpPr/>
            <p:nvPr/>
          </p:nvSpPr>
          <p:spPr>
            <a:xfrm>
              <a:off x="2939695" y="3463697"/>
              <a:ext cx="100208" cy="100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A0CEBCC-F7B5-8D40-9D15-ACA57976715A}"/>
                </a:ext>
              </a:extLst>
            </p:cNvPr>
            <p:cNvCxnSpPr>
              <a:cxnSpLocks/>
            </p:cNvCxnSpPr>
            <p:nvPr/>
          </p:nvCxnSpPr>
          <p:spPr>
            <a:xfrm>
              <a:off x="1450630" y="2481216"/>
              <a:ext cx="1516266" cy="10304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012B41-074C-1D4F-AB1C-A477FA77B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272" y="1904855"/>
              <a:ext cx="833911" cy="16124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71CF713-4E9A-2F4A-8424-7F83CB4062AF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2966896" y="2973168"/>
              <a:ext cx="1815094" cy="5495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786C6-4448-B54E-B761-0C6C29086BD1}"/>
                </a:ext>
              </a:extLst>
            </p:cNvPr>
            <p:cNvCxnSpPr>
              <a:cxnSpLocks/>
            </p:cNvCxnSpPr>
            <p:nvPr/>
          </p:nvCxnSpPr>
          <p:spPr>
            <a:xfrm>
              <a:off x="2994859" y="3525300"/>
              <a:ext cx="1761641" cy="9663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B141D1-91E2-3340-961F-9E3E729C2937}"/>
                </a:ext>
              </a:extLst>
            </p:cNvPr>
            <p:cNvCxnSpPr>
              <a:cxnSpLocks/>
            </p:cNvCxnSpPr>
            <p:nvPr/>
          </p:nvCxnSpPr>
          <p:spPr>
            <a:xfrm>
              <a:off x="3002117" y="3539216"/>
              <a:ext cx="758133" cy="18050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A9BF16B-292B-0748-A60F-D2A01549F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4515" y="3507957"/>
              <a:ext cx="696348" cy="18363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603A40F-2C01-4A45-AAE4-8383C43C99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8265" y="3523092"/>
              <a:ext cx="1668631" cy="8915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40DCCA-DE6A-454A-9FF6-2413C9915EA7}"/>
              </a:ext>
            </a:extLst>
          </p:cNvPr>
          <p:cNvSpPr txBox="1"/>
          <p:nvPr/>
        </p:nvSpPr>
        <p:spPr>
          <a:xfrm>
            <a:off x="689520" y="402526"/>
            <a:ext cx="461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4090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C34E930-83C3-2141-BFCB-487BBC15C765}"/>
              </a:ext>
            </a:extLst>
          </p:cNvPr>
          <p:cNvGrpSpPr/>
          <p:nvPr/>
        </p:nvGrpSpPr>
        <p:grpSpPr>
          <a:xfrm>
            <a:off x="6231862" y="5486516"/>
            <a:ext cx="1863011" cy="618215"/>
            <a:chOff x="6703678" y="4653045"/>
            <a:chExt cx="1863011" cy="6182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0AEE77-C8FC-2943-AE72-7AEADCA3D3CC}"/>
                </a:ext>
              </a:extLst>
            </p:cNvPr>
            <p:cNvSpPr txBox="1"/>
            <p:nvPr/>
          </p:nvSpPr>
          <p:spPr>
            <a:xfrm>
              <a:off x="6703678" y="4809595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1959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SEQ170844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BE3BA1-9E6E-DE4F-B0C1-F9E3316CC5F5}"/>
                </a:ext>
              </a:extLst>
            </p:cNvPr>
            <p:cNvSpPr/>
            <p:nvPr/>
          </p:nvSpPr>
          <p:spPr>
            <a:xfrm>
              <a:off x="7384334" y="4653045"/>
              <a:ext cx="100208" cy="100208"/>
            </a:xfrm>
            <a:prstGeom prst="ellipse">
              <a:avLst/>
            </a:prstGeom>
            <a:solidFill>
              <a:srgbClr val="1959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1959F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7FEFE1A-7D7B-364C-8F7B-BD6C8E93B1FA}"/>
              </a:ext>
            </a:extLst>
          </p:cNvPr>
          <p:cNvSpPr txBox="1"/>
          <p:nvPr/>
        </p:nvSpPr>
        <p:spPr>
          <a:xfrm>
            <a:off x="939815" y="1804749"/>
            <a:ext cx="3457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False clonal variants from same template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0698D-32DB-8645-B1ED-F43CB01F0E1C}"/>
              </a:ext>
            </a:extLst>
          </p:cNvPr>
          <p:cNvSpPr txBox="1"/>
          <p:nvPr/>
        </p:nvSpPr>
        <p:spPr>
          <a:xfrm>
            <a:off x="714803" y="5354674"/>
            <a:ext cx="3907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Helvetica" pitchFamily="2" charset="0"/>
              </a:rPr>
              <a:t>ErrorX</a:t>
            </a:r>
            <a:r>
              <a:rPr lang="en-US" sz="2800" dirty="0">
                <a:latin typeface="Helvetica" pitchFamily="2" charset="0"/>
              </a:rPr>
              <a:t> collapses into true sequence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8FC3ACF-72D4-2F4F-8DF9-1B402D8249A9}"/>
              </a:ext>
            </a:extLst>
          </p:cNvPr>
          <p:cNvGrpSpPr/>
          <p:nvPr/>
        </p:nvGrpSpPr>
        <p:grpSpPr>
          <a:xfrm>
            <a:off x="4531601" y="245990"/>
            <a:ext cx="6050747" cy="4333562"/>
            <a:chOff x="594254" y="1443190"/>
            <a:chExt cx="6050747" cy="43335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78290A-A250-C747-9A13-4F13C64159F3}"/>
                </a:ext>
              </a:extLst>
            </p:cNvPr>
            <p:cNvSpPr txBox="1"/>
            <p:nvPr/>
          </p:nvSpPr>
          <p:spPr>
            <a:xfrm>
              <a:off x="938114" y="3256299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SEQ170844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0E0842-C842-794C-96D9-847210D27965}"/>
                </a:ext>
              </a:extLst>
            </p:cNvPr>
            <p:cNvSpPr txBox="1"/>
            <p:nvPr/>
          </p:nvSpPr>
          <p:spPr>
            <a:xfrm>
              <a:off x="748256" y="2057129"/>
              <a:ext cx="1691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SEQ17575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0C2A0C-BCED-2743-98AB-0637DDC27ED8}"/>
                </a:ext>
              </a:extLst>
            </p:cNvPr>
            <p:cNvSpPr txBox="1"/>
            <p:nvPr/>
          </p:nvSpPr>
          <p:spPr>
            <a:xfrm>
              <a:off x="594254" y="4324211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SEQ525409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71DD12-7A23-B242-BE10-2DEBB2E41005}"/>
                </a:ext>
              </a:extLst>
            </p:cNvPr>
            <p:cNvSpPr txBox="1"/>
            <p:nvPr/>
          </p:nvSpPr>
          <p:spPr>
            <a:xfrm>
              <a:off x="1635211" y="5315087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SEQ920175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3E27BE-5BEB-C146-972F-F4EF95475735}"/>
                </a:ext>
              </a:extLst>
            </p:cNvPr>
            <p:cNvSpPr txBox="1"/>
            <p:nvPr/>
          </p:nvSpPr>
          <p:spPr>
            <a:xfrm>
              <a:off x="3552494" y="5278309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SEQ234967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28F1B8-31B2-8447-9EF2-5D0D517350D0}"/>
                </a:ext>
              </a:extLst>
            </p:cNvPr>
            <p:cNvSpPr txBox="1"/>
            <p:nvPr/>
          </p:nvSpPr>
          <p:spPr>
            <a:xfrm>
              <a:off x="4756500" y="4295799"/>
              <a:ext cx="18460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SEQ101101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335D2D-C08C-0641-B5BF-07F51A320920}"/>
                </a:ext>
              </a:extLst>
            </p:cNvPr>
            <p:cNvSpPr txBox="1"/>
            <p:nvPr/>
          </p:nvSpPr>
          <p:spPr>
            <a:xfrm>
              <a:off x="4781990" y="2742335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SEQ979990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8EF299-A628-B745-BB05-6D462208123C}"/>
                </a:ext>
              </a:extLst>
            </p:cNvPr>
            <p:cNvSpPr txBox="1"/>
            <p:nvPr/>
          </p:nvSpPr>
          <p:spPr>
            <a:xfrm>
              <a:off x="3764400" y="1443190"/>
              <a:ext cx="1691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SEQ93940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87F5440-4206-F440-98F8-5FD069AA89C9}"/>
                </a:ext>
              </a:extLst>
            </p:cNvPr>
            <p:cNvSpPr/>
            <p:nvPr/>
          </p:nvSpPr>
          <p:spPr>
            <a:xfrm>
              <a:off x="2939695" y="3463697"/>
              <a:ext cx="100208" cy="100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A0CEBCC-F7B5-8D40-9D15-ACA57976715A}"/>
                </a:ext>
              </a:extLst>
            </p:cNvPr>
            <p:cNvCxnSpPr>
              <a:cxnSpLocks/>
            </p:cNvCxnSpPr>
            <p:nvPr/>
          </p:nvCxnSpPr>
          <p:spPr>
            <a:xfrm>
              <a:off x="1450630" y="2481216"/>
              <a:ext cx="1516266" cy="10304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012B41-074C-1D4F-AB1C-A477FA77B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272" y="1904855"/>
              <a:ext cx="833911" cy="16124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71CF713-4E9A-2F4A-8424-7F83CB4062AF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2966896" y="2973168"/>
              <a:ext cx="1815094" cy="5495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786C6-4448-B54E-B761-0C6C29086BD1}"/>
                </a:ext>
              </a:extLst>
            </p:cNvPr>
            <p:cNvCxnSpPr>
              <a:cxnSpLocks/>
            </p:cNvCxnSpPr>
            <p:nvPr/>
          </p:nvCxnSpPr>
          <p:spPr>
            <a:xfrm>
              <a:off x="2994859" y="3525300"/>
              <a:ext cx="1761641" cy="9663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B141D1-91E2-3340-961F-9E3E729C2937}"/>
                </a:ext>
              </a:extLst>
            </p:cNvPr>
            <p:cNvCxnSpPr>
              <a:cxnSpLocks/>
            </p:cNvCxnSpPr>
            <p:nvPr/>
          </p:nvCxnSpPr>
          <p:spPr>
            <a:xfrm>
              <a:off x="3002117" y="3539216"/>
              <a:ext cx="758133" cy="18050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A9BF16B-292B-0748-A60F-D2A01549F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4515" y="3507957"/>
              <a:ext cx="696348" cy="18363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603A40F-2C01-4A45-AAE4-8383C43C99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8265" y="3523092"/>
              <a:ext cx="1668631" cy="8915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530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C15D55-0A31-3249-BC9F-3198F383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89"/>
          <a:stretch/>
        </p:blipFill>
        <p:spPr>
          <a:xfrm>
            <a:off x="2957014" y="1309929"/>
            <a:ext cx="7060211" cy="2330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0000AD-C517-144E-B7B1-F2833132D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59" r="22172"/>
          <a:stretch/>
        </p:blipFill>
        <p:spPr>
          <a:xfrm>
            <a:off x="2754884" y="3538603"/>
            <a:ext cx="7339210" cy="2176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F236D-A308-1840-9D56-F83F304D33E3}"/>
              </a:ext>
            </a:extLst>
          </p:cNvPr>
          <p:cNvSpPr txBox="1"/>
          <p:nvPr/>
        </p:nvSpPr>
        <p:spPr>
          <a:xfrm>
            <a:off x="8022768" y="5837371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6666"/>
                </a:solidFill>
                <a:highlight>
                  <a:srgbClr val="FF6666"/>
                </a:highlight>
                <a:latin typeface="Helvetica" pitchFamily="2" charset="0"/>
              </a:rPr>
              <a:t>__</a:t>
            </a:r>
            <a:r>
              <a:rPr lang="en-US" sz="1400" b="1" dirty="0">
                <a:latin typeface="Helvetica" pitchFamily="2" charset="0"/>
              </a:rPr>
              <a:t> Sequencing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A0B7E-2BAD-F745-A9A0-1A8EDEA11852}"/>
              </a:ext>
            </a:extLst>
          </p:cNvPr>
          <p:cNvSpPr txBox="1"/>
          <p:nvPr/>
        </p:nvSpPr>
        <p:spPr>
          <a:xfrm>
            <a:off x="777463" y="210608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Before correction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62D46-BBA8-2A4C-A227-27B99BA281AE}"/>
              </a:ext>
            </a:extLst>
          </p:cNvPr>
          <p:cNvSpPr txBox="1"/>
          <p:nvPr/>
        </p:nvSpPr>
        <p:spPr>
          <a:xfrm>
            <a:off x="969823" y="433475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After correction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5FDCF-A383-BB49-A32B-20D41CF91093}"/>
              </a:ext>
            </a:extLst>
          </p:cNvPr>
          <p:cNvSpPr txBox="1"/>
          <p:nvPr/>
        </p:nvSpPr>
        <p:spPr>
          <a:xfrm>
            <a:off x="8022768" y="6113154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N=predicted as error by </a:t>
            </a:r>
            <a:r>
              <a:rPr lang="en-US" sz="1400" b="1" dirty="0" err="1">
                <a:latin typeface="Helvetica" pitchFamily="2" charset="0"/>
              </a:rPr>
              <a:t>ErrorX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B47EF45-743F-0942-893A-7BD1CE1D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4" y="438621"/>
            <a:ext cx="11592836" cy="676195"/>
          </a:xfrm>
        </p:spPr>
        <p:txBody>
          <a:bodyPr anchor="ctr">
            <a:noAutofit/>
          </a:bodyPr>
          <a:lstStyle/>
          <a:p>
            <a:r>
              <a:rPr lang="en-US" sz="3200" dirty="0" err="1">
                <a:latin typeface="Helvetica" pitchFamily="2" charset="0"/>
              </a:rPr>
              <a:t>ErrorX</a:t>
            </a:r>
            <a:r>
              <a:rPr lang="en-US" sz="3200" dirty="0">
                <a:latin typeface="Helvetica" pitchFamily="2" charset="0"/>
              </a:rPr>
              <a:t> eliminates false clonal lineages in antibody repertoire</a:t>
            </a:r>
          </a:p>
        </p:txBody>
      </p:sp>
    </p:spTree>
    <p:extLst>
      <p:ext uri="{BB962C8B-B14F-4D97-AF65-F5344CB8AC3E}">
        <p14:creationId xmlns:p14="http://schemas.microsoft.com/office/powerpoint/2010/main" val="112833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271</Words>
  <Application>Microsoft Macintosh PowerPoint</Application>
  <PresentationFormat>Widescreen</PresentationFormat>
  <Paragraphs>128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ErrorX eliminates false clonal lineages in antibody repertoire</vt:lpstr>
      <vt:lpstr>PowerPoint Presentation</vt:lpstr>
      <vt:lpstr>PowerPoint Presentation</vt:lpstr>
      <vt:lpstr>ErrorX eliminates false clonal lineages in antibody repertoire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Sevy</dc:creator>
  <cp:lastModifiedBy>Alex Sevy</cp:lastModifiedBy>
  <cp:revision>38</cp:revision>
  <dcterms:created xsi:type="dcterms:W3CDTF">2019-01-21T14:02:02Z</dcterms:created>
  <dcterms:modified xsi:type="dcterms:W3CDTF">2019-02-10T15:39:06Z</dcterms:modified>
</cp:coreProperties>
</file>