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0"/>
  </p:normalViewPr>
  <p:slideViewPr>
    <p:cSldViewPr snapToGrid="0" snapToObjects="1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DAE30-40B8-6C41-BE20-0C615CE76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CBAC5-0695-394E-B865-32C9B2F2E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790F1-D53E-AD46-8BBE-D230E5DBB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753E-2AF7-5442-8B3D-28F319FCB303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57AE8-C1C9-7A4C-8BDC-B7DF0CF6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3649A-8E05-C94B-86AE-E5F06BAC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384F-9E63-B843-8D2E-80771F21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20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8CA9-40B3-4247-8625-18EAD784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7CB5B-D997-F947-BE74-E02A7AF04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900A1-239F-2E4A-83AB-C883718C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753E-2AF7-5442-8B3D-28F319FCB303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FBABC-C5BF-CA4A-B102-C9B77386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6159D-A993-C34F-91B4-52E7540B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384F-9E63-B843-8D2E-80771F21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3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63492-411D-B840-8B3F-8350F9914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EEE5A-06E8-A042-B7D8-1EF9EE632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5007C-F93F-0D4C-AC16-E45D8150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753E-2AF7-5442-8B3D-28F319FCB303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12B01-E9FA-E24B-A59D-1A386961B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E3B29-D707-0747-8263-474C0FBCA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384F-9E63-B843-8D2E-80771F21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7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A8A0-20E7-CB46-9EC0-E1EB63CE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47D6A-4EB0-164D-A654-176E10B85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6BD129-139D-F84B-AEBA-17E0EFEA8B0E}"/>
              </a:ext>
            </a:extLst>
          </p:cNvPr>
          <p:cNvCxnSpPr>
            <a:cxnSpLocks/>
          </p:cNvCxnSpPr>
          <p:nvPr userDrawn="1"/>
        </p:nvCxnSpPr>
        <p:spPr>
          <a:xfrm>
            <a:off x="2121877" y="6541477"/>
            <a:ext cx="923192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83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3F3F-C153-F342-848C-10B0339B4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3717B-E317-2C42-84E7-FDB34BE2B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8B287-F008-7449-B9F7-47600666F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753E-2AF7-5442-8B3D-28F319FCB303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8AC93-FE9F-A749-BBEE-E766735D3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8DDD-AEB9-154D-A466-56868B6A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384F-9E63-B843-8D2E-80771F21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8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CD500-34F7-C144-9840-30CFAA733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441F0-A41E-9943-9DEF-F1A27052A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C08D4-1AB5-9F4E-B52E-BF1E6110D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168FE-C23C-884D-9CB7-DEC3F538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753E-2AF7-5442-8B3D-28F319FCB303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DA0AB-65E4-FA43-9064-C30F2325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6EC62-EEAD-7047-922B-43B1B691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384F-9E63-B843-8D2E-80771F21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3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7D45-89AD-A74C-897D-4F4FAF9A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F1F30-A8D8-D745-8649-0C7A5AEE2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80A5B-FFD3-F24B-BBA8-DF9E965D3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72799-1C44-734A-8D82-5FBDBD4A6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5A353A-A79A-5940-9223-5BBEB8342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ABEE58-06B7-9748-9607-1051BAE2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753E-2AF7-5442-8B3D-28F319FCB303}" type="datetimeFigureOut">
              <a:rPr lang="en-US" smtClean="0"/>
              <a:t>1/29/19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539C5A-9466-9644-B674-8FE88086D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80A144-0ED7-CD4D-8869-248D3617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384F-9E63-B843-8D2E-80771F21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9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F1B3-1017-6B4E-A2F7-7E8B482F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250FE3-3CB1-A747-BAB7-AD5EB5EC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753E-2AF7-5442-8B3D-28F319FCB303}" type="datetimeFigureOut">
              <a:rPr lang="en-US" smtClean="0"/>
              <a:t>1/29/19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3B810-D657-BB4B-AA5A-6B0B410B1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863D9-924B-8540-9D00-B552C8B1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384F-9E63-B843-8D2E-80771F21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0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22CBDD-664B-574E-91ED-24B80D0E2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753E-2AF7-5442-8B3D-28F319FCB303}" type="datetimeFigureOut">
              <a:rPr lang="en-US" smtClean="0"/>
              <a:t>1/29/19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1EE78-03BD-2A4B-A39E-21BC271E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E5012-81A0-7C42-8A4B-067CDB51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384F-9E63-B843-8D2E-80771F21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3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3C230-A11B-C94A-812A-4FA9EF76D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AFFD-C647-3547-9030-309BAFAD2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498FE-E8E2-7E44-9A98-168BC561E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4D752-C8FF-CD4E-ABBA-CA260F81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753E-2AF7-5442-8B3D-28F319FCB303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F8900-FD46-A547-ABF8-0680B3E8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95159-C9E9-3A41-B3E2-CB786587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384F-9E63-B843-8D2E-80771F21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2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C719-EAD2-EA4E-A607-B514BDB60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49A6A-E94F-5640-981F-BEACD93C1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60D0A-5A2E-6440-9408-03C86EC56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4258F-7A65-1F4F-AEB2-9A4A0AEC4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753E-2AF7-5442-8B3D-28F319FCB303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5350D-DEBE-2544-9237-CB732EAC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716B8-14D9-8647-9E60-0FCEE1BA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384F-9E63-B843-8D2E-80771F21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7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F50F95-199E-8A48-AAD1-00B0A4F97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F92AB-81D4-024F-B542-8CB12B8CB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C4239-D700-F047-9017-1579B7344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0753E-2AF7-5442-8B3D-28F319FCB303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74314-663D-274F-A43F-B80067BFAB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B69B2-BBAE-9145-9BEC-97C282AE4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A384F-9E63-B843-8D2E-80771F21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9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BAB75C-635B-BD4C-9C12-8490BDB832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689"/>
          <a:stretch/>
        </p:blipFill>
        <p:spPr>
          <a:xfrm>
            <a:off x="538482" y="1078997"/>
            <a:ext cx="4797469" cy="1583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FA009E-7D11-5A4D-81A2-7D043172AC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059" r="22172"/>
          <a:stretch/>
        </p:blipFill>
        <p:spPr>
          <a:xfrm>
            <a:off x="348901" y="4195090"/>
            <a:ext cx="4987050" cy="14792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714106-8278-624B-A391-0EF66FA04CD3}"/>
              </a:ext>
            </a:extLst>
          </p:cNvPr>
          <p:cNvSpPr txBox="1"/>
          <p:nvPr/>
        </p:nvSpPr>
        <p:spPr>
          <a:xfrm>
            <a:off x="348901" y="6016997"/>
            <a:ext cx="3190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N=predicted as error by </a:t>
            </a:r>
            <a:r>
              <a:rPr lang="en-US" sz="1600" b="1" dirty="0" err="1">
                <a:latin typeface="Helvetica" pitchFamily="2" charset="0"/>
              </a:rPr>
              <a:t>ErrorX</a:t>
            </a:r>
            <a:endParaRPr lang="en-US" sz="1600" b="1" dirty="0">
              <a:latin typeface="Helvetica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4507CB-DF3A-4E44-9A52-95A5820AE2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459" t="17209" r="41438" b="13954"/>
          <a:stretch/>
        </p:blipFill>
        <p:spPr>
          <a:xfrm>
            <a:off x="5812074" y="413825"/>
            <a:ext cx="3068877" cy="297461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29261BE-9668-F941-80E6-3B93CC0E6BD4}"/>
              </a:ext>
            </a:extLst>
          </p:cNvPr>
          <p:cNvGrpSpPr/>
          <p:nvPr/>
        </p:nvGrpSpPr>
        <p:grpSpPr>
          <a:xfrm>
            <a:off x="6904094" y="4653045"/>
            <a:ext cx="1160895" cy="464327"/>
            <a:chOff x="6904094" y="4653045"/>
            <a:chExt cx="1160895" cy="46432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8215AE-107D-6E46-ACD9-AF53A2750D66}"/>
                </a:ext>
              </a:extLst>
            </p:cNvPr>
            <p:cNvSpPr txBox="1"/>
            <p:nvPr/>
          </p:nvSpPr>
          <p:spPr>
            <a:xfrm>
              <a:off x="6904094" y="4809595"/>
              <a:ext cx="11608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SEQ170844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F1245D6-2984-7545-A606-4A391CBB0BBC}"/>
                </a:ext>
              </a:extLst>
            </p:cNvPr>
            <p:cNvSpPr/>
            <p:nvPr/>
          </p:nvSpPr>
          <p:spPr>
            <a:xfrm>
              <a:off x="7384334" y="4653045"/>
              <a:ext cx="100208" cy="1002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0471621-AF1E-BC43-BE33-E4EC6EBA93D2}"/>
              </a:ext>
            </a:extLst>
          </p:cNvPr>
          <p:cNvSpPr txBox="1"/>
          <p:nvPr/>
        </p:nvSpPr>
        <p:spPr>
          <a:xfrm>
            <a:off x="9281785" y="1646309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8 “clones” in lineage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16A6B9-89E3-FE45-AF5F-47CF4AB23AAB}"/>
              </a:ext>
            </a:extLst>
          </p:cNvPr>
          <p:cNvSpPr txBox="1"/>
          <p:nvPr/>
        </p:nvSpPr>
        <p:spPr>
          <a:xfrm>
            <a:off x="8638065" y="4473026"/>
            <a:ext cx="2650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Helvetica" pitchFamily="2" charset="0"/>
              </a:rPr>
              <a:t>ErrorX</a:t>
            </a:r>
            <a:r>
              <a:rPr lang="en-US" dirty="0">
                <a:latin typeface="Helvetica" pitchFamily="2" charset="0"/>
              </a:rPr>
              <a:t> collapses false clones into the correct consensus sequence</a:t>
            </a:r>
          </a:p>
        </p:txBody>
      </p:sp>
    </p:spTree>
    <p:extLst>
      <p:ext uri="{BB962C8B-B14F-4D97-AF65-F5344CB8AC3E}">
        <p14:creationId xmlns:p14="http://schemas.microsoft.com/office/powerpoint/2010/main" val="280548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215E5E-B690-FE48-A09E-0ACEDB5BD0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59" t="17209" r="41438" b="13954"/>
          <a:stretch/>
        </p:blipFill>
        <p:spPr>
          <a:xfrm>
            <a:off x="1265129" y="1114816"/>
            <a:ext cx="4273271" cy="414201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C34E930-83C3-2141-BFCB-487BBC15C765}"/>
              </a:ext>
            </a:extLst>
          </p:cNvPr>
          <p:cNvGrpSpPr/>
          <p:nvPr/>
        </p:nvGrpSpPr>
        <p:grpSpPr>
          <a:xfrm>
            <a:off x="8419743" y="2935517"/>
            <a:ext cx="1160895" cy="464327"/>
            <a:chOff x="6904094" y="4653045"/>
            <a:chExt cx="1160895" cy="4643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0AEE77-C8FC-2943-AE72-7AEADCA3D3CC}"/>
                </a:ext>
              </a:extLst>
            </p:cNvPr>
            <p:cNvSpPr txBox="1"/>
            <p:nvPr/>
          </p:nvSpPr>
          <p:spPr>
            <a:xfrm>
              <a:off x="6904094" y="4809595"/>
              <a:ext cx="11608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SEQ170844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FBE3BA1-9E6E-DE4F-B0C1-F9E3316CC5F5}"/>
                </a:ext>
              </a:extLst>
            </p:cNvPr>
            <p:cNvSpPr/>
            <p:nvPr/>
          </p:nvSpPr>
          <p:spPr>
            <a:xfrm>
              <a:off x="7384334" y="4653045"/>
              <a:ext cx="100208" cy="1002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7FEFE1A-7D7B-364C-8F7B-BD6C8E93B1FA}"/>
              </a:ext>
            </a:extLst>
          </p:cNvPr>
          <p:cNvSpPr txBox="1"/>
          <p:nvPr/>
        </p:nvSpPr>
        <p:spPr>
          <a:xfrm>
            <a:off x="2267209" y="5592008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8 “clones” in lineage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E0698D-32DB-8645-B1ED-F43CB01F0E1C}"/>
              </a:ext>
            </a:extLst>
          </p:cNvPr>
          <p:cNvSpPr txBox="1"/>
          <p:nvPr/>
        </p:nvSpPr>
        <p:spPr>
          <a:xfrm>
            <a:off x="8024290" y="3859250"/>
            <a:ext cx="2650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Helvetica" pitchFamily="2" charset="0"/>
              </a:rPr>
              <a:t>ErrorX</a:t>
            </a:r>
            <a:r>
              <a:rPr lang="en-US" dirty="0">
                <a:latin typeface="Helvetica" pitchFamily="2" charset="0"/>
              </a:rPr>
              <a:t> collapses false clones into one consensus sequence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E950A04-3874-3C41-B3AE-360A60653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64" y="438621"/>
            <a:ext cx="11338140" cy="676195"/>
          </a:xfrm>
        </p:spPr>
        <p:txBody>
          <a:bodyPr anchor="ctr">
            <a:noAutofit/>
          </a:bodyPr>
          <a:lstStyle/>
          <a:p>
            <a:r>
              <a:rPr lang="en-US" sz="3200" dirty="0" err="1">
                <a:latin typeface="Helvetica" pitchFamily="2" charset="0"/>
              </a:rPr>
              <a:t>ErrorX</a:t>
            </a:r>
            <a:r>
              <a:rPr lang="en-US" sz="3200" dirty="0">
                <a:latin typeface="Helvetica" pitchFamily="2" charset="0"/>
              </a:rPr>
              <a:t> eliminates false clonal lineages in antibody repertoire</a:t>
            </a:r>
          </a:p>
        </p:txBody>
      </p:sp>
    </p:spTree>
    <p:extLst>
      <p:ext uri="{BB962C8B-B14F-4D97-AF65-F5344CB8AC3E}">
        <p14:creationId xmlns:p14="http://schemas.microsoft.com/office/powerpoint/2010/main" val="1810626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C15D55-0A31-3249-BC9F-3198F383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689"/>
          <a:stretch/>
        </p:blipFill>
        <p:spPr>
          <a:xfrm>
            <a:off x="2957014" y="1309929"/>
            <a:ext cx="7060211" cy="23309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0000AD-C517-144E-B7B1-F2833132D5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059" r="22172"/>
          <a:stretch/>
        </p:blipFill>
        <p:spPr>
          <a:xfrm>
            <a:off x="2754884" y="3538603"/>
            <a:ext cx="7339210" cy="21768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FF236D-A308-1840-9D56-F83F304D33E3}"/>
              </a:ext>
            </a:extLst>
          </p:cNvPr>
          <p:cNvSpPr txBox="1"/>
          <p:nvPr/>
        </p:nvSpPr>
        <p:spPr>
          <a:xfrm>
            <a:off x="8022768" y="5837371"/>
            <a:ext cx="1915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6666"/>
                </a:solidFill>
                <a:highlight>
                  <a:srgbClr val="FF6666"/>
                </a:highlight>
                <a:latin typeface="Helvetica" pitchFamily="2" charset="0"/>
              </a:rPr>
              <a:t>__</a:t>
            </a:r>
            <a:r>
              <a:rPr lang="en-US" sz="1400" b="1" dirty="0">
                <a:latin typeface="Helvetica" pitchFamily="2" charset="0"/>
              </a:rPr>
              <a:t> Sequencing error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4A0B7E-2BAD-F745-A9A0-1A8EDEA11852}"/>
              </a:ext>
            </a:extLst>
          </p:cNvPr>
          <p:cNvSpPr txBox="1"/>
          <p:nvPr/>
        </p:nvSpPr>
        <p:spPr>
          <a:xfrm>
            <a:off x="777463" y="2106083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Before correction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E62D46-BBA8-2A4C-A227-27B99BA281AE}"/>
              </a:ext>
            </a:extLst>
          </p:cNvPr>
          <p:cNvSpPr txBox="1"/>
          <p:nvPr/>
        </p:nvSpPr>
        <p:spPr>
          <a:xfrm>
            <a:off x="969823" y="4334757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After correction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75FDCF-A383-BB49-A32B-20D41CF91093}"/>
              </a:ext>
            </a:extLst>
          </p:cNvPr>
          <p:cNvSpPr txBox="1"/>
          <p:nvPr/>
        </p:nvSpPr>
        <p:spPr>
          <a:xfrm>
            <a:off x="8022768" y="6113154"/>
            <a:ext cx="2810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 pitchFamily="2" charset="0"/>
              </a:rPr>
              <a:t>N=predicted as error by </a:t>
            </a:r>
            <a:r>
              <a:rPr lang="en-US" sz="1400" b="1" dirty="0" err="1">
                <a:latin typeface="Helvetica" pitchFamily="2" charset="0"/>
              </a:rPr>
              <a:t>ErrorX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B47EF45-743F-0942-893A-7BD1CE1DD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64" y="438621"/>
            <a:ext cx="11592836" cy="676195"/>
          </a:xfrm>
        </p:spPr>
        <p:txBody>
          <a:bodyPr anchor="ctr">
            <a:noAutofit/>
          </a:bodyPr>
          <a:lstStyle/>
          <a:p>
            <a:r>
              <a:rPr lang="en-US" sz="3200" dirty="0" err="1">
                <a:latin typeface="Helvetica" pitchFamily="2" charset="0"/>
              </a:rPr>
              <a:t>ErrorX</a:t>
            </a:r>
            <a:r>
              <a:rPr lang="en-US" sz="3200" dirty="0">
                <a:latin typeface="Helvetica" pitchFamily="2" charset="0"/>
              </a:rPr>
              <a:t> eliminates false clonal lineages in antibody repertoire</a:t>
            </a:r>
          </a:p>
        </p:txBody>
      </p:sp>
    </p:spTree>
    <p:extLst>
      <p:ext uri="{BB962C8B-B14F-4D97-AF65-F5344CB8AC3E}">
        <p14:creationId xmlns:p14="http://schemas.microsoft.com/office/powerpoint/2010/main" val="2798755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68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ErrorX eliminates false clonal lineages in antibody repertoire</vt:lpstr>
      <vt:lpstr>ErrorX eliminates false clonal lineages in antibody repertoire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Sevy, Alexander</dc:creator>
  <cp:lastModifiedBy>Sevy, Alexander</cp:lastModifiedBy>
  <cp:revision>7</cp:revision>
  <dcterms:created xsi:type="dcterms:W3CDTF">2019-01-29T18:31:27Z</dcterms:created>
  <dcterms:modified xsi:type="dcterms:W3CDTF">2019-01-29T21:36:30Z</dcterms:modified>
</cp:coreProperties>
</file>