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BOHEMIA 2024</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Uses, Limitations, and Misconceptions</a:t>
            </a:r>
          </a:p>
        </p:txBody>
      </p:sp>
      <p:sp>
        <p:nvSpPr>
          <p:cNvPr id="3" name="Content Placeholder 2"/>
          <p:cNvSpPr>
            <a:spLocks noGrp="1"/>
          </p:cNvSpPr>
          <p:nvPr>
            <p:ph idx="1"/>
          </p:nvPr>
        </p:nvSpPr>
        <p:spPr/>
        <p:txBody>
          <a:bodyPr/>
          <a:lstStyle/>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BOHEMIA Project Goals</a:t>
            </a:r>
          </a:p>
        </p:txBody>
      </p:sp>
      <p:sp>
        <p:nvSpPr>
          <p:cNvPr id="3" name="Content Placeholder 2"/>
          <p:cNvSpPr>
            <a:spLocks noGrp="1"/>
          </p:cNvSpPr>
          <p:nvPr>
            <p:ph idx="1"/>
          </p:nvPr>
        </p:nvSpPr>
        <p:spPr/>
        <p:txBody>
          <a:bodyPr/>
          <a:lstStyle/>
          <a:p>
            <a:pPr lvl="0"/>
            <a:r>
              <a:rPr/>
              <a:t>Generate evidence on the impact of ivermectin MDA on malaria infection in humans, on mosquito populations, and on the environment, as well as on its safety and acceptability by communities.</a:t>
            </a:r>
          </a:p>
          <a:p>
            <a:pPr lvl="0"/>
            <a:r>
              <a:rPr/>
              <a:t>Support policy and translation of ivermectin as a potential vector control strategy for malaria impact.</a:t>
            </a:r>
          </a:p>
          <a:p>
            <a:pPr lvl="0"/>
            <a:r>
              <a:rPr/>
              <a:t>Engage generic drug manufacturers as key partners for malaria intervention.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Problem Statement</a:t>
            </a:r>
          </a:p>
        </p:txBody>
      </p:sp>
      <p:sp>
        <p:nvSpPr>
          <p:cNvPr id="3" name="Content Placeholder 2"/>
          <p:cNvSpPr>
            <a:spLocks noGrp="1"/>
          </p:cNvSpPr>
          <p:nvPr>
            <p:ph idx="1"/>
          </p:nvPr>
        </p:nvSpPr>
        <p:spPr/>
        <p:txBody>
          <a:bodyPr/>
          <a:lstStyle/>
          <a:p>
            <a:pPr lvl="0" indent="0" marL="0">
              <a:buNone/>
            </a:pPr>
            <a:r>
              <a:rPr/>
              <a:t>We will analyze data collected by the Broad One Health Endectocide-based Malaria Intervention in Africa and examine the efficacy of bed nets as a means to reduce malaria cases in Kenya and Mozambique.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The Bohemia (Broad One Health Endectocide-based Malaria Intervention in Africa ) Project is a hub of six leading research institutes with the plan to administer Ivermectin ( a drug given to humans and livestocks to prevent parasitic diseases). Although Ivermectin does not kill Malaria parasites, it attacks mosquitoes when they bite us.</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PROBLEM</a:t>
            </a:r>
          </a:p>
        </p:txBody>
      </p:sp>
      <p:sp>
        <p:nvSpPr>
          <p:cNvPr id="3" name="Content Placeholder 2"/>
          <p:cNvSpPr>
            <a:spLocks noGrp="1"/>
          </p:cNvSpPr>
          <p:nvPr>
            <p:ph idx="1"/>
          </p:nvPr>
        </p:nvSpPr>
        <p:spPr/>
        <p:txBody>
          <a:bodyPr/>
          <a:lstStyle/>
          <a:p>
            <a:pPr lvl="0" indent="0" marL="0">
              <a:buNone/>
            </a:pPr>
            <a:r>
              <a:rPr/>
              <a:t>The world is not on track to achieve the goals proposed by WHO in the Global Technical Strategy for Malaria 2016-2030 (GTS), and the currently available tools are unlikely to suffice. 400,000 people still die from malaria each year making malaria one of the leading causes of child death. Vector control, the most effective way to fight Malaria is being challenged by widespread insecticide resistance, and mosquitoes that avoid insecticides in bednets.</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Malaria</a:t>
            </a:r>
          </a:p>
        </p:txBody>
      </p:sp>
      <p:sp>
        <p:nvSpPr>
          <p:cNvPr id="3" name="Content Placeholder 2"/>
          <p:cNvSpPr>
            <a:spLocks noGrp="1"/>
          </p:cNvSpPr>
          <p:nvPr>
            <p:ph idx="1"/>
          </p:nvPr>
        </p:nvSpPr>
        <p:spPr/>
        <p:txBody>
          <a:bodyPr/>
          <a:lstStyle/>
          <a:p>
            <a:pPr lvl="0" indent="0" marL="0">
              <a:buNone/>
            </a:pPr>
            <a:r>
              <a:rPr b="1"/>
              <a:t>Causes, Symptoms, and High Risk Areas</a:t>
            </a:r>
          </a:p>
          <a:p>
            <a:pPr lvl="0" indent="0" marL="0">
              <a:buNone/>
            </a:pP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Treatments for Malaria</a:t>
            </a:r>
          </a:p>
        </p:txBody>
      </p:sp>
      <p:sp>
        <p:nvSpPr>
          <p:cNvPr id="3" name="Content Placeholder 2"/>
          <p:cNvSpPr>
            <a:spLocks noGrp="1"/>
          </p:cNvSpPr>
          <p:nvPr>
            <p:ph idx="1"/>
          </p:nvPr>
        </p:nvSpPr>
        <p:spPr/>
        <p:txBody>
          <a:bodyPr/>
          <a:lstStyle/>
          <a:p>
            <a:pPr lvl="0" indent="0" marL="0">
              <a:buNone/>
            </a:pPr>
            <a:r>
              <a:rPr/>
              <a:t>Chloroquine phosphate</a:t>
            </a:r>
          </a:p>
          <a:p>
            <a:pPr lvl="0" indent="0" marL="0">
              <a:buNone/>
            </a:pPr>
          </a:p>
          <a:p>
            <a:pPr lvl="0" indent="0" marL="0">
              <a:buNone/>
            </a:pPr>
            <a:r>
              <a:rPr/>
              <a:t>ACT</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Current Preventative Measures of Malaria</a:t>
            </a:r>
          </a:p>
        </p:txBody>
      </p:sp>
      <p:sp>
        <p:nvSpPr>
          <p:cNvPr id="3" name="Content Placeholder 2"/>
          <p:cNvSpPr>
            <a:spLocks noGrp="1"/>
          </p:cNvSpPr>
          <p:nvPr>
            <p:ph idx="1"/>
          </p:nvPr>
        </p:nvSpPr>
        <p:spPr/>
        <p:txBody>
          <a:bodyPr/>
          <a:lstStyle/>
          <a:p>
            <a:pPr lvl="0" indent="0" marL="0">
              <a:buNone/>
            </a:pPr>
            <a:r>
              <a:rPr b="1"/>
              <a:t>Bednets</a:t>
            </a:r>
            <a:r>
              <a:rPr/>
              <a:t> - Bed nets are coated with pyrethroids, an insecticide that destroys the nervous system of mosquitoes on contact.</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Proposed Solution</a:t>
            </a:r>
          </a:p>
        </p:txBody>
      </p:sp>
      <p:sp>
        <p:nvSpPr>
          <p:cNvPr id="3" name="Content Placeholder 2"/>
          <p:cNvSpPr>
            <a:spLocks noGrp="1"/>
          </p:cNvSpPr>
          <p:nvPr>
            <p:ph idx="1"/>
          </p:nvPr>
        </p:nvSpPr>
        <p:spPr/>
        <p:txBody>
          <a:bodyPr/>
          <a:lstStyle/>
          <a:p>
            <a:pPr lvl="0" indent="0" marL="0">
              <a:buNone/>
            </a:pPr>
            <a:r>
              <a:rPr/>
              <a:t>The five-year Bohemia project funded by Unitaid will conduct a clinical trial in different ecological and epidemiological settings in east and southern Africa, specifically Mozambique and Kenya. Ivermectin will be distributed in mass drug administration campaigns to humans and livestock in order to reduce mosquito populations that transmit malaria.</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Ivermectin</a:t>
            </a:r>
          </a:p>
        </p:txBody>
      </p:sp>
      <p:sp>
        <p:nvSpPr>
          <p:cNvPr id="3" name="Content Placeholder 2"/>
          <p:cNvSpPr>
            <a:spLocks noGrp="1"/>
          </p:cNvSpPr>
          <p:nvPr>
            <p:ph idx="1"/>
          </p:nvPr>
        </p:nvSpPr>
        <p:spPr/>
        <p:txBody>
          <a:bodyPr/>
          <a:lstStyle/>
          <a:p>
            <a:pPr lvl="0" indent="0" marL="0">
              <a:buNone/>
            </a:pPr>
            <a:r>
              <a:rPr b="1"/>
              <a:t>Structure</a:t>
            </a:r>
          </a:p>
          <a:p>
            <a:pPr lvl="0"/>
            <a:r>
              <a:rPr/>
              <a:t>Semi-synthetic antiparasitic medication derived from avermectins, a compound isolated from the Streptomyces avermitilis bacteria .</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BOHEMIA 2024</dc:title>
  <dc:creator/>
  <cp:keywords/>
  <dcterms:created xsi:type="dcterms:W3CDTF">2024-06-18T03:20:07Z</dcterms:created>
  <dcterms:modified xsi:type="dcterms:W3CDTF">2024-06-18T03:20:07Z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ss">
    <vt:lpwstr>styles.css</vt:lpwstr>
  </property>
  <property fmtid="{D5CDD505-2E9C-101B-9397-08002B2CF9AE}" pid="3" name="output">
    <vt:lpwstr>powerpoint_presentation</vt:lpwstr>
  </property>
</Properties>
</file>