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pace Grotesk Light"/>
      <p:regular r:id="rId11"/>
      <p:bold r:id="rId12"/>
    </p:embeddedFont>
    <p:embeddedFont>
      <p:font typeface="Space Grotesk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aceGroteskLight-regular.fntdata"/><Relationship Id="rId10" Type="http://schemas.openxmlformats.org/officeDocument/2006/relationships/slide" Target="slides/slide6.xml"/><Relationship Id="rId13" Type="http://schemas.openxmlformats.org/officeDocument/2006/relationships/font" Target="fonts/SpaceGrotesk-regular.fntdata"/><Relationship Id="rId12" Type="http://schemas.openxmlformats.org/officeDocument/2006/relationships/font" Target="fonts/SpaceGrotesk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paceGrotes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because it matters to humanity not because Dr. McGrath thinks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nones not verbs for deliverables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735650" y="1991850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Setting and Acceptance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/>
          <p:nvPr>
            <p:ph idx="1" type="body"/>
          </p:nvPr>
        </p:nvSpPr>
        <p:spPr>
          <a:xfrm>
            <a:off x="1675575" y="1530975"/>
            <a:ext cx="5778600" cy="24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latin typeface="Space Grotesk"/>
                <a:ea typeface="Space Grotesk"/>
                <a:cs typeface="Space Grotesk"/>
                <a:sym typeface="Space Grotesk"/>
              </a:rPr>
              <a:t>Zanmi Kafe needs a uniform process to pay farmers and to quantify carbon sequestration. We will create a dashboard that transforms measurements into accurate carbon payments that will standardize the process and allow for growth of the program.</a:t>
            </a:r>
            <a:endParaRPr sz="3700"/>
          </a:p>
        </p:txBody>
      </p:sp>
      <p:sp>
        <p:nvSpPr>
          <p:cNvPr id="883" name="Google Shape;883;p14"/>
          <p:cNvSpPr txBox="1"/>
          <p:nvPr>
            <p:ph idx="4294967295"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"/>
          <p:cNvSpPr txBox="1"/>
          <p:nvPr>
            <p:ph type="title"/>
          </p:nvPr>
        </p:nvSpPr>
        <p:spPr>
          <a:xfrm>
            <a:off x="855300" y="335750"/>
            <a:ext cx="6906900" cy="10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 </a:t>
            </a:r>
            <a:r>
              <a:rPr lang="en"/>
              <a:t>Minimum</a:t>
            </a:r>
            <a:r>
              <a:rPr lang="en"/>
              <a:t>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Deliverable</a:t>
            </a: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 that must be completed this summer include</a:t>
            </a:r>
            <a:r>
              <a:rPr lang="en"/>
              <a:t> </a:t>
            </a:r>
            <a:endParaRPr/>
          </a:p>
        </p:txBody>
      </p:sp>
      <p:sp>
        <p:nvSpPr>
          <p:cNvPr id="889" name="Google Shape;889;p15"/>
          <p:cNvSpPr txBox="1"/>
          <p:nvPr>
            <p:ph idx="1" type="body"/>
          </p:nvPr>
        </p:nvSpPr>
        <p:spPr>
          <a:xfrm>
            <a:off x="855300" y="1383350"/>
            <a:ext cx="6240900" cy="30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Correct allometric equation/s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An error free, functioning data set that contains all of the combined data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 process that determines sequestered carbon and carbon payment amounts with the ability to choose specific farms, equations, and types of tree in the dashboard</a:t>
            </a:r>
            <a:endParaRPr sz="30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16"/>
          <p:cNvPicPr preferRelativeResize="0"/>
          <p:nvPr/>
        </p:nvPicPr>
        <p:blipFill rotWithShape="1">
          <a:blip r:embed="rId3">
            <a:alphaModFix/>
          </a:blip>
          <a:srcRect b="58194" l="0" r="0" t="13159"/>
          <a:stretch/>
        </p:blipFill>
        <p:spPr>
          <a:xfrm>
            <a:off x="2445846" y="2037704"/>
            <a:ext cx="6600848" cy="3105802"/>
          </a:xfrm>
          <a:custGeom>
            <a:rect b="b" l="l" r="r" t="t"/>
            <a:pathLst>
              <a:path extrusionOk="0" h="21433" w="20752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5" name="Google Shape;895;p16"/>
          <p:cNvSpPr txBox="1"/>
          <p:nvPr>
            <p:ph idx="4294967295" type="ctrTitle"/>
          </p:nvPr>
        </p:nvSpPr>
        <p:spPr>
          <a:xfrm>
            <a:off x="855300" y="516550"/>
            <a:ext cx="575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But Wait!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896" name="Google Shape;896;p16"/>
          <p:cNvSpPr txBox="1"/>
          <p:nvPr>
            <p:ph idx="4294967295" type="subTitle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There’s more...</a:t>
            </a:r>
            <a:endParaRPr b="1" sz="1800"/>
          </a:p>
        </p:txBody>
      </p:sp>
      <p:pic>
        <p:nvPicPr>
          <p:cNvPr id="897" name="Google Shape;897;p16"/>
          <p:cNvPicPr preferRelativeResize="0"/>
          <p:nvPr/>
        </p:nvPicPr>
        <p:blipFill rotWithShape="1">
          <a:blip r:embed="rId4">
            <a:alphaModFix/>
          </a:blip>
          <a:srcRect b="23527" l="4298" r="3857" t="15741"/>
          <a:stretch/>
        </p:blipFill>
        <p:spPr>
          <a:xfrm>
            <a:off x="4034025" y="2481725"/>
            <a:ext cx="3553650" cy="2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7"/>
          <p:cNvSpPr txBox="1"/>
          <p:nvPr>
            <p:ph idx="4294967295" type="title"/>
          </p:nvPr>
        </p:nvSpPr>
        <p:spPr>
          <a:xfrm>
            <a:off x="855300" y="295200"/>
            <a:ext cx="6240900" cy="8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Aspirational Goals</a:t>
            </a:r>
            <a:r>
              <a:rPr lang="en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Deliverables that we hope to achieve</a:t>
            </a:r>
            <a:endParaRPr sz="1900"/>
          </a:p>
        </p:txBody>
      </p:sp>
      <p:sp>
        <p:nvSpPr>
          <p:cNvPr id="903" name="Google Shape;903;p17"/>
          <p:cNvSpPr txBox="1"/>
          <p:nvPr>
            <p:ph idx="4294967295" type="body"/>
          </p:nvPr>
        </p:nvSpPr>
        <p:spPr>
          <a:xfrm>
            <a:off x="855300" y="1342725"/>
            <a:ext cx="6240900" cy="30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 visually appealing dashboard of carbon sequestration numbers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 map of the carbon sequestration levels and the number of trees of each Zanmi Kafe partnered farm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Written analysis of the relationship between Sewanee carbon outputs and market coal prices 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Becoming published authors</a:t>
            </a:r>
            <a:endParaRPr sz="19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ace Grotesk"/>
              <a:buChar char="➢"/>
            </a:pPr>
            <a:r>
              <a:rPr lang="en" sz="190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Traveling to Haiti in the near future</a:t>
            </a:r>
            <a:endParaRPr sz="350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8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909" name="Google Shape;909;p18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18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11" name="Google Shape;911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18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8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8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8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18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18" name="Google Shape;918;p18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9" name="Google Shape;919;p18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20" name="Google Shape;920;p18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