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Kalam"/>
      <p:regular r:id="rId16"/>
      <p:bold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Kalam-bold.fntdata"/><Relationship Id="rId16" Type="http://schemas.openxmlformats.org/officeDocument/2006/relationships/font" Target="fonts/Kalam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carbon emissions into human variables: cars, flights, → how many should you plant to offset XYZ?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sequestering carbon matter?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1a9f9ca0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1a9f9c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81a9f9ca0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81a9f9c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3f87a144b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3f87a14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f87a144b_2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f87a144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f87a144b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f87a14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f87a144b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f87a144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1a9f9ca0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1a9f9c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308200" y="1991825"/>
            <a:ext cx="4226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tercolor texture">
  <p:cSld name="BLANK_1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308200" y="1735750"/>
            <a:ext cx="4150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308200" y="2992452"/>
            <a:ext cx="41502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3417825" y="200"/>
            <a:ext cx="57261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lt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384400" y="637800"/>
            <a:ext cx="4097400" cy="18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⪢"/>
              <a:defRPr i="1" sz="2400"/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i="1" sz="2400"/>
            </a:lvl2pPr>
            <a:lvl3pPr indent="-381000" lvl="2" marL="13716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 i="1" sz="2400"/>
            </a:lvl3pPr>
            <a:lvl4pPr indent="-381000" lvl="3" marL="18288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851000" y="476575"/>
            <a:ext cx="1242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  <a:latin typeface="Kalam"/>
                <a:ea typeface="Kalam"/>
                <a:cs typeface="Kalam"/>
                <a:sym typeface="Kalam"/>
              </a:rPr>
              <a:t>“</a:t>
            </a:r>
            <a:endParaRPr sz="7200">
              <a:solidFill>
                <a:schemeClr val="accent2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⪢"/>
              <a:defRPr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854150" y="1333125"/>
            <a:ext cx="18594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⪢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808736" y="1333125"/>
            <a:ext cx="18594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⪢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763323" y="1333125"/>
            <a:ext cx="1859400" cy="34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⪢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115700" y="4406300"/>
            <a:ext cx="45711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100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⪢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556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556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556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556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556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556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556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4122900" y="738625"/>
            <a:ext cx="5021100" cy="3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Literature Review: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Carbon in Context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854150" y="205975"/>
            <a:ext cx="288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DUH!</a:t>
            </a:r>
            <a:endParaRPr sz="50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854150" y="1545750"/>
            <a:ext cx="5832600" cy="350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You can save lives, help the planet, and reduce your negative impact on the world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Major businesses and organisations recognise the effects of climate change and are offsetting their carbon footprints.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/>
              <a:t>Will you help save the planet?</a:t>
            </a:r>
            <a:endParaRPr b="1" sz="2400"/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4294967295" type="ctrTitle"/>
          </p:nvPr>
        </p:nvSpPr>
        <p:spPr>
          <a:xfrm>
            <a:off x="4717200" y="2116750"/>
            <a:ext cx="3741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1"/>
                </a:solidFill>
              </a:rPr>
              <a:t>Questions?</a:t>
            </a:r>
            <a:endParaRPr sz="5600">
              <a:solidFill>
                <a:schemeClr val="accent1"/>
              </a:solidFill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6075665" y="556401"/>
            <a:ext cx="1356919" cy="1374985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4" name="Google Shape;114;p22"/>
          <p:cNvSpPr/>
          <p:nvPr/>
        </p:nvSpPr>
        <p:spPr>
          <a:xfrm rot="1473054">
            <a:off x="4841902" y="1242931"/>
            <a:ext cx="793332" cy="772773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5193969" y="471325"/>
            <a:ext cx="347339" cy="33752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6" name="Google Shape;116;p22"/>
          <p:cNvSpPr/>
          <p:nvPr/>
        </p:nvSpPr>
        <p:spPr>
          <a:xfrm rot="2487132">
            <a:off x="4448455" y="2058405"/>
            <a:ext cx="247093" cy="240136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4163150" y="0"/>
            <a:ext cx="3993000" cy="1437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What We Know: Carbon Farming</a:t>
            </a:r>
            <a:endParaRPr sz="3700"/>
          </a:p>
        </p:txBody>
      </p:sp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4163150" y="1786125"/>
            <a:ext cx="4808400" cy="32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 sz="1600"/>
              <a:t>Agricultural methods that aim to sequester atmospheric carbon in the soil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solidFill>
                  <a:schemeClr val="dk2"/>
                </a:solidFill>
              </a:rPr>
              <a:t>Reduces</a:t>
            </a:r>
            <a:r>
              <a:rPr lang="en" sz="1600"/>
              <a:t> future emissions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solidFill>
                  <a:schemeClr val="dk2"/>
                </a:solidFill>
              </a:rPr>
              <a:t>Neutralizes</a:t>
            </a:r>
            <a:r>
              <a:rPr lang="en" sz="1600"/>
              <a:t> current emissions </a:t>
            </a:r>
            <a:endParaRPr sz="16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Carbon farming has made its way into being used at high rates in carbon markets and carbon offset schemes.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384400" y="637800"/>
            <a:ext cx="4097400" cy="18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i="0" lang="en" sz="1800">
                <a:solidFill>
                  <a:schemeClr val="dk2"/>
                </a:solidFill>
              </a:rPr>
              <a:t>Carbon Markets</a:t>
            </a:r>
            <a:r>
              <a:rPr i="0" lang="en" sz="1800"/>
              <a:t> </a:t>
            </a:r>
            <a:r>
              <a:rPr i="0" lang="en" sz="1800"/>
              <a:t>offset or neutralize carbon footprints by monetizing their emissions elsewhere in the world via tree planting.</a:t>
            </a:r>
            <a:endParaRPr sz="2600"/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00" y="3106100"/>
            <a:ext cx="3133050" cy="1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4212350" y="583925"/>
            <a:ext cx="4835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Carbon Market</a:t>
            </a:r>
            <a:endParaRPr/>
          </a:p>
        </p:txBody>
      </p:sp>
      <p:sp>
        <p:nvSpPr>
          <p:cNvPr id="73" name="Google Shape;73;p16"/>
          <p:cNvSpPr txBox="1"/>
          <p:nvPr>
            <p:ph idx="4294967295" type="body"/>
          </p:nvPr>
        </p:nvSpPr>
        <p:spPr>
          <a:xfrm>
            <a:off x="4212350" y="1495100"/>
            <a:ext cx="4474500" cy="33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 sz="1600"/>
              <a:t>P</a:t>
            </a:r>
            <a:r>
              <a:rPr lang="en" sz="1600"/>
              <a:t>rovides </a:t>
            </a:r>
            <a:r>
              <a:rPr b="1" lang="en" sz="1600">
                <a:solidFill>
                  <a:schemeClr val="dk2"/>
                </a:solidFill>
              </a:rPr>
              <a:t>financial and environmental benefits</a:t>
            </a:r>
            <a:r>
              <a:rPr lang="en" sz="1600"/>
              <a:t> to agricultural partners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Food security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Economic development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Biodiversification and protection of native species 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Economic development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Improved soil quality</a:t>
            </a:r>
            <a:endParaRPr sz="15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-"/>
            </a:pPr>
            <a:r>
              <a:rPr lang="en" sz="1600"/>
              <a:t>Sustain growth by subsidizing carbon farming costs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7"/>
          <p:cNvSpPr txBox="1"/>
          <p:nvPr>
            <p:ph idx="4294967295"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Small-Scale Models in the Carbon Market</a:t>
            </a:r>
            <a:endParaRPr/>
          </a:p>
        </p:txBody>
      </p:sp>
      <p:sp>
        <p:nvSpPr>
          <p:cNvPr id="80" name="Google Shape;80;p17"/>
          <p:cNvSpPr txBox="1"/>
          <p:nvPr>
            <p:ph idx="4294967295" type="body"/>
          </p:nvPr>
        </p:nvSpPr>
        <p:spPr>
          <a:xfrm>
            <a:off x="4353400" y="1452700"/>
            <a:ext cx="43335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⪢"/>
            </a:pPr>
            <a:r>
              <a:rPr lang="en" sz="1400"/>
              <a:t>Organizations invest in projects that offset their carbon footprint or the carbon emissions of a specific activity</a:t>
            </a:r>
            <a:endParaRPr sz="14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400"/>
              <a:t>Privately or informally conducted process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⪢"/>
            </a:pPr>
            <a:r>
              <a:rPr lang="en" sz="1400"/>
              <a:t>Provides </a:t>
            </a:r>
            <a:r>
              <a:rPr b="1" lang="en" sz="1400">
                <a:solidFill>
                  <a:schemeClr val="dk2"/>
                </a:solidFill>
              </a:rPr>
              <a:t>financial security</a:t>
            </a:r>
            <a:r>
              <a:rPr b="1" lang="en" sz="1400"/>
              <a:t> </a:t>
            </a:r>
            <a:r>
              <a:rPr lang="en" sz="1400"/>
              <a:t>for low-income farmers and the </a:t>
            </a:r>
            <a:r>
              <a:rPr b="1" lang="en" sz="1400">
                <a:solidFill>
                  <a:schemeClr val="dk2"/>
                </a:solidFill>
              </a:rPr>
              <a:t>promotion of sustainable agroforestry systems</a:t>
            </a:r>
            <a:endParaRPr b="1"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 Farms as an Educational Model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⪢"/>
            </a:pPr>
            <a:r>
              <a:rPr b="1" lang="en" sz="1600">
                <a:solidFill>
                  <a:schemeClr val="dk2"/>
                </a:solidFill>
              </a:rPr>
              <a:t>University of Georgia and Costa Rica partnership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Project design similar to Sewanee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Study abroad travel offsets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Wildlife corridor restoration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⪢"/>
            </a:pPr>
            <a:r>
              <a:rPr b="1" lang="en" sz="1600">
                <a:solidFill>
                  <a:schemeClr val="dk2"/>
                </a:solidFill>
              </a:rPr>
              <a:t>University of Florida Gainesville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Athletic department partnership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⪢"/>
            </a:pPr>
            <a:r>
              <a:rPr b="1" lang="en" sz="1600">
                <a:solidFill>
                  <a:schemeClr val="dk2"/>
                </a:solidFill>
              </a:rPr>
              <a:t>Colgate University</a:t>
            </a: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Example of campus with Verified Carbon Standard and for-profit carbon farming model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Consequences</a:t>
            </a:r>
            <a:r>
              <a:rPr lang="en" sz="2400"/>
              <a:t> of this Model</a:t>
            </a:r>
            <a:endParaRPr sz="2400"/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4294967295" type="body"/>
          </p:nvPr>
        </p:nvSpPr>
        <p:spPr>
          <a:xfrm>
            <a:off x="4353400" y="1452700"/>
            <a:ext cx="4333500" cy="32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⪢"/>
            </a:pPr>
            <a:r>
              <a:rPr lang="en" sz="1600"/>
              <a:t>Difficult to regulate large scale carbon offset projects due to </a:t>
            </a:r>
            <a:r>
              <a:rPr b="1" lang="en" sz="1600">
                <a:solidFill>
                  <a:schemeClr val="dk2"/>
                </a:solidFill>
              </a:rPr>
              <a:t>false reporting for economic gain</a:t>
            </a:r>
            <a:r>
              <a:rPr lang="en" sz="1600"/>
              <a:t> while small scale projects are more honest. 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Example: Green Trees 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⪢"/>
            </a:pPr>
            <a:r>
              <a:rPr lang="en" sz="1600"/>
              <a:t>The </a:t>
            </a:r>
            <a:r>
              <a:rPr lang="en" sz="1600"/>
              <a:t>price</a:t>
            </a:r>
            <a:r>
              <a:rPr lang="en" sz="1600"/>
              <a:t> of carbon varies worldwide due to a lack of consensus on the carbon market.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$0.10 vs. $50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316100" y="1168375"/>
            <a:ext cx="7090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rPr>
              <a:t>So, should your institution or you personally invest in  carbon sequestration projects?</a:t>
            </a:r>
            <a:endParaRPr b="1" sz="4000">
              <a:solidFill>
                <a:schemeClr val="accent1"/>
              </a:solidFill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ville template">
  <a:themeElements>
    <a:clrScheme name="Custom 347">
      <a:dk1>
        <a:srgbClr val="38414C"/>
      </a:dk1>
      <a:lt1>
        <a:srgbClr val="FFFFFF"/>
      </a:lt1>
      <a:dk2>
        <a:srgbClr val="222222"/>
      </a:dk2>
      <a:lt2>
        <a:srgbClr val="DCE1E8"/>
      </a:lt2>
      <a:accent1>
        <a:srgbClr val="498BE4"/>
      </a:accent1>
      <a:accent2>
        <a:srgbClr val="8FC6EF"/>
      </a:accent2>
      <a:accent3>
        <a:srgbClr val="4F9CB5"/>
      </a:accent3>
      <a:accent4>
        <a:srgbClr val="9DDDD2"/>
      </a:accent4>
      <a:accent5>
        <a:srgbClr val="75AF77"/>
      </a:accent5>
      <a:accent6>
        <a:srgbClr val="ABDE75"/>
      </a:accent6>
      <a:hlink>
        <a:srgbClr val="4A8D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