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Ubuntu"/>
      <p:regular r:id="rId14"/>
      <p:bold r:id="rId15"/>
      <p:italic r:id="rId16"/>
      <p:boldItalic r:id="rId17"/>
    </p:embeddedFont>
    <p:embeddedFont>
      <p:font typeface="Ubuntu Light"/>
      <p:regular r:id="rId18"/>
      <p:bold r:id="rId19"/>
      <p:italic r:id="rId20"/>
      <p:boldItalic r:id="rId21"/>
    </p:embeddedFont>
    <p:embeddedFont>
      <p:font typeface="Work Sans Regula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Light-italic.fntdata"/><Relationship Id="rId22" Type="http://schemas.openxmlformats.org/officeDocument/2006/relationships/font" Target="fonts/WorkSansRegular-regular.fntdata"/><Relationship Id="rId21" Type="http://schemas.openxmlformats.org/officeDocument/2006/relationships/font" Target="fonts/UbuntuLight-boldItalic.fntdata"/><Relationship Id="rId24" Type="http://schemas.openxmlformats.org/officeDocument/2006/relationships/font" Target="fonts/WorkSansRegular-italic.fntdata"/><Relationship Id="rId23" Type="http://schemas.openxmlformats.org/officeDocument/2006/relationships/font" Target="fonts/WorkSansRegular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WorkSansRegular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Ubuntu-bold.fntdata"/><Relationship Id="rId14" Type="http://schemas.openxmlformats.org/officeDocument/2006/relationships/font" Target="fonts/Ubuntu-regular.fntdata"/><Relationship Id="rId17" Type="http://schemas.openxmlformats.org/officeDocument/2006/relationships/font" Target="fonts/Ubuntu-boldItalic.fntdata"/><Relationship Id="rId16" Type="http://schemas.openxmlformats.org/officeDocument/2006/relationships/font" Target="fonts/Ubuntu-italic.fntdata"/><Relationship Id="rId19" Type="http://schemas.openxmlformats.org/officeDocument/2006/relationships/font" Target="fonts/UbuntuLight-bold.fntdata"/><Relationship Id="rId18" Type="http://schemas.openxmlformats.org/officeDocument/2006/relationships/font" Target="fonts/Ubuntu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2fb1340c1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e2fb1340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4f9f96a62_1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4f9f96a62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4fe6ada89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4fe6ada8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b1253edf7_0_4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b1253edf7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930600" y="939700"/>
            <a:ext cx="7282800" cy="326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">
    <p:bg>
      <p:bgPr>
        <a:solidFill>
          <a:schemeClr val="dk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3"/>
              </a:gs>
              <a:gs pos="6000">
                <a:schemeClr val="accent2"/>
              </a:gs>
              <a:gs pos="12000">
                <a:schemeClr val="accent1"/>
              </a:gs>
              <a:gs pos="28000">
                <a:srgbClr val="E9204E">
                  <a:alpha val="0"/>
                </a:srgbClr>
              </a:gs>
              <a:gs pos="71000">
                <a:srgbClr val="412D8C">
                  <a:alpha val="0"/>
                </a:srgbClr>
              </a:gs>
              <a:gs pos="88000">
                <a:schemeClr val="accent6"/>
              </a:gs>
              <a:gs pos="94000">
                <a:schemeClr val="accent5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ctrTitle"/>
          </p:nvPr>
        </p:nvSpPr>
        <p:spPr>
          <a:xfrm>
            <a:off x="930600" y="2056000"/>
            <a:ext cx="7282800" cy="58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930600" y="2736802"/>
            <a:ext cx="7282800" cy="35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idx="1" type="body"/>
          </p:nvPr>
        </p:nvSpPr>
        <p:spPr>
          <a:xfrm>
            <a:off x="930600" y="939700"/>
            <a:ext cx="7282800" cy="326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431800" lvl="0" marL="457200" rtl="0">
              <a:spcBef>
                <a:spcPts val="600"/>
              </a:spcBef>
              <a:spcAft>
                <a:spcPts val="0"/>
              </a:spcAft>
              <a:buSzPts val="3200"/>
              <a:buChar char="▪"/>
              <a:defRPr sz="3200"/>
            </a:lvl1pPr>
            <a:lvl2pPr indent="-431800" lvl="1" marL="9144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2pPr>
            <a:lvl3pPr indent="-431800" lvl="2" marL="13716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3pPr>
            <a:lvl4pPr indent="-431800" lvl="3" marL="18288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4pPr>
            <a:lvl5pPr indent="-431800" lvl="4" marL="22860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5pPr>
            <a:lvl6pPr indent="-431800" lvl="5" marL="27432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6pPr>
            <a:lvl7pPr indent="-431800" lvl="6" marL="32004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7pPr>
            <a:lvl8pPr indent="-431800" lvl="7" marL="36576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8pPr>
            <a:lvl9pPr indent="-431800" lvl="8" marL="41148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465300" y="465400"/>
            <a:ext cx="465300" cy="36656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rial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930600" y="1415684"/>
            <a:ext cx="7282800" cy="27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930575" y="1415675"/>
            <a:ext cx="3402600" cy="27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10650" y="1415675"/>
            <a:ext cx="3402600" cy="27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914562" y="1415675"/>
            <a:ext cx="2268600" cy="27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33" name="Google Shape;33;p7"/>
          <p:cNvSpPr txBox="1"/>
          <p:nvPr>
            <p:ph idx="2" type="body"/>
          </p:nvPr>
        </p:nvSpPr>
        <p:spPr>
          <a:xfrm>
            <a:off x="3421615" y="1415675"/>
            <a:ext cx="2268600" cy="27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34" name="Google Shape;34;p7"/>
          <p:cNvSpPr txBox="1"/>
          <p:nvPr>
            <p:ph idx="3" type="body"/>
          </p:nvPr>
        </p:nvSpPr>
        <p:spPr>
          <a:xfrm>
            <a:off x="5928668" y="1415675"/>
            <a:ext cx="2268600" cy="27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idx="1" type="body"/>
          </p:nvPr>
        </p:nvSpPr>
        <p:spPr>
          <a:xfrm>
            <a:off x="930600" y="3935550"/>
            <a:ext cx="7282800" cy="26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accent4"/>
            </a:gs>
            <a:gs pos="18000">
              <a:schemeClr val="accent3"/>
            </a:gs>
            <a:gs pos="41000">
              <a:schemeClr val="accent2"/>
            </a:gs>
            <a:gs pos="61000">
              <a:schemeClr val="accent1"/>
            </a:gs>
            <a:gs pos="82000">
              <a:schemeClr val="accent6"/>
            </a:gs>
            <a:gs pos="100000">
              <a:schemeClr val="accent5"/>
            </a:gs>
          </a:gsLst>
          <a:lin ang="2700006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sz="3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sz="3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sz="3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sz="3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sz="3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sz="3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sz="3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sz="3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sz="3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30600" y="1415684"/>
            <a:ext cx="7282800" cy="27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▪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indent="-3810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indent="-3810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indent="-3810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indent="-3810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indent="-3810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indent="-3810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buNone/>
              <a:defRPr b="1" sz="1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 algn="r">
              <a:buNone/>
              <a:defRPr b="1" sz="1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 algn="r">
              <a:buNone/>
              <a:defRPr b="1" sz="1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 algn="r">
              <a:buNone/>
              <a:defRPr b="1" sz="1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 algn="r">
              <a:buNone/>
              <a:defRPr b="1" sz="1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 algn="r">
              <a:buNone/>
              <a:defRPr b="1" sz="1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 algn="r">
              <a:buNone/>
              <a:defRPr b="1" sz="1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 algn="r">
              <a:buNone/>
              <a:defRPr b="1" sz="1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 algn="r">
              <a:buNone/>
              <a:defRPr b="1" sz="1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465300" y="465400"/>
            <a:ext cx="8213400" cy="4212750"/>
            <a:chOff x="465300" y="465400"/>
            <a:chExt cx="8213400" cy="4212750"/>
          </a:xfrm>
        </p:grpSpPr>
        <p:sp>
          <p:nvSpPr>
            <p:cNvPr id="10" name="Google Shape;10;p1"/>
            <p:cNvSpPr/>
            <p:nvPr/>
          </p:nvSpPr>
          <p:spPr>
            <a:xfrm rot="10800000">
              <a:off x="3221100" y="465400"/>
              <a:ext cx="5457600" cy="1395600"/>
            </a:xfrm>
            <a:prstGeom prst="corner">
              <a:avLst>
                <a:gd fmla="val 1582" name="adj1"/>
                <a:gd fmla="val 1544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465300" y="3282550"/>
              <a:ext cx="5457600" cy="1395600"/>
            </a:xfrm>
            <a:prstGeom prst="corner">
              <a:avLst>
                <a:gd fmla="val 1582" name="adj1"/>
                <a:gd fmla="val 1544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mc:AlternateContent>
    <mc:Choice Requires="p14">
      <p:transition spd="slow" p14:dur="1800">
        <p:push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467">
          <p15:clr>
            <a:srgbClr val="EA4335"/>
          </p15:clr>
        </p15:guide>
        <p15:guide id="2" orient="horz" pos="2947">
          <p15:clr>
            <a:srgbClr val="EA4335"/>
          </p15:clr>
        </p15:guide>
        <p15:guide id="3" pos="586">
          <p15:clr>
            <a:srgbClr val="EA4335"/>
          </p15:clr>
        </p15:guide>
        <p15:guide id="4" orient="horz" pos="592">
          <p15:clr>
            <a:srgbClr val="EA4335"/>
          </p15:clr>
        </p15:guide>
        <p15:guide id="5" pos="5174">
          <p15:clr>
            <a:srgbClr val="EA4335"/>
          </p15:clr>
        </p15:guide>
        <p15:guide id="6" orient="horz" pos="2648">
          <p15:clr>
            <a:srgbClr val="EA4335"/>
          </p15:clr>
        </p15:guide>
        <p15:guide id="7" orient="horz" pos="293">
          <p15:clr>
            <a:srgbClr val="EA4335"/>
          </p15:clr>
        </p15:guide>
        <p15:guide id="8" pos="2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zanmikafe.shinyapps.io/carbon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ctrTitle"/>
          </p:nvPr>
        </p:nvSpPr>
        <p:spPr>
          <a:xfrm>
            <a:off x="930600" y="939700"/>
            <a:ext cx="7282800" cy="312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+ Product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Proposal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~Zanmi Kafe~</a:t>
            </a:r>
            <a:endParaRPr sz="3000"/>
          </a:p>
        </p:txBody>
      </p:sp>
      <p:grpSp>
        <p:nvGrpSpPr>
          <p:cNvPr id="52" name="Google Shape;52;p12"/>
          <p:cNvGrpSpPr/>
          <p:nvPr/>
        </p:nvGrpSpPr>
        <p:grpSpPr>
          <a:xfrm>
            <a:off x="6710546" y="3118800"/>
            <a:ext cx="1502857" cy="943311"/>
            <a:chOff x="3936375" y="3703750"/>
            <a:chExt cx="453050" cy="332175"/>
          </a:xfrm>
        </p:grpSpPr>
        <p:sp>
          <p:nvSpPr>
            <p:cNvPr id="53" name="Google Shape;53;p12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" name="Google Shape;54;p12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" name="Google Shape;55;p12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" name="Google Shape;56;p12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" name="Google Shape;57;p12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832450" y="655000"/>
            <a:ext cx="6315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Happy National Guinea Pig Day!</a:t>
            </a:r>
            <a:endParaRPr b="1" sz="2500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600" y="1274682"/>
            <a:ext cx="4818475" cy="3206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3801" y="693125"/>
            <a:ext cx="2200275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786075" y="805600"/>
            <a:ext cx="7282800" cy="57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2600">
                <a:latin typeface="Ubuntu"/>
                <a:ea typeface="Ubuntu"/>
                <a:cs typeface="Ubuntu"/>
                <a:sym typeface="Ubuntu"/>
              </a:rPr>
              <a:t>Problem Statement</a:t>
            </a:r>
            <a:endParaRPr b="1" sz="26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1017900" y="1786800"/>
            <a:ext cx="71082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The Carbon for Cash project needs a uniform process to pay farmers and to quantify carbon sequestration. We will create a dashboard that transforms measurements into accurate carbon payments that will standardize the process and allow for growth of the program.</a:t>
            </a:r>
            <a:endParaRPr sz="20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Ideal End Product</a:t>
            </a:r>
            <a:endParaRPr/>
          </a:p>
        </p:txBody>
      </p:sp>
      <p:sp>
        <p:nvSpPr>
          <p:cNvPr id="78" name="Google Shape;78;p15"/>
          <p:cNvSpPr txBox="1"/>
          <p:nvPr>
            <p:ph idx="2" type="body"/>
          </p:nvPr>
        </p:nvSpPr>
        <p:spPr>
          <a:xfrm>
            <a:off x="4810650" y="1415675"/>
            <a:ext cx="3402600" cy="27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988200" y="1415675"/>
            <a:ext cx="7167600" cy="299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A published / public-facing dashboard that allows the user to visualize and compare Zanmi Kafe data from 2019 and 2021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Variety of inputs that allow the dashboard to be personalized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A well-documented process that will allow our client and future contributors to add in data and improvements as the project progresses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idx="4294967295" type="ctrTitle"/>
          </p:nvPr>
        </p:nvSpPr>
        <p:spPr>
          <a:xfrm>
            <a:off x="930600" y="484900"/>
            <a:ext cx="7032900" cy="685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Inputs and Functions</a:t>
            </a:r>
            <a:endParaRPr sz="4000"/>
          </a:p>
        </p:txBody>
      </p:sp>
      <p:sp>
        <p:nvSpPr>
          <p:cNvPr id="86" name="Google Shape;86;p16"/>
          <p:cNvSpPr txBox="1"/>
          <p:nvPr>
            <p:ph idx="4294967295" type="subTitle"/>
          </p:nvPr>
        </p:nvSpPr>
        <p:spPr>
          <a:xfrm>
            <a:off x="930600" y="1366950"/>
            <a:ext cx="3253200" cy="278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Data Visualization by:</a:t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Font typeface="Ubuntu"/>
              <a:buChar char="▪"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Year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Ubuntu"/>
              <a:buChar char="▪"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Household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Ubuntu"/>
              <a:buChar char="▪"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Factor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Ubuntu"/>
              <a:buChar char="▫"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Carbon Sequestered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Ubuntu"/>
              <a:buChar char="▫"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Carbon Payments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Ubuntu"/>
              <a:buChar char="▫"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Number of Trees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4753200" y="1366950"/>
            <a:ext cx="3210300" cy="48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Data Analysis of:</a:t>
            </a:r>
            <a:endParaRPr b="1" sz="24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buntu"/>
              <a:buChar char="▪"/>
            </a:pPr>
            <a:r>
              <a:rPr lang="en" sz="1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Regressions by species and year</a:t>
            </a:r>
            <a:endParaRPr sz="16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buntu"/>
              <a:buChar char="▪"/>
            </a:pPr>
            <a:r>
              <a:rPr lang="en" sz="1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Results of different allometric equations</a:t>
            </a:r>
            <a:endParaRPr sz="16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buntu"/>
              <a:buChar char="▪"/>
            </a:pPr>
            <a:r>
              <a:rPr lang="en" sz="1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These should help us identify outliers (possible errors!) in 2021 dataset</a:t>
            </a:r>
            <a:endParaRPr sz="16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930600" y="1415684"/>
            <a:ext cx="7282800" cy="27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Font typeface="Ubuntu"/>
              <a:buChar char="▪"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Shiny Dashboard!</a:t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Built a model dashboard and adjusted / added features to align with our client’s priorities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Rely on the databases of our mentors and the Internet to learn new and useful functions</a:t>
            </a:r>
            <a:endParaRPr/>
          </a:p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465300" y="533692"/>
            <a:ext cx="7282800" cy="36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</a:t>
            </a:r>
            <a:endParaRPr/>
          </a:p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2" name="Google Shape;102;p18"/>
          <p:cNvGrpSpPr/>
          <p:nvPr/>
        </p:nvGrpSpPr>
        <p:grpSpPr>
          <a:xfrm rot="948312">
            <a:off x="548983" y="156240"/>
            <a:ext cx="3788771" cy="3728274"/>
            <a:chOff x="1293736" y="1258050"/>
            <a:chExt cx="2872079" cy="2650653"/>
          </a:xfrm>
        </p:grpSpPr>
        <p:sp>
          <p:nvSpPr>
            <p:cNvPr id="103" name="Google Shape;103;p18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fmla="val 50000" name="adj"/>
              </a:avLst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04" name="Google Shape;104;p18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chemeClr val="dk1">
                  <a:alpha val="549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accent1"/>
                  </a:solidFill>
                  <a:latin typeface="Ubuntu"/>
                  <a:ea typeface="Ubuntu"/>
                  <a:cs typeface="Ubuntu"/>
                  <a:sym typeface="Ubuntu"/>
                </a:rPr>
                <a:t>1</a:t>
              </a:r>
              <a:endParaRPr b="1" sz="1200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05" name="Google Shape;105;p18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Plan and identify goals and priorities</a:t>
              </a:r>
              <a:endParaRPr b="1" sz="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06" name="Google Shape;106;p18"/>
            <p:cNvSpPr txBox="1"/>
            <p:nvPr/>
          </p:nvSpPr>
          <p:spPr>
            <a:xfrm rot="-2700000">
              <a:off x="2032602" y="2520497"/>
              <a:ext cx="2203628" cy="713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3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We chose a package (Shiny Dashboard) that fits our skill set and needs, and planned out what inputs and values our plots would contain</a:t>
              </a:r>
              <a:endParaRPr b="1" sz="13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107" name="Google Shape;107;p18"/>
          <p:cNvGrpSpPr/>
          <p:nvPr/>
        </p:nvGrpSpPr>
        <p:grpSpPr>
          <a:xfrm rot="948312">
            <a:off x="2891822" y="972868"/>
            <a:ext cx="3723876" cy="3595071"/>
            <a:chOff x="3203958" y="1258050"/>
            <a:chExt cx="2822885" cy="2601453"/>
          </a:xfrm>
        </p:grpSpPr>
        <p:sp>
          <p:nvSpPr>
            <p:cNvPr id="108" name="Google Shape;108;p18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fmla="val 50000" name="adj"/>
              </a:avLst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chemeClr val="dk1">
                  <a:alpha val="549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accent5"/>
                  </a:solidFill>
                  <a:latin typeface="Ubuntu"/>
                  <a:ea typeface="Ubuntu"/>
                  <a:cs typeface="Ubuntu"/>
                  <a:sym typeface="Ubuntu"/>
                </a:rPr>
                <a:t>2</a:t>
              </a:r>
              <a:endParaRPr b="1" sz="1200">
                <a:solidFill>
                  <a:schemeClr val="accent5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10" name="Google Shape;110;p18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Build our dashboard</a:t>
              </a:r>
              <a:endParaRPr b="1" sz="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11" name="Google Shape;111;p18"/>
            <p:cNvSpPr txBox="1"/>
            <p:nvPr/>
          </p:nvSpPr>
          <p:spPr>
            <a:xfrm rot="-2700000">
              <a:off x="3918230" y="2530686"/>
              <a:ext cx="2203628" cy="6440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We will continue to add inputs and new tools that allow our client to visualize and interpret large data sets and calculate carbon payments</a:t>
              </a:r>
              <a:endParaRPr b="1" sz="1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112" name="Google Shape;112;p18"/>
          <p:cNvGrpSpPr/>
          <p:nvPr/>
        </p:nvGrpSpPr>
        <p:grpSpPr>
          <a:xfrm rot="948335">
            <a:off x="5247640" y="1659003"/>
            <a:ext cx="3492249" cy="3431942"/>
            <a:chOff x="5123977" y="1258050"/>
            <a:chExt cx="2782093" cy="2560656"/>
          </a:xfrm>
        </p:grpSpPr>
        <p:sp>
          <p:nvSpPr>
            <p:cNvPr id="113" name="Google Shape;113;p18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fmla="val 50000" name="adj"/>
              </a:avLst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14" name="Google Shape;114;p18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chemeClr val="dk1">
                  <a:alpha val="549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accent4"/>
                  </a:solidFill>
                  <a:latin typeface="Ubuntu"/>
                  <a:ea typeface="Ubuntu"/>
                  <a:cs typeface="Ubuntu"/>
                  <a:sym typeface="Ubuntu"/>
                </a:rPr>
                <a:t>3</a:t>
              </a:r>
              <a:endParaRPr b="1" sz="1200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15" name="Google Shape;115;p18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Continue to edit and improve</a:t>
              </a:r>
              <a:endParaRPr b="1" sz="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16" name="Google Shape;116;p18"/>
            <p:cNvSpPr txBox="1"/>
            <p:nvPr/>
          </p:nvSpPr>
          <p:spPr>
            <a:xfrm rot="-2700000">
              <a:off x="5817856" y="2539140"/>
              <a:ext cx="2203628" cy="5863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Our goal is to build a dashboard that can be continuously edited and work with new datasets in the future</a:t>
              </a:r>
              <a:endParaRPr b="1" sz="1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19"/>
          <p:cNvSpPr txBox="1"/>
          <p:nvPr/>
        </p:nvSpPr>
        <p:spPr>
          <a:xfrm>
            <a:off x="1479350" y="2128900"/>
            <a:ext cx="6417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u="sng">
                <a:solidFill>
                  <a:schemeClr val="hlink"/>
                </a:solidFill>
                <a:hlinkClick r:id="rId3"/>
              </a:rPr>
              <a:t>https://zanmikafe.shinyapps.io/carbon/</a:t>
            </a:r>
            <a:r>
              <a:rPr lang="en" sz="2600"/>
              <a:t> </a:t>
            </a:r>
            <a:endParaRPr sz="2600"/>
          </a:p>
        </p:txBody>
      </p:sp>
      <p:sp>
        <p:nvSpPr>
          <p:cNvPr id="123" name="Google Shape;123;p19"/>
          <p:cNvSpPr txBox="1"/>
          <p:nvPr>
            <p:ph idx="4294967295" type="title"/>
          </p:nvPr>
        </p:nvSpPr>
        <p:spPr>
          <a:xfrm>
            <a:off x="465300" y="533692"/>
            <a:ext cx="7282800" cy="36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Link: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idx="4294967295" type="ctrTitle"/>
          </p:nvPr>
        </p:nvSpPr>
        <p:spPr>
          <a:xfrm>
            <a:off x="930600" y="789712"/>
            <a:ext cx="3582000" cy="84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129" name="Google Shape;129;p20"/>
          <p:cNvSpPr txBox="1"/>
          <p:nvPr>
            <p:ph idx="4294967295" type="subTitle"/>
          </p:nvPr>
        </p:nvSpPr>
        <p:spPr>
          <a:xfrm>
            <a:off x="930600" y="1903103"/>
            <a:ext cx="3582000" cy="230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Any questions?</a:t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6114001" y="732825"/>
            <a:ext cx="2153902" cy="2153864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2325" y="2369616"/>
            <a:ext cx="2279349" cy="1959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sidore template">
  <a:themeElements>
    <a:clrScheme name="Custom 347">
      <a:dk1>
        <a:srgbClr val="0D0335"/>
      </a:dk1>
      <a:lt1>
        <a:srgbClr val="FFFFFF"/>
      </a:lt1>
      <a:dk2>
        <a:srgbClr val="573F68"/>
      </a:dk2>
      <a:lt2>
        <a:srgbClr val="E9DDEC"/>
      </a:lt2>
      <a:accent1>
        <a:srgbClr val="E9204E"/>
      </a:accent1>
      <a:accent2>
        <a:srgbClr val="ED4636"/>
      </a:accent2>
      <a:accent3>
        <a:srgbClr val="FCB42E"/>
      </a:accent3>
      <a:accent4>
        <a:srgbClr val="94C486"/>
      </a:accent4>
      <a:accent5>
        <a:srgbClr val="39B8E3"/>
      </a:accent5>
      <a:accent6>
        <a:srgbClr val="412D8C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