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EDC91-F96E-4D0F-8417-FB3058C88F0F}" v="279" dt="2021-02-27T19:05:33.431"/>
    <p1510:client id="{96531836-2856-49C2-A4D5-49CD22C85F4F}" v="717" dt="2021-02-27T20:24:02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1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2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71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p.ru.buy-com.pl/7646577/1/bruski-zhenaya-lyuka.html" TargetMode="External"/><Relationship Id="rId2" Type="http://schemas.openxmlformats.org/officeDocument/2006/relationships/hyperlink" Target="https://habr.com/ru/post/38054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enaille%E2%80%93Lucas_ru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6317" y="1714211"/>
            <a:ext cx="9144000" cy="2387600"/>
          </a:xfrm>
        </p:spPr>
        <p:txBody>
          <a:bodyPr/>
          <a:lstStyle/>
          <a:p>
            <a:pPr algn="l"/>
            <a:r>
              <a:rPr lang="uk-UA" sz="6000" dirty="0">
                <a:latin typeface="Cambria"/>
                <a:ea typeface="+mj-lt"/>
                <a:cs typeface="+mj-lt"/>
              </a:rPr>
              <a:t>Бруски </a:t>
            </a:r>
            <a:r>
              <a:rPr lang="uk-UA" sz="6000" dirty="0" err="1">
                <a:latin typeface="Cambria"/>
                <a:ea typeface="+mj-lt"/>
                <a:cs typeface="+mj-lt"/>
              </a:rPr>
              <a:t>Женая</a:t>
            </a:r>
            <a:r>
              <a:rPr lang="uk-UA" sz="6000" dirty="0">
                <a:latin typeface="Cambria"/>
                <a:ea typeface="+mj-lt"/>
                <a:cs typeface="+mj-lt"/>
              </a:rPr>
              <a:t>-</a:t>
            </a:r>
            <a:endParaRPr lang="uk-UA" sz="6000">
              <a:latin typeface="Cambria"/>
              <a:ea typeface="Cambria"/>
              <a:cs typeface="Calibri Light" panose="020F0302020204030204"/>
            </a:endParaRPr>
          </a:p>
          <a:p>
            <a:pPr algn="l"/>
            <a:r>
              <a:rPr lang="uk-UA" sz="6000" dirty="0">
                <a:latin typeface="Cambria"/>
                <a:ea typeface="+mj-lt"/>
                <a:cs typeface="+mj-lt"/>
              </a:rPr>
              <a:t>Люка</a:t>
            </a:r>
            <a:endParaRPr lang="uk-UA" sz="6000" dirty="0">
              <a:latin typeface="Cambria"/>
              <a:cs typeface="Calibri Light" panose="020F0302020204030204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495350" y="4637372"/>
            <a:ext cx="4204138" cy="17214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endParaRPr lang="uk-UA">
              <a:cs typeface="Calibri" panose="020F0502020204030204"/>
            </a:endParaRPr>
          </a:p>
          <a:p>
            <a:pPr algn="r"/>
            <a:endParaRPr lang="uk-UA" dirty="0">
              <a:cs typeface="Calibri"/>
            </a:endParaRPr>
          </a:p>
          <a:p>
            <a:pPr algn="r"/>
            <a:r>
              <a:rPr lang="uk-UA" dirty="0" err="1">
                <a:latin typeface="Calibri Light"/>
                <a:cs typeface="Calibri"/>
              </a:rPr>
              <a:t>Выполнили</a:t>
            </a:r>
            <a:r>
              <a:rPr lang="uk-UA" dirty="0">
                <a:latin typeface="Calibri Light"/>
                <a:cs typeface="Calibri"/>
              </a:rPr>
              <a:t>:</a:t>
            </a:r>
          </a:p>
          <a:p>
            <a:pPr algn="r"/>
            <a:r>
              <a:rPr lang="uk-UA" dirty="0">
                <a:latin typeface="Calibri Light"/>
                <a:cs typeface="Calibri"/>
              </a:rPr>
              <a:t>Студентки АИ-204</a:t>
            </a:r>
          </a:p>
          <a:p>
            <a:pPr algn="r"/>
            <a:r>
              <a:rPr lang="uk-UA" dirty="0" err="1">
                <a:latin typeface="Calibri Light"/>
                <a:cs typeface="Calibri"/>
              </a:rPr>
              <a:t>Томчук</a:t>
            </a:r>
            <a:r>
              <a:rPr lang="uk-UA" dirty="0">
                <a:latin typeface="Calibri Light"/>
                <a:cs typeface="Calibri"/>
              </a:rPr>
              <a:t> В.Б. и </a:t>
            </a:r>
            <a:r>
              <a:rPr lang="uk-UA" dirty="0" err="1">
                <a:latin typeface="Calibri Light"/>
                <a:cs typeface="Calibri"/>
              </a:rPr>
              <a:t>Паргалова</a:t>
            </a:r>
            <a:r>
              <a:rPr lang="uk-UA" dirty="0">
                <a:latin typeface="Calibri Light"/>
                <a:cs typeface="Calibri"/>
              </a:rPr>
              <a:t> С.Г.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06304-2305-49F4-AC10-8B2E7547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uk-UA">
                <a:solidFill>
                  <a:schemeClr val="tx1"/>
                </a:solidFill>
              </a:rPr>
              <a:t>Содержание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9EB836-B94E-4A73-8305-A9D77DC7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uk-UA">
              <a:solidFill>
                <a:schemeClr val="tx1"/>
              </a:solidFill>
            </a:endParaRPr>
          </a:p>
          <a:p>
            <a:endParaRPr lang="uk-U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7DB7F-A068-48D3-A351-DD1813CBB793}"/>
              </a:ext>
            </a:extLst>
          </p:cNvPr>
          <p:cNvSpPr txBox="1"/>
          <p:nvPr/>
        </p:nvSpPr>
        <p:spPr>
          <a:xfrm>
            <a:off x="4696522" y="2401229"/>
            <a:ext cx="641380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3200" dirty="0"/>
              <a:t>1. </a:t>
            </a:r>
            <a:r>
              <a:rPr lang="uk-UA" sz="3200" dirty="0" err="1"/>
              <a:t>Что</a:t>
            </a:r>
            <a:r>
              <a:rPr lang="uk-UA" sz="3200" dirty="0"/>
              <a:t> </a:t>
            </a:r>
            <a:r>
              <a:rPr lang="uk-UA" sz="3200" dirty="0" err="1"/>
              <a:t>это</a:t>
            </a:r>
            <a:r>
              <a:rPr lang="uk-UA" sz="3200" dirty="0"/>
              <a:t>?</a:t>
            </a:r>
          </a:p>
          <a:p>
            <a:r>
              <a:rPr lang="uk-UA" sz="3200" dirty="0"/>
              <a:t>2. </a:t>
            </a:r>
            <a:r>
              <a:rPr lang="uk-UA" sz="3200" dirty="0" err="1"/>
              <a:t>История</a:t>
            </a:r>
            <a:r>
              <a:rPr lang="uk-UA" sz="3200" dirty="0"/>
              <a:t> </a:t>
            </a:r>
            <a:r>
              <a:rPr lang="uk-UA" sz="3200" dirty="0" err="1"/>
              <a:t>создания</a:t>
            </a:r>
            <a:endParaRPr lang="uk-UA" sz="3200" dirty="0"/>
          </a:p>
          <a:p>
            <a:r>
              <a:rPr lang="uk-UA" sz="3200" dirty="0"/>
              <a:t>3. Пример </a:t>
            </a:r>
            <a:r>
              <a:rPr lang="uk-UA" sz="3200" dirty="0" err="1"/>
              <a:t>использования</a:t>
            </a:r>
            <a:endParaRPr lang="uk-UA" sz="3200" dirty="0"/>
          </a:p>
          <a:p>
            <a:r>
              <a:rPr lang="uk-UA" sz="3200" dirty="0"/>
              <a:t>4. </a:t>
            </a:r>
            <a:r>
              <a:rPr lang="uk-UA" sz="3200" err="1"/>
              <a:t>Литература</a:t>
            </a:r>
            <a:endParaRPr lang="uk-UA" sz="3200"/>
          </a:p>
        </p:txBody>
      </p:sp>
    </p:spTree>
    <p:extLst>
      <p:ext uri="{BB962C8B-B14F-4D97-AF65-F5344CB8AC3E}">
        <p14:creationId xmlns:p14="http://schemas.microsoft.com/office/powerpoint/2010/main" val="241712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4C02E-0315-40C3-A50B-29F1C0D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369" y="574452"/>
            <a:ext cx="2901264" cy="46802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uk-UA">
                <a:solidFill>
                  <a:schemeClr val="tx1"/>
                </a:solidFill>
              </a:rPr>
              <a:t>Что это?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15A786C-1827-449F-B4E8-49476B58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814" y="1234232"/>
            <a:ext cx="4966390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1. Бруски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Женая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- Люка -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это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счётный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прибор,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изобретенный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французским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инженером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Анри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Женаем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и математиком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Эдуардом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Люка в 1891 году. 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2.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Устройство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cостоит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из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11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брусков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: одна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из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них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имеет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надпись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"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Index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", 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остальные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девять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имеют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надписи от "0" до "9". Бруски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Женая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- Люка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позволяют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выполнять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умножение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любого натурального числа на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любое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натуральное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число от 1 до 9.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Удобство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этого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счётного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прибора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заключается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в том,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что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пользователь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представляя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перенос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графически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может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считывать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результат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умножения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без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промежуточных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умственных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chemeClr val="tx1"/>
                </a:solidFill>
                <a:ea typeface="+mn-lt"/>
                <a:cs typeface="+mn-lt"/>
              </a:rPr>
              <a:t>расчетов</a:t>
            </a:r>
            <a:r>
              <a:rPr lang="uk-UA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uk-UA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uk-UA">
              <a:solidFill>
                <a:schemeClr val="tx1"/>
              </a:solidFill>
            </a:endParaRPr>
          </a:p>
        </p:txBody>
      </p:sp>
      <p:pic>
        <p:nvPicPr>
          <p:cNvPr id="4" name="Рисунок 4" descr="Зображення, що містить текст, стіна, особа, старий&#10;&#10;Опис створено автоматично">
            <a:extLst>
              <a:ext uri="{FF2B5EF4-FFF2-40B4-BE49-F238E27FC236}">
                <a16:creationId xmlns:a16="http://schemas.microsoft.com/office/drawing/2014/main" id="{A1B5135F-1094-41EC-B4E4-AEDC8273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50" y="1138470"/>
            <a:ext cx="3143250" cy="449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15200-B7C7-4105-8F45-5B74E08226C5}"/>
              </a:ext>
            </a:extLst>
          </p:cNvPr>
          <p:cNvSpPr txBox="1"/>
          <p:nvPr/>
        </p:nvSpPr>
        <p:spPr>
          <a:xfrm>
            <a:off x="1043216" y="5634548"/>
            <a:ext cx="35643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>
                <a:ea typeface="+mn-lt"/>
                <a:cs typeface="+mn-lt"/>
              </a:rPr>
              <a:t>Люка, Франсуа </a:t>
            </a:r>
            <a:r>
              <a:rPr lang="uk-UA" sz="1600" dirty="0" err="1">
                <a:ea typeface="+mn-lt"/>
                <a:cs typeface="+mn-lt"/>
              </a:rPr>
              <a:t>Эдуард</a:t>
            </a:r>
            <a:r>
              <a:rPr lang="uk-UA" sz="1600" dirty="0">
                <a:ea typeface="+mn-lt"/>
                <a:cs typeface="+mn-lt"/>
              </a:rPr>
              <a:t> Анатоль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6522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BE85C-EC90-4A13-A8AD-C1760EE2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22" y="610680"/>
            <a:ext cx="5132438" cy="1622322"/>
          </a:xfrm>
        </p:spPr>
        <p:txBody>
          <a:bodyPr>
            <a:normAutofit/>
          </a:bodyPr>
          <a:lstStyle/>
          <a:p>
            <a:r>
              <a:rPr lang="uk-UA">
                <a:solidFill>
                  <a:srgbClr val="EBEBEB"/>
                </a:solidFill>
              </a:rPr>
              <a:t>История создания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16D0776-6CD7-450B-9A04-6C3C3E14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019150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В 1885 году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французский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математик Люка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поставил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арифметическую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проблему во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время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сессии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французской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Академии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Женай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уже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известный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тем,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что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изобрел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ряд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арифметических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инструментов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создал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свои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линейки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процессе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решения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проблемы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 В 1891 году он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представил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свое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изобретение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французской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Академии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 Бруски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Женая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была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широко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распространены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но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их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популярность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была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недолговечна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 так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как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вычислительная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машина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вскоре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начала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вытеснять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ручные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арифметические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методы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uk-UA" dirty="0">
              <a:solidFill>
                <a:srgbClr val="FFFFFF"/>
              </a:solidFill>
            </a:endParaRPr>
          </a:p>
        </p:txBody>
      </p:sp>
      <p:pic>
        <p:nvPicPr>
          <p:cNvPr id="9" name="Рисунок 8" descr="Зображення, що містить стріла&#10;&#10;Опис створено автоматично">
            <a:extLst>
              <a:ext uri="{FF2B5EF4-FFF2-40B4-BE49-F238E27FC236}">
                <a16:creationId xmlns:a16="http://schemas.microsoft.com/office/drawing/2014/main" id="{684AABD7-691E-44F6-BC27-DBD80081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58" y="476221"/>
            <a:ext cx="4332893" cy="59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D4911-BA35-4766-92DD-28C9034D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4" y="778890"/>
            <a:ext cx="7733458" cy="644587"/>
          </a:xfrm>
        </p:spPr>
        <p:txBody>
          <a:bodyPr anchor="ctr">
            <a:normAutofit/>
          </a:bodyPr>
          <a:lstStyle/>
          <a:p>
            <a:pPr algn="r"/>
            <a:r>
              <a:rPr lang="uk-UA" sz="3300">
                <a:solidFill>
                  <a:schemeClr val="tx1"/>
                </a:solidFill>
              </a:rPr>
              <a:t>Пример использования 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EF302A-33F4-415C-99B4-7E7EA97BDCE8}"/>
              </a:ext>
            </a:extLst>
          </p:cNvPr>
          <p:cNvSpPr txBox="1"/>
          <p:nvPr/>
        </p:nvSpPr>
        <p:spPr>
          <a:xfrm>
            <a:off x="845917" y="1521253"/>
            <a:ext cx="361004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Cambria"/>
                <a:ea typeface="+mn-lt"/>
                <a:cs typeface="+mn-lt"/>
              </a:rPr>
              <a:t>1. </a:t>
            </a:r>
            <a:r>
              <a:rPr lang="uk-UA" dirty="0" err="1">
                <a:latin typeface="Cambria"/>
                <a:ea typeface="+mn-lt"/>
                <a:cs typeface="+mn-lt"/>
              </a:rPr>
              <a:t>Располагая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эти</a:t>
            </a:r>
            <a:r>
              <a:rPr lang="uk-UA" dirty="0">
                <a:latin typeface="Cambria"/>
                <a:ea typeface="+mn-lt"/>
                <a:cs typeface="+mn-lt"/>
              </a:rPr>
              <a:t> бруски в </a:t>
            </a:r>
            <a:r>
              <a:rPr lang="uk-UA" dirty="0" err="1">
                <a:latin typeface="Cambria"/>
                <a:ea typeface="+mn-lt"/>
                <a:cs typeface="+mn-lt"/>
              </a:rPr>
              <a:t>правильном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порядке</a:t>
            </a:r>
            <a:r>
              <a:rPr lang="uk-UA" dirty="0">
                <a:latin typeface="Cambria"/>
                <a:ea typeface="+mn-lt"/>
                <a:cs typeface="+mn-lt"/>
              </a:rPr>
              <a:t> (</a:t>
            </a:r>
            <a:r>
              <a:rPr lang="uk-UA" dirty="0" err="1">
                <a:latin typeface="Cambria"/>
                <a:ea typeface="+mn-lt"/>
                <a:cs typeface="+mn-lt"/>
              </a:rPr>
              <a:t>первой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цифре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соответствует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первая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линейка</a:t>
            </a:r>
            <a:r>
              <a:rPr lang="uk-UA" dirty="0">
                <a:latin typeface="Cambria"/>
                <a:ea typeface="+mn-lt"/>
                <a:cs typeface="+mn-lt"/>
              </a:rPr>
              <a:t> …), </a:t>
            </a:r>
            <a:r>
              <a:rPr lang="uk-UA" dirty="0" err="1">
                <a:latin typeface="Cambria"/>
                <a:ea typeface="+mn-lt"/>
                <a:cs typeface="+mn-lt"/>
              </a:rPr>
              <a:t>пользователь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может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быстро</a:t>
            </a:r>
            <a:r>
              <a:rPr lang="uk-UA" dirty="0">
                <a:latin typeface="Cambria"/>
                <a:ea typeface="+mn-lt"/>
                <a:cs typeface="+mn-lt"/>
              </a:rPr>
              <a:t> найти </a:t>
            </a:r>
            <a:r>
              <a:rPr lang="uk-UA" dirty="0" err="1">
                <a:latin typeface="Cambria"/>
                <a:ea typeface="+mn-lt"/>
                <a:cs typeface="+mn-lt"/>
              </a:rPr>
              <a:t>произведение</a:t>
            </a:r>
            <a:r>
              <a:rPr lang="uk-UA" dirty="0">
                <a:latin typeface="Cambria"/>
                <a:ea typeface="+mn-lt"/>
                <a:cs typeface="+mn-lt"/>
              </a:rPr>
              <a:t> чисел.  </a:t>
            </a:r>
            <a:r>
              <a:rPr lang="uk-UA" dirty="0" err="1">
                <a:latin typeface="Cambria"/>
                <a:ea typeface="+mn-lt"/>
                <a:cs typeface="+mn-lt"/>
              </a:rPr>
              <a:t>Рассмотрим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умножение</a:t>
            </a:r>
            <a:r>
              <a:rPr lang="uk-UA" dirty="0">
                <a:latin typeface="Cambria"/>
                <a:ea typeface="+mn-lt"/>
                <a:cs typeface="+mn-lt"/>
              </a:rPr>
              <a:t> 52749 на 4.  </a:t>
            </a:r>
            <a:r>
              <a:rPr lang="uk-UA" dirty="0" err="1">
                <a:latin typeface="Cambria"/>
                <a:ea typeface="+mn-lt"/>
                <a:cs typeface="+mn-lt"/>
              </a:rPr>
              <a:t>Расположим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пять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линеек</a:t>
            </a:r>
            <a:r>
              <a:rPr lang="uk-UA" dirty="0">
                <a:latin typeface="Cambria"/>
                <a:ea typeface="+mn-lt"/>
                <a:cs typeface="+mn-lt"/>
              </a:rPr>
              <a:t>, по </a:t>
            </a:r>
            <a:r>
              <a:rPr lang="uk-UA" dirty="0" err="1">
                <a:latin typeface="Cambria"/>
                <a:ea typeface="+mn-lt"/>
                <a:cs typeface="+mn-lt"/>
              </a:rPr>
              <a:t>одной</a:t>
            </a:r>
            <a:r>
              <a:rPr lang="uk-UA" dirty="0">
                <a:latin typeface="Cambria"/>
                <a:ea typeface="+mn-lt"/>
                <a:cs typeface="+mn-lt"/>
              </a:rPr>
              <a:t> на </a:t>
            </a:r>
            <a:r>
              <a:rPr lang="uk-UA" dirty="0" err="1">
                <a:latin typeface="Cambria"/>
                <a:ea typeface="+mn-lt"/>
                <a:cs typeface="+mn-lt"/>
              </a:rPr>
              <a:t>каждую</a:t>
            </a:r>
            <a:r>
              <a:rPr lang="uk-UA" dirty="0">
                <a:latin typeface="Cambria"/>
                <a:ea typeface="+mn-lt"/>
                <a:cs typeface="+mn-lt"/>
              </a:rPr>
              <a:t> цифру числа 52749, рядом друг с другом и рядом с </a:t>
            </a:r>
            <a:r>
              <a:rPr lang="uk-UA" dirty="0" err="1">
                <a:latin typeface="Cambria"/>
                <a:ea typeface="+mn-lt"/>
                <a:cs typeface="+mn-lt"/>
              </a:rPr>
              <a:t>главной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линейкой</a:t>
            </a:r>
            <a:r>
              <a:rPr lang="uk-UA" dirty="0">
                <a:latin typeface="Cambria"/>
                <a:ea typeface="+mn-lt"/>
                <a:cs typeface="+mn-lt"/>
              </a:rPr>
              <a:t> "</a:t>
            </a:r>
            <a:r>
              <a:rPr lang="uk-UA" dirty="0" err="1">
                <a:latin typeface="Cambria"/>
                <a:ea typeface="+mn-lt"/>
                <a:cs typeface="+mn-lt"/>
              </a:rPr>
              <a:t>Index</a:t>
            </a:r>
            <a:r>
              <a:rPr lang="uk-UA" dirty="0">
                <a:latin typeface="Cambria"/>
                <a:ea typeface="+mn-lt"/>
                <a:cs typeface="+mn-lt"/>
              </a:rPr>
              <a:t>".</a:t>
            </a:r>
            <a:endParaRPr lang="uk-UA" dirty="0">
              <a:latin typeface="Cambria"/>
              <a:ea typeface="Cambria"/>
              <a:cs typeface="Calibri Light"/>
            </a:endParaRPr>
          </a:p>
          <a:p>
            <a:r>
              <a:rPr lang="uk-UA" dirty="0">
                <a:latin typeface="Cambria"/>
                <a:ea typeface="+mn-lt"/>
                <a:cs typeface="+mn-lt"/>
              </a:rPr>
              <a:t>2. </a:t>
            </a:r>
            <a:r>
              <a:rPr lang="uk-UA" dirty="0" err="1">
                <a:latin typeface="Cambria"/>
                <a:ea typeface="+mn-lt"/>
                <a:cs typeface="+mn-lt"/>
              </a:rPr>
              <a:t>Второй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множитель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равен</a:t>
            </a:r>
            <a:r>
              <a:rPr lang="uk-UA" dirty="0">
                <a:latin typeface="Cambria"/>
                <a:ea typeface="+mn-lt"/>
                <a:cs typeface="+mn-lt"/>
              </a:rPr>
              <a:t> </a:t>
            </a:r>
            <a:r>
              <a:rPr lang="uk-UA" b="1" dirty="0">
                <a:latin typeface="Cambria"/>
                <a:ea typeface="+mn-lt"/>
                <a:cs typeface="+mn-lt"/>
              </a:rPr>
              <a:t>4</a:t>
            </a:r>
            <a:r>
              <a:rPr lang="uk-UA" dirty="0">
                <a:latin typeface="Cambria"/>
                <a:ea typeface="+mn-lt"/>
                <a:cs typeface="+mn-lt"/>
              </a:rPr>
              <a:t>, </a:t>
            </a:r>
            <a:r>
              <a:rPr lang="uk-UA" dirty="0" err="1">
                <a:latin typeface="Cambria"/>
                <a:ea typeface="+mn-lt"/>
                <a:cs typeface="+mn-lt"/>
              </a:rPr>
              <a:t>поэтому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смотрим</a:t>
            </a:r>
            <a:r>
              <a:rPr lang="uk-UA" dirty="0">
                <a:latin typeface="Cambria"/>
                <a:ea typeface="+mn-lt"/>
                <a:cs typeface="+mn-lt"/>
              </a:rPr>
              <a:t> на четвертую строку.</a:t>
            </a:r>
            <a:endParaRPr lang="uk-UA" dirty="0">
              <a:latin typeface="Calibri Light"/>
              <a:cs typeface="Calibri Light"/>
            </a:endParaRPr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2765D013-94B2-413E-BCD8-2E76CC8D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35" y="1809911"/>
            <a:ext cx="3462575" cy="3316155"/>
          </a:xfrm>
          <a:prstGeom prst="rect">
            <a:avLst/>
          </a:prstGeom>
        </p:spPr>
      </p:pic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F218539A-9DDC-42E0-AC92-559FB2528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204" y="1807891"/>
            <a:ext cx="3310053" cy="3325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B41A3C-B232-444C-AB09-4657F06CE924}"/>
              </a:ext>
            </a:extLst>
          </p:cNvPr>
          <p:cNvSpPr txBox="1"/>
          <p:nvPr/>
        </p:nvSpPr>
        <p:spPr>
          <a:xfrm>
            <a:off x="6155473" y="5170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7F131-BBB8-41FA-B0D8-72C339E69AF5}"/>
              </a:ext>
            </a:extLst>
          </p:cNvPr>
          <p:cNvSpPr txBox="1"/>
          <p:nvPr/>
        </p:nvSpPr>
        <p:spPr>
          <a:xfrm>
            <a:off x="9733156" y="5170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789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6326E-4ACC-4785-B016-01206148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1700">
                <a:solidFill>
                  <a:srgbClr val="FFFFFE"/>
                </a:solidFill>
                <a:ea typeface="+mj-lt"/>
                <a:cs typeface="+mj-lt"/>
              </a:rPr>
              <a:t>Пример использования</a:t>
            </a:r>
            <a:endParaRPr lang="uk-UA" sz="1700">
              <a:solidFill>
                <a:srgbClr val="FFFFFE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CCA2192-6404-4513-AE47-69059D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40" y="2267073"/>
            <a:ext cx="3262585" cy="2602633"/>
          </a:xfrm>
          <a:prstGeom prst="rect">
            <a:avLst/>
          </a:prstGeom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7EB4E9D-049A-43B3-B921-F949306D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48" y="1962924"/>
            <a:ext cx="3981989" cy="38989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uk-UA" dirty="0">
              <a:solidFill>
                <a:srgbClr val="FFFFFE"/>
              </a:solidFill>
              <a:latin typeface="Cambria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3. 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начинаем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верхнего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номера в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последнем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столбце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выбранной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строки: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4. 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Серый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треугольник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указывает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путь к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следующему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номеру: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5. 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следуем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треугольникам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справа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налево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пока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не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дойдем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до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первогостолбца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. 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Затем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просто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читаем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цифры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которые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посетили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. </a:t>
            </a:r>
            <a:endParaRPr lang="uk-UA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Произведение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показанное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краснымцветом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равно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210996.</a:t>
            </a:r>
            <a:endParaRPr lang="uk-UA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uk-UA" sz="1400">
              <a:solidFill>
                <a:srgbClr val="FFFFFE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uk-UA" sz="1400">
              <a:solidFill>
                <a:srgbClr val="FFFFFE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FF19FFC-7258-48FB-9820-9F677825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699" y="3480051"/>
            <a:ext cx="3476318" cy="277919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8FE0227-B7FF-4990-AE70-9F384A76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333" y="329266"/>
            <a:ext cx="3309050" cy="264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72E76-6347-4383-A00A-252F14DBA21B}"/>
              </a:ext>
            </a:extLst>
          </p:cNvPr>
          <p:cNvSpPr txBox="1"/>
          <p:nvPr/>
        </p:nvSpPr>
        <p:spPr>
          <a:xfrm>
            <a:off x="6490010" y="4873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1FE6C-8635-4923-9298-5B9F8F08DB0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E69FFE-3E48-441C-B781-31595AD0D2E5}"/>
              </a:ext>
            </a:extLst>
          </p:cNvPr>
          <p:cNvSpPr txBox="1"/>
          <p:nvPr/>
        </p:nvSpPr>
        <p:spPr>
          <a:xfrm>
            <a:off x="10104863" y="2986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38C11D-4444-49EE-B296-131491B53BB7}"/>
              </a:ext>
            </a:extLst>
          </p:cNvPr>
          <p:cNvSpPr txBox="1"/>
          <p:nvPr/>
        </p:nvSpPr>
        <p:spPr>
          <a:xfrm>
            <a:off x="10104863" y="6266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074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2BD3-84AE-4259-AA1E-0BB71E3D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Литература</a:t>
            </a:r>
            <a:r>
              <a:rPr lang="uk-UA" dirty="0"/>
              <a:t> 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23D5A8-8543-4156-8912-060B2B7E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/>
              <a:t>1. </a:t>
            </a:r>
            <a:r>
              <a:rPr lang="uk-UA" dirty="0">
                <a:ea typeface="+mn-lt"/>
                <a:cs typeface="+mn-lt"/>
                <a:hlinkClick r:id="rId2"/>
              </a:rPr>
              <a:t>https://habr.com/ru/post/380549/</a:t>
            </a:r>
            <a:endParaRPr lang="uk-UA"/>
          </a:p>
          <a:p>
            <a:pPr marL="0" indent="0">
              <a:buNone/>
            </a:pPr>
            <a:r>
              <a:rPr lang="uk-UA" dirty="0"/>
              <a:t>2. </a:t>
            </a:r>
            <a:r>
              <a:rPr lang="uk-UA" dirty="0">
                <a:ea typeface="+mn-lt"/>
                <a:cs typeface="+mn-lt"/>
                <a:hlinkClick r:id="rId3"/>
              </a:rPr>
              <a:t>https://amp.ru.buy-com.pl/7646577/1/bruski-zhenaya-lyuka.html</a:t>
            </a:r>
            <a:endParaRPr lang="uk-UA" dirty="0">
              <a:hlinkClick r:id="rId3"/>
            </a:endParaRPr>
          </a:p>
          <a:p>
            <a:pPr marL="0" indent="0">
              <a:buNone/>
            </a:pPr>
            <a:r>
              <a:rPr lang="uk-UA" dirty="0"/>
              <a:t>3. </a:t>
            </a:r>
            <a:r>
              <a:rPr lang="uk-UA" dirty="0">
                <a:ea typeface="+mn-lt"/>
                <a:cs typeface="+mn-lt"/>
                <a:hlinkClick r:id="rId4"/>
              </a:rPr>
              <a:t>https://en.wikipedia.org/wiki/Genaille%E2%80%93Lucas_rulers</a:t>
            </a:r>
          </a:p>
          <a:p>
            <a:pPr marL="0" indent="0">
              <a:buNone/>
            </a:pPr>
            <a:endParaRPr lang="uk-UA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5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Ion Boardroom</vt:lpstr>
      <vt:lpstr>Бруски Женая- Люка</vt:lpstr>
      <vt:lpstr>Содержание</vt:lpstr>
      <vt:lpstr>Что это?</vt:lpstr>
      <vt:lpstr>История создания</vt:lpstr>
      <vt:lpstr>Пример использования </vt:lpstr>
      <vt:lpstr>Пример использования</vt:lpstr>
      <vt:lpstr>Литература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268</cp:revision>
  <dcterms:created xsi:type="dcterms:W3CDTF">2021-02-27T18:37:17Z</dcterms:created>
  <dcterms:modified xsi:type="dcterms:W3CDTF">2021-02-27T20:25:57Z</dcterms:modified>
</cp:coreProperties>
</file>