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EDC91-F96E-4D0F-8417-FB3058C88F0F}" v="279" dt="2021-02-27T19:05:33.431"/>
    <p1510:client id="{96531836-2856-49C2-A4D5-49CD22C85F4F}" v="728" dt="2021-02-27T20:29:20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4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1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8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1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2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71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0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5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4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mp.ru.buy-com.pl/7646577/1/bruski-zhenaya-lyuka.html" TargetMode="External"/><Relationship Id="rId2" Type="http://schemas.openxmlformats.org/officeDocument/2006/relationships/hyperlink" Target="https://habr.com/ru/post/38054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enaille%E2%80%93Lucas_rul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D4911-BA35-4766-92DD-28C9034D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84" y="778890"/>
            <a:ext cx="7733458" cy="644587"/>
          </a:xfrm>
        </p:spPr>
        <p:txBody>
          <a:bodyPr anchor="ctr">
            <a:normAutofit/>
          </a:bodyPr>
          <a:lstStyle/>
          <a:p>
            <a:pPr algn="r"/>
            <a:r>
              <a:rPr lang="uk-UA" sz="3300" dirty="0">
                <a:solidFill>
                  <a:schemeClr val="tx1"/>
                </a:solidFill>
              </a:rPr>
              <a:t>Пример </a:t>
            </a:r>
            <a:r>
              <a:rPr lang="uk-UA" sz="3300" dirty="0" err="1">
                <a:solidFill>
                  <a:schemeClr val="tx1"/>
                </a:solidFill>
              </a:rPr>
              <a:t>использования</a:t>
            </a:r>
            <a:r>
              <a:rPr lang="uk-UA" sz="3300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EF302A-33F4-415C-99B4-7E7EA97BDCE8}"/>
              </a:ext>
            </a:extLst>
          </p:cNvPr>
          <p:cNvSpPr txBox="1"/>
          <p:nvPr/>
        </p:nvSpPr>
        <p:spPr>
          <a:xfrm>
            <a:off x="845917" y="1521253"/>
            <a:ext cx="361004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latin typeface="Cambria"/>
                <a:ea typeface="+mn-lt"/>
                <a:cs typeface="+mn-lt"/>
              </a:rPr>
              <a:t>1. </a:t>
            </a:r>
            <a:r>
              <a:rPr lang="uk-UA" dirty="0" err="1">
                <a:latin typeface="Cambria"/>
                <a:ea typeface="+mn-lt"/>
                <a:cs typeface="+mn-lt"/>
              </a:rPr>
              <a:t>Располагая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эти</a:t>
            </a:r>
            <a:r>
              <a:rPr lang="uk-UA" dirty="0">
                <a:latin typeface="Cambria"/>
                <a:ea typeface="+mn-lt"/>
                <a:cs typeface="+mn-lt"/>
              </a:rPr>
              <a:t> бруски в </a:t>
            </a:r>
            <a:r>
              <a:rPr lang="uk-UA" dirty="0" err="1">
                <a:latin typeface="Cambria"/>
                <a:ea typeface="+mn-lt"/>
                <a:cs typeface="+mn-lt"/>
              </a:rPr>
              <a:t>правильном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порядке</a:t>
            </a:r>
            <a:r>
              <a:rPr lang="uk-UA" dirty="0">
                <a:latin typeface="Cambria"/>
                <a:ea typeface="+mn-lt"/>
                <a:cs typeface="+mn-lt"/>
              </a:rPr>
              <a:t> (</a:t>
            </a:r>
            <a:r>
              <a:rPr lang="uk-UA" dirty="0" err="1">
                <a:latin typeface="Cambria"/>
                <a:ea typeface="+mn-lt"/>
                <a:cs typeface="+mn-lt"/>
              </a:rPr>
              <a:t>первой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цифре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соответствует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первая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линейка</a:t>
            </a:r>
            <a:r>
              <a:rPr lang="uk-UA" dirty="0">
                <a:latin typeface="Cambria"/>
                <a:ea typeface="+mn-lt"/>
                <a:cs typeface="+mn-lt"/>
              </a:rPr>
              <a:t> …), </a:t>
            </a:r>
            <a:r>
              <a:rPr lang="uk-UA" dirty="0" err="1">
                <a:latin typeface="Cambria"/>
                <a:ea typeface="+mn-lt"/>
                <a:cs typeface="+mn-lt"/>
              </a:rPr>
              <a:t>пользователь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может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быстро</a:t>
            </a:r>
            <a:r>
              <a:rPr lang="uk-UA" dirty="0">
                <a:latin typeface="Cambria"/>
                <a:ea typeface="+mn-lt"/>
                <a:cs typeface="+mn-lt"/>
              </a:rPr>
              <a:t> найти </a:t>
            </a:r>
            <a:r>
              <a:rPr lang="uk-UA" dirty="0" err="1">
                <a:latin typeface="Cambria"/>
                <a:ea typeface="+mn-lt"/>
                <a:cs typeface="+mn-lt"/>
              </a:rPr>
              <a:t>произведение</a:t>
            </a:r>
            <a:r>
              <a:rPr lang="uk-UA" dirty="0">
                <a:latin typeface="Cambria"/>
                <a:ea typeface="+mn-lt"/>
                <a:cs typeface="+mn-lt"/>
              </a:rPr>
              <a:t> чисел.  </a:t>
            </a:r>
            <a:r>
              <a:rPr lang="uk-UA" dirty="0" err="1">
                <a:latin typeface="Cambria"/>
                <a:ea typeface="+mn-lt"/>
                <a:cs typeface="+mn-lt"/>
              </a:rPr>
              <a:t>Рассмотрим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умножение</a:t>
            </a:r>
            <a:r>
              <a:rPr lang="uk-UA" dirty="0">
                <a:latin typeface="Cambria"/>
                <a:ea typeface="+mn-lt"/>
                <a:cs typeface="+mn-lt"/>
              </a:rPr>
              <a:t> 52749 на 4.  </a:t>
            </a:r>
            <a:r>
              <a:rPr lang="uk-UA" dirty="0" err="1">
                <a:latin typeface="Cambria"/>
                <a:ea typeface="+mn-lt"/>
                <a:cs typeface="+mn-lt"/>
              </a:rPr>
              <a:t>Расположим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пять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линеек</a:t>
            </a:r>
            <a:r>
              <a:rPr lang="uk-UA" dirty="0">
                <a:latin typeface="Cambria"/>
                <a:ea typeface="+mn-lt"/>
                <a:cs typeface="+mn-lt"/>
              </a:rPr>
              <a:t>, по </a:t>
            </a:r>
            <a:r>
              <a:rPr lang="uk-UA" dirty="0" err="1">
                <a:latin typeface="Cambria"/>
                <a:ea typeface="+mn-lt"/>
                <a:cs typeface="+mn-lt"/>
              </a:rPr>
              <a:t>одной</a:t>
            </a:r>
            <a:r>
              <a:rPr lang="uk-UA" dirty="0">
                <a:latin typeface="Cambria"/>
                <a:ea typeface="+mn-lt"/>
                <a:cs typeface="+mn-lt"/>
              </a:rPr>
              <a:t> на </a:t>
            </a:r>
            <a:r>
              <a:rPr lang="uk-UA" dirty="0" err="1">
                <a:latin typeface="Cambria"/>
                <a:ea typeface="+mn-lt"/>
                <a:cs typeface="+mn-lt"/>
              </a:rPr>
              <a:t>каждую</a:t>
            </a:r>
            <a:r>
              <a:rPr lang="uk-UA" dirty="0">
                <a:latin typeface="Cambria"/>
                <a:ea typeface="+mn-lt"/>
                <a:cs typeface="+mn-lt"/>
              </a:rPr>
              <a:t> цифру числа 52749, рядом друг с другом и рядом с </a:t>
            </a:r>
            <a:r>
              <a:rPr lang="uk-UA" dirty="0" err="1">
                <a:latin typeface="Cambria"/>
                <a:ea typeface="+mn-lt"/>
                <a:cs typeface="+mn-lt"/>
              </a:rPr>
              <a:t>главной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линейкой</a:t>
            </a:r>
            <a:r>
              <a:rPr lang="uk-UA" dirty="0">
                <a:latin typeface="Cambria"/>
                <a:ea typeface="+mn-lt"/>
                <a:cs typeface="+mn-lt"/>
              </a:rPr>
              <a:t> "</a:t>
            </a:r>
            <a:r>
              <a:rPr lang="uk-UA" dirty="0" err="1">
                <a:latin typeface="Cambria"/>
                <a:ea typeface="+mn-lt"/>
                <a:cs typeface="+mn-lt"/>
              </a:rPr>
              <a:t>Index</a:t>
            </a:r>
            <a:r>
              <a:rPr lang="uk-UA" dirty="0">
                <a:latin typeface="Cambria"/>
                <a:ea typeface="+mn-lt"/>
                <a:cs typeface="+mn-lt"/>
              </a:rPr>
              <a:t>".</a:t>
            </a:r>
            <a:endParaRPr lang="uk-UA" dirty="0">
              <a:latin typeface="Cambria"/>
              <a:ea typeface="Cambria"/>
              <a:cs typeface="Calibri Light"/>
            </a:endParaRPr>
          </a:p>
          <a:p>
            <a:r>
              <a:rPr lang="uk-UA" dirty="0">
                <a:latin typeface="Cambria"/>
                <a:ea typeface="+mn-lt"/>
                <a:cs typeface="+mn-lt"/>
              </a:rPr>
              <a:t>2. </a:t>
            </a:r>
            <a:r>
              <a:rPr lang="uk-UA" dirty="0" err="1">
                <a:latin typeface="Cambria"/>
                <a:ea typeface="+mn-lt"/>
                <a:cs typeface="+mn-lt"/>
              </a:rPr>
              <a:t>Второй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множитель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равен</a:t>
            </a:r>
            <a:r>
              <a:rPr lang="uk-UA" dirty="0">
                <a:latin typeface="Cambria"/>
                <a:ea typeface="+mn-lt"/>
                <a:cs typeface="+mn-lt"/>
              </a:rPr>
              <a:t> </a:t>
            </a:r>
            <a:r>
              <a:rPr lang="uk-UA" b="1" dirty="0">
                <a:latin typeface="Cambria"/>
                <a:ea typeface="+mn-lt"/>
                <a:cs typeface="+mn-lt"/>
              </a:rPr>
              <a:t>4</a:t>
            </a:r>
            <a:r>
              <a:rPr lang="uk-UA" dirty="0">
                <a:latin typeface="Cambria"/>
                <a:ea typeface="+mn-lt"/>
                <a:cs typeface="+mn-lt"/>
              </a:rPr>
              <a:t>, </a:t>
            </a:r>
            <a:r>
              <a:rPr lang="uk-UA" dirty="0" err="1">
                <a:latin typeface="Cambria"/>
                <a:ea typeface="+mn-lt"/>
                <a:cs typeface="+mn-lt"/>
              </a:rPr>
              <a:t>поэтому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latin typeface="Cambria"/>
                <a:ea typeface="+mn-lt"/>
                <a:cs typeface="+mn-lt"/>
              </a:rPr>
              <a:t> </a:t>
            </a:r>
            <a:r>
              <a:rPr lang="uk-UA" dirty="0" err="1">
                <a:latin typeface="Cambria"/>
                <a:ea typeface="+mn-lt"/>
                <a:cs typeface="+mn-lt"/>
              </a:rPr>
              <a:t>смотрим</a:t>
            </a:r>
            <a:r>
              <a:rPr lang="uk-UA" dirty="0">
                <a:latin typeface="Cambria"/>
                <a:ea typeface="+mn-lt"/>
                <a:cs typeface="+mn-lt"/>
              </a:rPr>
              <a:t> на четвертую строку.</a:t>
            </a:r>
            <a:endParaRPr lang="uk-UA" dirty="0">
              <a:latin typeface="Calibri Light"/>
              <a:cs typeface="Calibri Light"/>
            </a:endParaRPr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2765D013-94B2-413E-BCD8-2E76CC8D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35" y="1809911"/>
            <a:ext cx="3462575" cy="3316155"/>
          </a:xfrm>
          <a:prstGeom prst="rect">
            <a:avLst/>
          </a:prstGeom>
        </p:spPr>
      </p:pic>
      <p:pic>
        <p:nvPicPr>
          <p:cNvPr id="15" name="Рисунок 15">
            <a:extLst>
              <a:ext uri="{FF2B5EF4-FFF2-40B4-BE49-F238E27FC236}">
                <a16:creationId xmlns:a16="http://schemas.microsoft.com/office/drawing/2014/main" id="{F218539A-9DDC-42E0-AC92-559FB2528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204" y="1807891"/>
            <a:ext cx="3310053" cy="33258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B41A3C-B232-444C-AB09-4657F06CE924}"/>
              </a:ext>
            </a:extLst>
          </p:cNvPr>
          <p:cNvSpPr txBox="1"/>
          <p:nvPr/>
        </p:nvSpPr>
        <p:spPr>
          <a:xfrm>
            <a:off x="6155473" y="5170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7F131-BBB8-41FA-B0D8-72C339E69AF5}"/>
              </a:ext>
            </a:extLst>
          </p:cNvPr>
          <p:cNvSpPr txBox="1"/>
          <p:nvPr/>
        </p:nvSpPr>
        <p:spPr>
          <a:xfrm>
            <a:off x="9733156" y="5170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7897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906331F9-7C9F-4BB2-87F8-B8727CC2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60E064B-C2F2-4237-8792-5F01F0F4C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C5F377F0-1AD0-4A6F-A698-972418704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094C3D3-17E7-4BCC-B786-4B3BDD2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6326E-4ACC-4785-B016-01206148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uk-UA" sz="1700">
                <a:solidFill>
                  <a:srgbClr val="FFFFFE"/>
                </a:solidFill>
                <a:ea typeface="+mj-lt"/>
                <a:cs typeface="+mj-lt"/>
              </a:rPr>
              <a:t>Пример использования</a:t>
            </a:r>
            <a:endParaRPr lang="uk-UA" sz="1700">
              <a:solidFill>
                <a:srgbClr val="FFFFFE"/>
              </a:solidFill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CCA2192-6404-4513-AE47-69059D20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40" y="2267073"/>
            <a:ext cx="3262585" cy="2602633"/>
          </a:xfrm>
          <a:prstGeom prst="rect">
            <a:avLst/>
          </a:prstGeom>
        </p:spPr>
      </p:pic>
      <p:sp>
        <p:nvSpPr>
          <p:cNvPr id="16" name="Rectangle 20">
            <a:extLst>
              <a:ext uri="{FF2B5EF4-FFF2-40B4-BE49-F238E27FC236}">
                <a16:creationId xmlns:a16="http://schemas.microsoft.com/office/drawing/2014/main" id="{BC650D5C-009B-4021-82BD-1E28BFF4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7EB4E9D-049A-43B3-B921-F949306D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48" y="1962924"/>
            <a:ext cx="3981989" cy="38989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uk-UA" dirty="0">
              <a:solidFill>
                <a:srgbClr val="FFFFFE"/>
              </a:solidFill>
              <a:latin typeface="Cambria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3. 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начинаем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с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верхнего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номера в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последнем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столбце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выбранной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строки: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4. 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Серый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треугольник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указывает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путь к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следующему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номеру: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5. 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следуем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треугольникам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справа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налево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пока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не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дойдем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до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первогостолбца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. 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Затем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просто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читаем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цифры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которые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мы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посетили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. </a:t>
            </a:r>
            <a:endParaRPr lang="uk-UA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Произведение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показанное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краснымцветом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, </a:t>
            </a:r>
            <a:r>
              <a:rPr lang="uk-UA" dirty="0" err="1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равно</a:t>
            </a:r>
            <a:r>
              <a:rPr lang="uk-UA" dirty="0">
                <a:solidFill>
                  <a:srgbClr val="FFFFFE"/>
                </a:solidFill>
                <a:latin typeface="Cambria"/>
                <a:ea typeface="+mn-lt"/>
                <a:cs typeface="+mn-lt"/>
              </a:rPr>
              <a:t> 210996.</a:t>
            </a:r>
            <a:endParaRPr lang="uk-UA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uk-UA" sz="1400">
              <a:solidFill>
                <a:srgbClr val="FFFFFE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uk-UA" sz="1400">
              <a:solidFill>
                <a:srgbClr val="FFFFFE"/>
              </a:solidFill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FF19FFC-7258-48FB-9820-9F677825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699" y="3480051"/>
            <a:ext cx="3476318" cy="277919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C8FE0227-B7FF-4990-AE70-9F384A767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333" y="329266"/>
            <a:ext cx="3309050" cy="2649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72E76-6347-4383-A00A-252F14DBA21B}"/>
              </a:ext>
            </a:extLst>
          </p:cNvPr>
          <p:cNvSpPr txBox="1"/>
          <p:nvPr/>
        </p:nvSpPr>
        <p:spPr>
          <a:xfrm>
            <a:off x="6490010" y="48730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1FE6C-8635-4923-9298-5B9F8F08DB0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E69FFE-3E48-441C-B781-31595AD0D2E5}"/>
              </a:ext>
            </a:extLst>
          </p:cNvPr>
          <p:cNvSpPr txBox="1"/>
          <p:nvPr/>
        </p:nvSpPr>
        <p:spPr>
          <a:xfrm>
            <a:off x="10104863" y="2986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38C11D-4444-49EE-B296-131491B53BB7}"/>
              </a:ext>
            </a:extLst>
          </p:cNvPr>
          <p:cNvSpPr txBox="1"/>
          <p:nvPr/>
        </p:nvSpPr>
        <p:spPr>
          <a:xfrm>
            <a:off x="10104863" y="6266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074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62BD3-84AE-4259-AA1E-0BB71E3D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/>
              <a:t>Литература</a:t>
            </a:r>
            <a:r>
              <a:rPr lang="uk-UA" dirty="0"/>
              <a:t> 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323D5A8-8543-4156-8912-060B2B7E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dirty="0"/>
              <a:t>1. </a:t>
            </a:r>
            <a:r>
              <a:rPr lang="uk-UA" dirty="0">
                <a:ea typeface="+mn-lt"/>
                <a:cs typeface="+mn-lt"/>
                <a:hlinkClick r:id="rId2"/>
              </a:rPr>
              <a:t>https://habr.com/ru/post/380549/</a:t>
            </a:r>
            <a:endParaRPr lang="uk-UA"/>
          </a:p>
          <a:p>
            <a:pPr marL="0" indent="0">
              <a:buNone/>
            </a:pPr>
            <a:r>
              <a:rPr lang="uk-UA" dirty="0"/>
              <a:t>2. </a:t>
            </a:r>
            <a:r>
              <a:rPr lang="uk-UA" dirty="0">
                <a:ea typeface="+mn-lt"/>
                <a:cs typeface="+mn-lt"/>
                <a:hlinkClick r:id="rId3"/>
              </a:rPr>
              <a:t>https://amp.ru.buy-com.pl/7646577/1/bruski-zhenaya-lyuka.html</a:t>
            </a:r>
            <a:endParaRPr lang="uk-UA" dirty="0">
              <a:hlinkClick r:id="rId3"/>
            </a:endParaRPr>
          </a:p>
          <a:p>
            <a:pPr marL="0" indent="0">
              <a:buNone/>
            </a:pPr>
            <a:r>
              <a:rPr lang="uk-UA" dirty="0"/>
              <a:t>3. </a:t>
            </a:r>
            <a:r>
              <a:rPr lang="uk-UA" dirty="0">
                <a:ea typeface="+mn-lt"/>
                <a:cs typeface="+mn-lt"/>
                <a:hlinkClick r:id="rId4"/>
              </a:rPr>
              <a:t>https://en.wikipedia.org/wiki/Genaille%E2%80%93Lucas_rulers</a:t>
            </a:r>
          </a:p>
          <a:p>
            <a:pPr marL="0" indent="0">
              <a:buNone/>
            </a:pPr>
            <a:endParaRPr lang="uk-UA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5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4" baseType="lpstr">
      <vt:lpstr>Ion Boardroom</vt:lpstr>
      <vt:lpstr>Пример использования </vt:lpstr>
      <vt:lpstr>Пример использования</vt:lpstr>
      <vt:lpstr>Литература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274</cp:revision>
  <dcterms:created xsi:type="dcterms:W3CDTF">2021-02-27T18:37:17Z</dcterms:created>
  <dcterms:modified xsi:type="dcterms:W3CDTF">2021-02-27T20:29:28Z</dcterms:modified>
</cp:coreProperties>
</file>