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6405"/>
  </p:normalViewPr>
  <p:slideViewPr>
    <p:cSldViewPr snapToGrid="0">
      <p:cViewPr varScale="1">
        <p:scale>
          <a:sx n="118" d="100"/>
          <a:sy n="118"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7FDA4-7FED-4CFA-BC53-3E51D659661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4FA98E1-C726-0E43-C9DC-BEDE3F7A7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7950C3B-F036-9CB8-5C24-43F6B3D91A27}"/>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A82DFB48-91AE-7E0D-C9FE-7FC8F5AF4D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5993D2-678E-A55C-4F61-005A768F887B}"/>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28298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2DA89-92A4-3D4E-BD5A-A497732F8F2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086E2F-C13A-E113-DECE-36F57B12FA5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20A3B67-8F47-F077-530A-F0D481FD5F93}"/>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338D9CCD-F93B-FD6C-86CE-314132A362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38A9FB4-7C6A-CB70-3B0F-214526EAEDC8}"/>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147957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D655C-089A-2703-933B-9E59D845513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AB74834-1B78-FA39-3BA9-34905D07ACE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057FDBF-D93C-2E84-2DD1-469647B2A761}"/>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C72EB944-4C90-8604-DEE1-6048973D28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1E5A64-165F-2715-3E9B-8C6ABEE2D47F}"/>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276534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747D-1D1C-710B-5D3A-C9F69CC7EB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C08BCA3-7D3B-9434-B02F-6E5767580BE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48C91D0-CE15-6D4B-B06B-380C4611DC51}"/>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9E7C5917-B03D-AB8C-297A-C5F1342A5B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2A9A09-49ED-04A3-D79F-5535D4971CFE}"/>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3647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7856B-D0AA-E900-AB11-7B8240E81AF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1E9471-0D0C-A377-B627-A944E32D5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8156758-CBDE-6A5A-5582-6DEEEDF5C460}"/>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E6209F06-4110-FB82-8279-3C8C55A6BF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6AFC9F-2DCE-A1AF-0EFB-A0B6D14207F4}"/>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41766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8B0CC-932E-6239-EBC4-4C846BD17FD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D9E480E-7DCE-9790-22AD-8979042703B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8C63F2D-85AC-0CC6-C38D-34EADA2E521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0BA7508-85F8-28D4-1C7A-71083FCCE0CB}"/>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6" name="页脚占位符 5">
            <a:extLst>
              <a:ext uri="{FF2B5EF4-FFF2-40B4-BE49-F238E27FC236}">
                <a16:creationId xmlns:a16="http://schemas.microsoft.com/office/drawing/2014/main" id="{C171707F-EEED-5CF6-83C7-4C9CB5BAEDC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F191C7-C5D6-2B7E-AEDD-04369E8975F6}"/>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319310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76D4A-B955-92E1-9399-A5AC28EC0E2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DAC7CAB-4D39-EDDD-11B5-1BF0998D5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D900B95-7077-57A7-1D1D-2E0CE72AD0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AAB14E4-6E3F-2989-6133-F8542927E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ACB36FF-20A3-57CE-C8E3-AE897F3BD88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FA69D40-4474-D87E-EA8C-0FA57B40082C}"/>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8" name="页脚占位符 7">
            <a:extLst>
              <a:ext uri="{FF2B5EF4-FFF2-40B4-BE49-F238E27FC236}">
                <a16:creationId xmlns:a16="http://schemas.microsoft.com/office/drawing/2014/main" id="{C2A38897-7269-2E50-2527-944EB7FE96E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E3D01F4-64E0-04F6-E398-17C961090308}"/>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332908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58620-9C8B-C55B-CE5B-D9B9E9C7160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7599FBC-FC23-0A79-CE7B-3473072E52EC}"/>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4" name="页脚占位符 3">
            <a:extLst>
              <a:ext uri="{FF2B5EF4-FFF2-40B4-BE49-F238E27FC236}">
                <a16:creationId xmlns:a16="http://schemas.microsoft.com/office/drawing/2014/main" id="{FE5BC1D8-F8EB-6C07-D23D-5AB85B73E88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956A0B7-CF7B-1700-EB8B-7AD6BF262A30}"/>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411739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44E0B5-8854-A512-883A-F2726ED1A44B}"/>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3" name="页脚占位符 2">
            <a:extLst>
              <a:ext uri="{FF2B5EF4-FFF2-40B4-BE49-F238E27FC236}">
                <a16:creationId xmlns:a16="http://schemas.microsoft.com/office/drawing/2014/main" id="{2C8FC35E-037C-79EA-9A74-ADA9F8DD56C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D0D178-4566-3F9E-E4F6-DEDE20AC7165}"/>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56594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24B79-6BEE-43B0-9ABD-9397E4BF35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F76F021-10D8-23D6-D191-19C32E995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2204564-8517-EA4B-4003-9AF6B5615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7FDE69F-D9F7-AAC8-AC8B-D5B0A58FE879}"/>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6" name="页脚占位符 5">
            <a:extLst>
              <a:ext uri="{FF2B5EF4-FFF2-40B4-BE49-F238E27FC236}">
                <a16:creationId xmlns:a16="http://schemas.microsoft.com/office/drawing/2014/main" id="{3BC3F2DD-7AA6-B62E-3AF9-2DC45636161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A5AEA25-3BC0-F003-B198-1C900419D81D}"/>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245453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CD079-F741-4194-BC74-066DE782F3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C700D5A-2F69-9499-9E81-ED7E83F2D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DA4A9F2-61FA-9F61-A90C-D7917AA14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7ACAA60-F4EB-D98D-DEA2-18DA73736F86}"/>
              </a:ext>
            </a:extLst>
          </p:cNvPr>
          <p:cNvSpPr>
            <a:spLocks noGrp="1"/>
          </p:cNvSpPr>
          <p:nvPr>
            <p:ph type="dt" sz="half" idx="10"/>
          </p:nvPr>
        </p:nvSpPr>
        <p:spPr/>
        <p:txBody>
          <a:bodyPr/>
          <a:lstStyle/>
          <a:p>
            <a:fld id="{61375317-0E8E-CD43-A2FF-86D78E2FB6CF}" type="datetimeFigureOut">
              <a:rPr kumimoji="1" lang="zh-CN" altLang="en-US" smtClean="0"/>
              <a:t>2024/4/16</a:t>
            </a:fld>
            <a:endParaRPr kumimoji="1" lang="zh-CN" altLang="en-US"/>
          </a:p>
        </p:txBody>
      </p:sp>
      <p:sp>
        <p:nvSpPr>
          <p:cNvPr id="6" name="页脚占位符 5">
            <a:extLst>
              <a:ext uri="{FF2B5EF4-FFF2-40B4-BE49-F238E27FC236}">
                <a16:creationId xmlns:a16="http://schemas.microsoft.com/office/drawing/2014/main" id="{78D6A536-6856-99BC-1CA0-E0DE2BBE337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4F06717-8FB1-A833-4878-16B0FCBAA953}"/>
              </a:ext>
            </a:extLst>
          </p:cNvPr>
          <p:cNvSpPr>
            <a:spLocks noGrp="1"/>
          </p:cNvSpPr>
          <p:nvPr>
            <p:ph type="sldNum" sz="quarter" idx="12"/>
          </p:nvPr>
        </p:nvSpPr>
        <p:spPr/>
        <p:txBody>
          <a:body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13810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AB0395-DB89-AFE4-A65D-BC82F222B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2065F9E-FEA2-5939-458F-B019AE490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9FA380-C767-E743-9AD5-8C2597167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75317-0E8E-CD43-A2FF-86D78E2FB6CF}" type="datetimeFigureOut">
              <a:rPr kumimoji="1" lang="zh-CN" altLang="en-US" smtClean="0"/>
              <a:t>2024/4/16</a:t>
            </a:fld>
            <a:endParaRPr kumimoji="1" lang="zh-CN" altLang="en-US"/>
          </a:p>
        </p:txBody>
      </p:sp>
      <p:sp>
        <p:nvSpPr>
          <p:cNvPr id="5" name="页脚占位符 4">
            <a:extLst>
              <a:ext uri="{FF2B5EF4-FFF2-40B4-BE49-F238E27FC236}">
                <a16:creationId xmlns:a16="http://schemas.microsoft.com/office/drawing/2014/main" id="{45455063-54B7-9DD2-2A3D-8E194C368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CA71260-AD22-D8E1-E58E-2EB376726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B817-5E0C-8044-896B-7544FE95F7F1}" type="slidenum">
              <a:rPr kumimoji="1" lang="zh-CN" altLang="en-US" smtClean="0"/>
              <a:t>‹#›</a:t>
            </a:fld>
            <a:endParaRPr kumimoji="1" lang="zh-CN" altLang="en-US"/>
          </a:p>
        </p:txBody>
      </p:sp>
    </p:spTree>
    <p:extLst>
      <p:ext uri="{BB962C8B-B14F-4D97-AF65-F5344CB8AC3E}">
        <p14:creationId xmlns:p14="http://schemas.microsoft.com/office/powerpoint/2010/main" val="13515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F234D-D46C-A232-BED4-8F4AEA6AAAEC}"/>
              </a:ext>
            </a:extLst>
          </p:cNvPr>
          <p:cNvSpPr>
            <a:spLocks noGrp="1"/>
          </p:cNvSpPr>
          <p:nvPr>
            <p:ph type="ctrTitle"/>
          </p:nvPr>
        </p:nvSpPr>
        <p:spPr/>
        <p:txBody>
          <a:bodyPr>
            <a:normAutofit/>
          </a:bodyPr>
          <a:lstStyle/>
          <a:p>
            <a:r>
              <a:rPr kumimoji="1" lang="zh-CN" altLang="en-US" dirty="0"/>
              <a:t>临床试验的数据管理</a:t>
            </a:r>
            <a:br>
              <a:rPr kumimoji="1" lang="zh-CN" altLang="en-US" dirty="0"/>
            </a:br>
            <a:endParaRPr kumimoji="1" lang="zh-CN" altLang="en-US" dirty="0"/>
          </a:p>
        </p:txBody>
      </p:sp>
      <p:sp>
        <p:nvSpPr>
          <p:cNvPr id="3" name="副标题 2">
            <a:extLst>
              <a:ext uri="{FF2B5EF4-FFF2-40B4-BE49-F238E27FC236}">
                <a16:creationId xmlns:a16="http://schemas.microsoft.com/office/drawing/2014/main" id="{25E92DB5-26C9-E493-20D4-74BB407AF2D9}"/>
              </a:ext>
            </a:extLst>
          </p:cNvPr>
          <p:cNvSpPr>
            <a:spLocks noGrp="1"/>
          </p:cNvSpPr>
          <p:nvPr>
            <p:ph type="subTitle" idx="1"/>
          </p:nvPr>
        </p:nvSpPr>
        <p:spPr/>
        <p:txBody>
          <a:bodyPr/>
          <a:lstStyle/>
          <a:p>
            <a:r>
              <a:rPr kumimoji="1" lang="en-US" altLang="zh-CN" dirty="0"/>
              <a:t>---</a:t>
            </a:r>
            <a:r>
              <a:rPr kumimoji="1" lang="zh-CN" altLang="en-US" dirty="0"/>
              <a:t>价值、原则、要素、模式</a:t>
            </a:r>
          </a:p>
        </p:txBody>
      </p:sp>
    </p:spTree>
    <p:extLst>
      <p:ext uri="{BB962C8B-B14F-4D97-AF65-F5344CB8AC3E}">
        <p14:creationId xmlns:p14="http://schemas.microsoft.com/office/powerpoint/2010/main" val="365865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补点关于数据结构的课</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a:xfrm>
            <a:off x="849086" y="1825625"/>
            <a:ext cx="10515600" cy="4351338"/>
          </a:xfrm>
        </p:spPr>
        <p:txBody>
          <a:bodyPr/>
          <a:lstStyle/>
          <a:p>
            <a:r>
              <a:rPr kumimoji="1" lang="zh-CN" altLang="en-US" dirty="0"/>
              <a:t>二维表</a:t>
            </a:r>
            <a:r>
              <a:rPr kumimoji="1" lang="en-US" altLang="zh-CN" dirty="0"/>
              <a:t>:</a:t>
            </a:r>
            <a:r>
              <a:rPr kumimoji="1" lang="zh-CN" altLang="en-US" dirty="0"/>
              <a:t>数据库</a:t>
            </a:r>
            <a:r>
              <a:rPr kumimoji="1" lang="en-US" altLang="zh-CN" dirty="0"/>
              <a:t>/</a:t>
            </a:r>
            <a:r>
              <a:rPr kumimoji="1" lang="zh-CN" altLang="en-US" dirty="0"/>
              <a:t>表的基本结构</a:t>
            </a:r>
            <a:r>
              <a:rPr kumimoji="1" lang="en-US" altLang="zh-CN" dirty="0"/>
              <a:t>/</a:t>
            </a:r>
            <a:r>
              <a:rPr kumimoji="1" lang="zh-CN" altLang="en-US" dirty="0"/>
              <a:t>单元</a:t>
            </a:r>
            <a:endParaRPr kumimoji="1" lang="en-US" altLang="zh-CN" dirty="0"/>
          </a:p>
          <a:p>
            <a:endParaRPr kumimoji="1" lang="en-US" altLang="zh-CN" dirty="0"/>
          </a:p>
          <a:p>
            <a:endParaRPr kumimoji="1" lang="en-US" altLang="zh-CN" dirty="0"/>
          </a:p>
          <a:p>
            <a:endParaRPr kumimoji="1" lang="en-US" altLang="zh-CN" dirty="0"/>
          </a:p>
          <a:p>
            <a:r>
              <a:rPr kumimoji="1" lang="en-US" altLang="zh-CN" dirty="0"/>
              <a:t>·</a:t>
            </a:r>
            <a:r>
              <a:rPr kumimoji="1" lang="zh-CN" altLang="en-US" dirty="0"/>
              <a:t>行</a:t>
            </a:r>
            <a:r>
              <a:rPr kumimoji="1" lang="en-US" altLang="zh-CN" dirty="0"/>
              <a:t>:</a:t>
            </a:r>
            <a:r>
              <a:rPr kumimoji="1" lang="zh-CN" altLang="en-US" dirty="0"/>
              <a:t>记录</a:t>
            </a:r>
            <a:r>
              <a:rPr kumimoji="1" lang="en-US" altLang="zh-CN" dirty="0"/>
              <a:t>:</a:t>
            </a:r>
            <a:r>
              <a:rPr kumimoji="1" lang="zh-CN" altLang="en-US" dirty="0"/>
              <a:t>人</a:t>
            </a:r>
            <a:r>
              <a:rPr kumimoji="1" lang="en-US" altLang="zh-CN" dirty="0"/>
              <a:t>/</a:t>
            </a:r>
            <a:r>
              <a:rPr kumimoji="1" lang="zh-CN" altLang="en-US" dirty="0"/>
              <a:t>事</a:t>
            </a:r>
            <a:endParaRPr kumimoji="1" lang="en-US" altLang="zh-CN" dirty="0"/>
          </a:p>
          <a:p>
            <a:r>
              <a:rPr kumimoji="1" lang="zh-CN" altLang="en-US" dirty="0"/>
              <a:t>列</a:t>
            </a:r>
            <a:r>
              <a:rPr kumimoji="1" lang="en-US" altLang="zh-CN" dirty="0"/>
              <a:t>:</a:t>
            </a:r>
            <a:r>
              <a:rPr kumimoji="1" lang="zh-CN" altLang="en-US" dirty="0"/>
              <a:t>变量</a:t>
            </a:r>
            <a:r>
              <a:rPr kumimoji="1" lang="en-US" altLang="zh-CN" dirty="0"/>
              <a:t>:</a:t>
            </a:r>
            <a:r>
              <a:rPr kumimoji="1" lang="zh-CN" altLang="en-US" dirty="0"/>
              <a:t>指标</a:t>
            </a:r>
            <a:r>
              <a:rPr kumimoji="1" lang="en-US" altLang="zh-CN" dirty="0"/>
              <a:t>/</a:t>
            </a:r>
            <a:r>
              <a:rPr kumimoji="1" lang="zh-CN" altLang="en-US" dirty="0"/>
              <a:t>区分项</a:t>
            </a:r>
          </a:p>
        </p:txBody>
      </p:sp>
      <p:pic>
        <p:nvPicPr>
          <p:cNvPr id="4" name="图片 3">
            <a:extLst>
              <a:ext uri="{FF2B5EF4-FFF2-40B4-BE49-F238E27FC236}">
                <a16:creationId xmlns:a16="http://schemas.microsoft.com/office/drawing/2014/main" id="{E0E7DE6B-77F2-19FE-9C75-7A2A73C100A2}"/>
              </a:ext>
            </a:extLst>
          </p:cNvPr>
          <p:cNvPicPr>
            <a:picLocks noChangeAspect="1"/>
          </p:cNvPicPr>
          <p:nvPr/>
        </p:nvPicPr>
        <p:blipFill>
          <a:blip r:embed="rId2"/>
          <a:stretch>
            <a:fillRect/>
          </a:stretch>
        </p:blipFill>
        <p:spPr>
          <a:xfrm>
            <a:off x="936171" y="2375268"/>
            <a:ext cx="7772400" cy="1053732"/>
          </a:xfrm>
          <a:prstGeom prst="rect">
            <a:avLst/>
          </a:prstGeom>
        </p:spPr>
      </p:pic>
    </p:spTree>
    <p:extLst>
      <p:ext uri="{BB962C8B-B14F-4D97-AF65-F5344CB8AC3E}">
        <p14:creationId xmlns:p14="http://schemas.microsoft.com/office/powerpoint/2010/main" val="80449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lang="en" altLang="zh-CN" dirty="0">
                <a:solidFill>
                  <a:srgbClr val="000000"/>
                </a:solidFill>
                <a:effectLst/>
                <a:latin typeface="Helvetica Neue" panose="02000503000000020004" pitchFamily="2" charset="0"/>
              </a:rPr>
              <a:t>CDISC</a:t>
            </a:r>
            <a:r>
              <a:rPr lang="zh-CN" altLang="en-US" dirty="0">
                <a:solidFill>
                  <a:srgbClr val="000000"/>
                </a:solidFill>
                <a:effectLst/>
                <a:latin typeface="PingFang SC" panose="020B0400000000000000" pitchFamily="34" charset="-122"/>
                <a:ea typeface="PingFang SC" panose="020B0400000000000000" pitchFamily="34" charset="-122"/>
              </a:rPr>
              <a:t>用例</a:t>
            </a:r>
            <a:br>
              <a:rPr lang="zh-CN" altLang="en-US" dirty="0">
                <a:solidFill>
                  <a:srgbClr val="000000"/>
                </a:solidFill>
                <a:effectLst/>
                <a:latin typeface="Helvetica Neue" panose="02000503000000020004" pitchFamily="2" charset="0"/>
              </a:rPr>
            </a:br>
            <a:endParaRPr kumimoji="1" lang="zh-CN" altLang="en-US" dirty="0"/>
          </a:p>
        </p:txBody>
      </p:sp>
      <p:pic>
        <p:nvPicPr>
          <p:cNvPr id="6" name="内容占位符 5">
            <a:extLst>
              <a:ext uri="{FF2B5EF4-FFF2-40B4-BE49-F238E27FC236}">
                <a16:creationId xmlns:a16="http://schemas.microsoft.com/office/drawing/2014/main" id="{5E79CE3D-F7A9-BF3D-DFB6-1743D9030DD5}"/>
              </a:ext>
            </a:extLst>
          </p:cNvPr>
          <p:cNvPicPr>
            <a:picLocks noGrp="1" noChangeAspect="1"/>
          </p:cNvPicPr>
          <p:nvPr>
            <p:ph idx="1"/>
          </p:nvPr>
        </p:nvPicPr>
        <p:blipFill>
          <a:blip r:embed="rId2"/>
          <a:stretch>
            <a:fillRect/>
          </a:stretch>
        </p:blipFill>
        <p:spPr>
          <a:xfrm>
            <a:off x="1382486" y="1014921"/>
            <a:ext cx="9142155" cy="5172928"/>
          </a:xfrm>
          <a:prstGeom prst="rect">
            <a:avLst/>
          </a:prstGeom>
        </p:spPr>
      </p:pic>
    </p:spTree>
    <p:extLst>
      <p:ext uri="{BB962C8B-B14F-4D97-AF65-F5344CB8AC3E}">
        <p14:creationId xmlns:p14="http://schemas.microsoft.com/office/powerpoint/2010/main" val="213524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数据库的确认</a:t>
            </a:r>
            <a:r>
              <a:rPr kumimoji="1" lang="en-US" altLang="zh-CN" dirty="0"/>
              <a:t>(</a:t>
            </a:r>
            <a:r>
              <a:rPr kumimoji="1" lang="en" altLang="zh-CN" dirty="0"/>
              <a:t>validation)</a:t>
            </a:r>
            <a:endParaRPr kumimoji="1" lang="zh-CN" altLang="en-US" dirty="0"/>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kumimoji="1" lang="zh-CN" altLang="en-US" dirty="0"/>
              <a:t>确认什么</a:t>
            </a:r>
            <a:r>
              <a:rPr kumimoji="1" lang="en-US" altLang="zh-CN" dirty="0"/>
              <a:t>?</a:t>
            </a:r>
          </a:p>
          <a:p>
            <a:pPr marL="0" indent="0">
              <a:buNone/>
            </a:pPr>
            <a:r>
              <a:rPr kumimoji="1" lang="en-US" altLang="zh-CN" dirty="0"/>
              <a:t>	</a:t>
            </a:r>
            <a:r>
              <a:rPr kumimoji="1" lang="zh-CN" altLang="en-US" dirty="0"/>
              <a:t>名称、类型是否与注释相一致，录入界面与规则是否方便录入，软件的输出结果是否与录入内容相同等。</a:t>
            </a:r>
          </a:p>
          <a:p>
            <a:r>
              <a:rPr kumimoji="1" lang="zh-CN" altLang="en-US" dirty="0"/>
              <a:t>怎么确认</a:t>
            </a:r>
            <a:r>
              <a:rPr kumimoji="1" lang="en-US" altLang="zh-CN" dirty="0"/>
              <a:t>?</a:t>
            </a:r>
          </a:p>
          <a:p>
            <a:pPr marL="0" indent="0">
              <a:buNone/>
            </a:pPr>
            <a:r>
              <a:rPr kumimoji="1" lang="en-US" altLang="zh-CN" dirty="0"/>
              <a:t>	</a:t>
            </a:r>
            <a:r>
              <a:rPr kumimoji="1" lang="zh-CN" altLang="en-US" dirty="0"/>
              <a:t>例</a:t>
            </a:r>
            <a:r>
              <a:rPr kumimoji="1" lang="en-US" altLang="zh-CN" dirty="0"/>
              <a:t>:</a:t>
            </a:r>
            <a:r>
              <a:rPr kumimoji="1" lang="zh-CN" altLang="en-US" dirty="0"/>
              <a:t>创建一至两份模拟的病例报告表及其它相关材料按录入界面的指示将其录入数据库，然后输出数据库内容，并与原始材料进行比较。</a:t>
            </a:r>
          </a:p>
        </p:txBody>
      </p:sp>
    </p:spTree>
    <p:extLst>
      <p:ext uri="{BB962C8B-B14F-4D97-AF65-F5344CB8AC3E}">
        <p14:creationId xmlns:p14="http://schemas.microsoft.com/office/powerpoint/2010/main" val="269476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数据录入与核查</a:t>
            </a:r>
            <a:r>
              <a:rPr kumimoji="1" lang="en-US" altLang="zh-CN" dirty="0"/>
              <a:t>(</a:t>
            </a:r>
            <a:r>
              <a:rPr kumimoji="1" lang="en" altLang="zh-CN" dirty="0"/>
              <a:t>verify)</a:t>
            </a:r>
            <a:endParaRPr kumimoji="1" lang="zh-CN" altLang="en-US" dirty="0"/>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kumimoji="1" lang="zh-CN" altLang="en-US" dirty="0"/>
              <a:t>数据录入员应进行相应的培训</a:t>
            </a:r>
          </a:p>
          <a:p>
            <a:r>
              <a:rPr kumimoji="1" lang="zh-CN" altLang="en-US" dirty="0"/>
              <a:t>独立双份录入原则</a:t>
            </a:r>
          </a:p>
          <a:p>
            <a:r>
              <a:rPr kumimoji="1" lang="zh-CN" altLang="en-US" dirty="0"/>
              <a:t>双份数据库的核对</a:t>
            </a:r>
          </a:p>
          <a:p>
            <a:r>
              <a:rPr kumimoji="1" lang="zh-CN" altLang="en-US" dirty="0"/>
              <a:t>某些场合，单份录入结合手工核对也是可取的</a:t>
            </a:r>
          </a:p>
        </p:txBody>
      </p:sp>
    </p:spTree>
    <p:extLst>
      <p:ext uri="{BB962C8B-B14F-4D97-AF65-F5344CB8AC3E}">
        <p14:creationId xmlns:p14="http://schemas.microsoft.com/office/powerpoint/2010/main" val="340478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数据确认与疑问表</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kumimoji="1" lang="zh-CN" altLang="en-US" dirty="0"/>
              <a:t>建立有关细节的确认计划</a:t>
            </a:r>
          </a:p>
          <a:p>
            <a:r>
              <a:rPr kumimoji="1" lang="zh-CN" altLang="en-US" dirty="0"/>
              <a:t>编写相应的程序</a:t>
            </a:r>
          </a:p>
          <a:p>
            <a:r>
              <a:rPr kumimoji="1" lang="zh-CN" altLang="en-US" dirty="0"/>
              <a:t>利用程序对数据进行检查，得到问题清单</a:t>
            </a:r>
            <a:endParaRPr kumimoji="1" lang="en-US" altLang="zh-CN" dirty="0"/>
          </a:p>
          <a:p>
            <a:r>
              <a:rPr kumimoji="1" lang="zh-CN" altLang="en-US" dirty="0"/>
              <a:t>以此清单为基础，必要时结合原始记录的核查，整理产生关于数据的疑问表疑问表</a:t>
            </a:r>
            <a:endParaRPr kumimoji="1" lang="en-US" altLang="zh-CN" dirty="0"/>
          </a:p>
          <a:p>
            <a:r>
              <a:rPr kumimoji="1" lang="zh-CN" altLang="en-US" dirty="0"/>
              <a:t>由临床监查员交研究者进行核查、确认或更正，由床监查员返回给数据管理员</a:t>
            </a:r>
          </a:p>
          <a:p>
            <a:r>
              <a:rPr kumimoji="1" lang="zh-CN" altLang="en-US" dirty="0"/>
              <a:t>根据数据确认的结果对数据库进行修改与更新。</a:t>
            </a:r>
            <a:endParaRPr kumimoji="1" lang="en-US" altLang="zh-CN" dirty="0"/>
          </a:p>
          <a:p>
            <a:r>
              <a:rPr kumimoji="1" lang="zh-CN" altLang="en-US" dirty="0"/>
              <a:t>此过程循环往复，直至所有疑问均得到明确的答复并解决</a:t>
            </a:r>
          </a:p>
        </p:txBody>
      </p:sp>
    </p:spTree>
    <p:extLst>
      <p:ext uri="{BB962C8B-B14F-4D97-AF65-F5344CB8AC3E}">
        <p14:creationId xmlns:p14="http://schemas.microsoft.com/office/powerpoint/2010/main" val="9247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常见的数据问题</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lang="zh-CN" altLang="en-US" dirty="0">
                <a:solidFill>
                  <a:srgbClr val="000000"/>
                </a:solidFill>
                <a:effectLst/>
                <a:latin typeface="PingFang SC" panose="020B0400000000000000" pitchFamily="34" charset="-122"/>
                <a:ea typeface="PingFang SC" panose="020B0400000000000000" pitchFamily="34" charset="-122"/>
              </a:rPr>
              <a:t>研究对象不符合入选标准</a:t>
            </a:r>
            <a:endParaRPr lang="en-US" altLang="zh-CN" dirty="0">
              <a:solidFill>
                <a:srgbClr val="000000"/>
              </a:solidFill>
              <a:effectLst/>
              <a:latin typeface="PingFang SC" panose="020B0400000000000000" pitchFamily="34" charset="-122"/>
              <a:ea typeface="PingFang SC" panose="020B0400000000000000" pitchFamily="34" charset="-122"/>
            </a:endParaRPr>
          </a:p>
          <a:p>
            <a:r>
              <a:rPr lang="zh-CN" altLang="en-US" dirty="0">
                <a:solidFill>
                  <a:srgbClr val="000000"/>
                </a:solidFill>
                <a:effectLst/>
                <a:latin typeface="PingFang SC" panose="020B0400000000000000" pitchFamily="34" charset="-122"/>
                <a:ea typeface="PingFang SC" panose="020B0400000000000000" pitchFamily="34" charset="-122"/>
              </a:rPr>
              <a:t>数据缺失</a:t>
            </a:r>
          </a:p>
          <a:p>
            <a:r>
              <a:rPr lang="zh-CN" altLang="en-US" dirty="0">
                <a:solidFill>
                  <a:srgbClr val="000000"/>
                </a:solidFill>
                <a:effectLst/>
                <a:latin typeface="PingFang SC" panose="020B0400000000000000" pitchFamily="34" charset="-122"/>
                <a:ea typeface="PingFang SC" panose="020B0400000000000000" pitchFamily="34" charset="-122"/>
              </a:rPr>
              <a:t>未严格按照研究计划执行导致的偏差</a:t>
            </a:r>
            <a:r>
              <a:rPr lang="en-US" altLang="zh-CN" dirty="0">
                <a:solidFill>
                  <a:srgbClr val="000000"/>
                </a:solidFill>
                <a:effectLst/>
                <a:latin typeface="Helvetica Neue" panose="02000503000000020004" pitchFamily="2" charset="0"/>
                <a:ea typeface="PingFang SC" panose="020B0400000000000000" pitchFamily="34" charset="-122"/>
              </a:rPr>
              <a:t>:</a:t>
            </a:r>
            <a:r>
              <a:rPr lang="zh-CN" altLang="en-US" dirty="0">
                <a:solidFill>
                  <a:srgbClr val="000000"/>
                </a:solidFill>
                <a:effectLst/>
                <a:latin typeface="PingFang SC" panose="020B0400000000000000" pitchFamily="34" charset="-122"/>
                <a:ea typeface="PingFang SC" panose="020B0400000000000000" pitchFamily="34" charset="-122"/>
              </a:rPr>
              <a:t>评估时间干扰因素</a:t>
            </a:r>
            <a:r>
              <a:rPr lang="en-US" altLang="zh-CN" dirty="0">
                <a:solidFill>
                  <a:srgbClr val="000000"/>
                </a:solidFill>
                <a:effectLst/>
                <a:latin typeface="Helvetica Neue" panose="02000503000000020004" pitchFamily="2" charset="0"/>
                <a:ea typeface="PingFang SC" panose="020B0400000000000000" pitchFamily="34" charset="-122"/>
              </a:rPr>
              <a:t>(</a:t>
            </a:r>
            <a:r>
              <a:rPr lang="zh-CN" altLang="en-US" dirty="0">
                <a:solidFill>
                  <a:srgbClr val="000000"/>
                </a:solidFill>
                <a:effectLst/>
                <a:latin typeface="PingFang SC" panose="020B0400000000000000" pitchFamily="34" charset="-122"/>
                <a:ea typeface="PingFang SC" panose="020B0400000000000000" pitchFamily="34" charset="-122"/>
              </a:rPr>
              <a:t>如伴随治疗</a:t>
            </a:r>
            <a:r>
              <a:rPr lang="en-US" altLang="zh-CN" dirty="0">
                <a:solidFill>
                  <a:srgbClr val="000000"/>
                </a:solidFill>
                <a:effectLst/>
                <a:latin typeface="Helvetica Neue" panose="02000503000000020004" pitchFamily="2" charset="0"/>
                <a:ea typeface="PingFang SC" panose="020B0400000000000000" pitchFamily="34" charset="-122"/>
              </a:rPr>
              <a:t>)</a:t>
            </a:r>
            <a:r>
              <a:rPr lang="zh-CN" altLang="en-US" dirty="0">
                <a:solidFill>
                  <a:srgbClr val="000000"/>
                </a:solidFill>
                <a:effectLst/>
                <a:latin typeface="PingFang SC" panose="020B0400000000000000" pitchFamily="34" charset="-122"/>
                <a:ea typeface="PingFang SC" panose="020B0400000000000000" pitchFamily="34" charset="-122"/>
              </a:rPr>
              <a:t>等</a:t>
            </a:r>
          </a:p>
          <a:p>
            <a:r>
              <a:rPr lang="zh-CN" altLang="en-US" dirty="0">
                <a:solidFill>
                  <a:srgbClr val="000000"/>
                </a:solidFill>
                <a:effectLst/>
                <a:latin typeface="PingFang SC" panose="020B0400000000000000" pitchFamily="34" charset="-122"/>
                <a:ea typeface="PingFang SC" panose="020B0400000000000000" pitchFamily="34" charset="-122"/>
              </a:rPr>
              <a:t>数据不合逻辑</a:t>
            </a:r>
            <a:endParaRPr lang="en-US" altLang="zh-CN" dirty="0">
              <a:solidFill>
                <a:srgbClr val="000000"/>
              </a:solidFill>
              <a:effectLst/>
              <a:latin typeface="PingFang SC" panose="020B0400000000000000" pitchFamily="34" charset="-122"/>
              <a:ea typeface="PingFang SC" panose="020B0400000000000000" pitchFamily="34" charset="-122"/>
            </a:endParaRPr>
          </a:p>
          <a:p>
            <a:r>
              <a:rPr lang="zh-CN" altLang="en-US" dirty="0">
                <a:solidFill>
                  <a:srgbClr val="000000"/>
                </a:solidFill>
                <a:effectLst/>
                <a:latin typeface="PingFang SC" panose="020B0400000000000000" pitchFamily="34" charset="-122"/>
                <a:ea typeface="PingFang SC" panose="020B0400000000000000" pitchFamily="34" charset="-122"/>
              </a:rPr>
              <a:t>例</a:t>
            </a:r>
            <a:r>
              <a:rPr lang="en-US" altLang="zh-CN" dirty="0">
                <a:solidFill>
                  <a:srgbClr val="000000"/>
                </a:solidFill>
                <a:effectLst/>
                <a:latin typeface="Helvetica Neue" panose="02000503000000020004" pitchFamily="2" charset="0"/>
                <a:ea typeface="PingFang SC" panose="020B0400000000000000" pitchFamily="34" charset="-122"/>
              </a:rPr>
              <a:t>:</a:t>
            </a:r>
            <a:endParaRPr lang="zh-CN" altLang="en-US" dirty="0">
              <a:solidFill>
                <a:srgbClr val="000000"/>
              </a:solidFill>
              <a:effectLst/>
              <a:latin typeface="PingFang SC" panose="020B0400000000000000" pitchFamily="34" charset="-122"/>
              <a:ea typeface="PingFang SC" panose="020B0400000000000000" pitchFamily="34" charset="-122"/>
            </a:endParaRPr>
          </a:p>
          <a:p>
            <a:endParaRPr kumimoji="1" lang="zh-CN" altLang="en-US" dirty="0"/>
          </a:p>
        </p:txBody>
      </p:sp>
    </p:spTree>
    <p:extLst>
      <p:ext uri="{BB962C8B-B14F-4D97-AF65-F5344CB8AC3E}">
        <p14:creationId xmlns:p14="http://schemas.microsoft.com/office/powerpoint/2010/main" val="199538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数据编码</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lang="zh-CN" altLang="en-US" dirty="0">
                <a:solidFill>
                  <a:srgbClr val="000000"/>
                </a:solidFill>
                <a:effectLst/>
                <a:latin typeface="PingFang SC" panose="020B0400000000000000" pitchFamily="34" charset="-122"/>
                <a:ea typeface="PingFang SC" panose="020B0400000000000000" pitchFamily="34" charset="-122"/>
              </a:rPr>
              <a:t>伴随疾病编码</a:t>
            </a:r>
            <a:endParaRPr lang="en-US" altLang="zh-CN" dirty="0">
              <a:solidFill>
                <a:srgbClr val="000000"/>
              </a:solidFill>
              <a:effectLst/>
              <a:latin typeface="PingFang SC" panose="020B0400000000000000" pitchFamily="34" charset="-122"/>
              <a:ea typeface="PingFang SC" panose="020B0400000000000000" pitchFamily="34" charset="-122"/>
            </a:endParaRPr>
          </a:p>
          <a:p>
            <a:r>
              <a:rPr lang="zh-CN" altLang="en-US" dirty="0">
                <a:solidFill>
                  <a:srgbClr val="000000"/>
                </a:solidFill>
                <a:effectLst/>
                <a:latin typeface="PingFang SC" panose="020B0400000000000000" pitchFamily="34" charset="-122"/>
                <a:ea typeface="PingFang SC" panose="020B0400000000000000" pitchFamily="34" charset="-122"/>
              </a:rPr>
              <a:t>不良事件编码</a:t>
            </a:r>
            <a:endParaRPr lang="en-US" altLang="zh-CN" dirty="0">
              <a:solidFill>
                <a:srgbClr val="000000"/>
              </a:solidFill>
              <a:effectLst/>
              <a:latin typeface="PingFang SC" panose="020B0400000000000000" pitchFamily="34" charset="-122"/>
              <a:ea typeface="PingFang SC" panose="020B0400000000000000" pitchFamily="34" charset="-122"/>
            </a:endParaRPr>
          </a:p>
          <a:p>
            <a:r>
              <a:rPr lang="zh-CN" altLang="en-US" dirty="0">
                <a:solidFill>
                  <a:srgbClr val="000000"/>
                </a:solidFill>
                <a:effectLst/>
                <a:latin typeface="PingFang SC" panose="020B0400000000000000" pitchFamily="34" charset="-122"/>
                <a:ea typeface="PingFang SC" panose="020B0400000000000000" pitchFamily="34" charset="-122"/>
              </a:rPr>
              <a:t>合并用药编码</a:t>
            </a:r>
          </a:p>
          <a:p>
            <a:r>
              <a:rPr lang="zh-CN" altLang="en-US" dirty="0">
                <a:solidFill>
                  <a:srgbClr val="000000"/>
                </a:solidFill>
                <a:effectLst/>
                <a:latin typeface="PingFang SC" panose="020B0400000000000000" pitchFamily="34" charset="-122"/>
                <a:ea typeface="PingFang SC" panose="020B0400000000000000" pitchFamily="34" charset="-122"/>
              </a:rPr>
              <a:t>编码</a:t>
            </a:r>
            <a:r>
              <a:rPr lang="zh-CN" altLang="en-US" dirty="0">
                <a:solidFill>
                  <a:srgbClr val="000000"/>
                </a:solidFill>
                <a:effectLst/>
                <a:latin typeface="Helvetica Neue" panose="02000503000000020004" pitchFamily="2" charset="0"/>
                <a:ea typeface="PingFang SC" panose="020B0400000000000000" pitchFamily="34" charset="-122"/>
              </a:rPr>
              <a:t> </a:t>
            </a:r>
            <a:r>
              <a:rPr lang="en-US" altLang="zh-CN" dirty="0">
                <a:solidFill>
                  <a:srgbClr val="000000"/>
                </a:solidFill>
                <a:effectLst/>
                <a:latin typeface="Helvetica Neue" panose="02000503000000020004" pitchFamily="2" charset="0"/>
                <a:ea typeface="PingFang SC" panose="020B0400000000000000" pitchFamily="34" charset="-122"/>
              </a:rPr>
              <a:t>-</a:t>
            </a:r>
            <a:r>
              <a:rPr lang="zh-CN" altLang="en-US" dirty="0">
                <a:solidFill>
                  <a:srgbClr val="000000"/>
                </a:solidFill>
                <a:effectLst/>
                <a:latin typeface="PingFang SC" panose="020B0400000000000000" pitchFamily="34" charset="-122"/>
                <a:ea typeface="PingFang SC" panose="020B0400000000000000" pitchFamily="34" charset="-122"/>
              </a:rPr>
              <a:t>前</a:t>
            </a:r>
            <a:r>
              <a:rPr lang="zh-CN" altLang="en-US" dirty="0">
                <a:solidFill>
                  <a:srgbClr val="000000"/>
                </a:solidFill>
                <a:effectLst/>
                <a:latin typeface="Helvetica Neue" panose="02000503000000020004" pitchFamily="2" charset="0"/>
                <a:ea typeface="PingFang SC" panose="020B0400000000000000" pitchFamily="34" charset="-122"/>
              </a:rPr>
              <a:t> </a:t>
            </a:r>
            <a:r>
              <a:rPr lang="en-US" altLang="zh-CN" dirty="0">
                <a:solidFill>
                  <a:srgbClr val="000000"/>
                </a:solidFill>
                <a:effectLst/>
                <a:latin typeface="Helvetica Neue" panose="02000503000000020004" pitchFamily="2" charset="0"/>
                <a:ea typeface="PingFang SC" panose="020B0400000000000000" pitchFamily="34" charset="-122"/>
              </a:rPr>
              <a:t>-</a:t>
            </a:r>
            <a:r>
              <a:rPr lang="zh-CN" altLang="en-US" dirty="0">
                <a:solidFill>
                  <a:srgbClr val="000000"/>
                </a:solidFill>
                <a:effectLst/>
                <a:latin typeface="Helvetica Neue" panose="02000503000000020004" pitchFamily="2" charset="0"/>
                <a:ea typeface="PingFang SC" panose="020B0400000000000000" pitchFamily="34" charset="-122"/>
              </a:rPr>
              <a:t> </a:t>
            </a:r>
            <a:r>
              <a:rPr lang="zh-CN" altLang="en-US" dirty="0">
                <a:solidFill>
                  <a:srgbClr val="000000"/>
                </a:solidFill>
                <a:effectLst/>
                <a:latin typeface="PingFang SC" panose="020B0400000000000000" pitchFamily="34" charset="-122"/>
                <a:ea typeface="PingFang SC" panose="020B0400000000000000" pitchFamily="34" charset="-122"/>
              </a:rPr>
              <a:t>后</a:t>
            </a:r>
            <a:r>
              <a:rPr lang="zh-CN" altLang="en-US" dirty="0">
                <a:solidFill>
                  <a:srgbClr val="000000"/>
                </a:solidFill>
                <a:effectLst/>
                <a:latin typeface="Helvetica Neue" panose="02000503000000020004" pitchFamily="2" charset="0"/>
                <a:ea typeface="PingFang SC" panose="020B0400000000000000" pitchFamily="34" charset="-122"/>
              </a:rPr>
              <a:t> </a:t>
            </a:r>
            <a:r>
              <a:rPr lang="zh-CN" altLang="en-US" dirty="0">
                <a:solidFill>
                  <a:srgbClr val="000000"/>
                </a:solidFill>
                <a:effectLst/>
                <a:latin typeface="PingFang SC" panose="020B0400000000000000" pitchFamily="34" charset="-122"/>
                <a:ea typeface="PingFang SC" panose="020B0400000000000000" pitchFamily="34" charset="-122"/>
              </a:rPr>
              <a:t>的效果区别</a:t>
            </a:r>
          </a:p>
          <a:p>
            <a:endParaRPr kumimoji="1" lang="zh-CN" altLang="en-US" dirty="0"/>
          </a:p>
        </p:txBody>
      </p:sp>
    </p:spTree>
    <p:extLst>
      <p:ext uri="{BB962C8B-B14F-4D97-AF65-F5344CB8AC3E}">
        <p14:creationId xmlns:p14="http://schemas.microsoft.com/office/powerpoint/2010/main" val="33020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编码</a:t>
            </a:r>
          </a:p>
        </p:txBody>
      </p:sp>
      <p:pic>
        <p:nvPicPr>
          <p:cNvPr id="4" name="内容占位符 3">
            <a:extLst>
              <a:ext uri="{FF2B5EF4-FFF2-40B4-BE49-F238E27FC236}">
                <a16:creationId xmlns:a16="http://schemas.microsoft.com/office/drawing/2014/main" id="{59D3ECC2-1747-579B-0EAC-DAC13BA6B2B8}"/>
              </a:ext>
            </a:extLst>
          </p:cNvPr>
          <p:cNvPicPr>
            <a:picLocks noGrp="1" noChangeAspect="1"/>
          </p:cNvPicPr>
          <p:nvPr>
            <p:ph idx="1"/>
          </p:nvPr>
        </p:nvPicPr>
        <p:blipFill>
          <a:blip r:embed="rId2"/>
          <a:stretch>
            <a:fillRect/>
          </a:stretch>
        </p:blipFill>
        <p:spPr>
          <a:xfrm>
            <a:off x="838200" y="1253330"/>
            <a:ext cx="10036629" cy="5396745"/>
          </a:xfrm>
          <a:prstGeom prst="rect">
            <a:avLst/>
          </a:prstGeom>
        </p:spPr>
      </p:pic>
    </p:spTree>
    <p:extLst>
      <p:ext uri="{BB962C8B-B14F-4D97-AF65-F5344CB8AC3E}">
        <p14:creationId xmlns:p14="http://schemas.microsoft.com/office/powerpoint/2010/main" val="1668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数据质量检查</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kumimoji="1" lang="zh-CN" altLang="en-US" dirty="0"/>
              <a:t>数据确认与数据库修正工作完成后，即基本排除了数据录入错误及逻辑错误。</a:t>
            </a:r>
          </a:p>
          <a:p>
            <a:r>
              <a:rPr kumimoji="1" lang="zh-CN" altLang="en-US" dirty="0"/>
              <a:t>质控检查通常以书面形式，在预先设定的质量标准指导下进行。</a:t>
            </a:r>
          </a:p>
          <a:p>
            <a:r>
              <a:rPr kumimoji="1" lang="zh-CN" altLang="en-US" dirty="0"/>
              <a:t>质量标准</a:t>
            </a:r>
            <a:r>
              <a:rPr kumimoji="1" lang="en-US" altLang="zh-CN" dirty="0"/>
              <a:t>(</a:t>
            </a:r>
            <a:r>
              <a:rPr kumimoji="1" lang="zh-CN" altLang="en-US" dirty="0"/>
              <a:t>例</a:t>
            </a:r>
            <a:r>
              <a:rPr kumimoji="1" lang="en-US" altLang="zh-CN" dirty="0"/>
              <a:t>):</a:t>
            </a:r>
            <a:r>
              <a:rPr kumimoji="1" lang="zh-CN" altLang="en-US" dirty="0"/>
              <a:t>关键变量要求</a:t>
            </a:r>
            <a:r>
              <a:rPr kumimoji="1" lang="en-US" altLang="zh-CN" dirty="0"/>
              <a:t>100%</a:t>
            </a:r>
            <a:r>
              <a:rPr kumimoji="1" lang="zh-CN" altLang="en-US" dirty="0"/>
              <a:t>核查，</a:t>
            </a:r>
            <a:r>
              <a:rPr kumimoji="1" lang="en-US" altLang="zh-CN" dirty="0"/>
              <a:t>100%</a:t>
            </a:r>
            <a:r>
              <a:rPr kumimoji="1" lang="zh-CN" altLang="en-US" dirty="0"/>
              <a:t>正确。非关键变量，通常采用按一定比例抽样的方法进行抽查，允许一定的错误率，如</a:t>
            </a:r>
            <a:r>
              <a:rPr kumimoji="1" lang="en-US" altLang="zh-CN" dirty="0"/>
              <a:t>0.5%</a:t>
            </a:r>
            <a:r>
              <a:rPr kumimoji="1" lang="zh-CN" altLang="en-US" dirty="0"/>
              <a:t>或</a:t>
            </a:r>
            <a:r>
              <a:rPr kumimoji="1" lang="en-US" altLang="zh-CN" dirty="0"/>
              <a:t>0.1%</a:t>
            </a:r>
            <a:r>
              <a:rPr kumimoji="1" lang="zh-CN" altLang="en-US" dirty="0"/>
              <a:t>等</a:t>
            </a:r>
          </a:p>
          <a:p>
            <a:r>
              <a:rPr kumimoji="1" lang="zh-CN" altLang="en-US" dirty="0"/>
              <a:t>质量检查报告</a:t>
            </a:r>
          </a:p>
        </p:txBody>
      </p:sp>
    </p:spTree>
    <p:extLst>
      <p:ext uri="{BB962C8B-B14F-4D97-AF65-F5344CB8AC3E}">
        <p14:creationId xmlns:p14="http://schemas.microsoft.com/office/powerpoint/2010/main" val="132875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数据审核</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kumimoji="1" lang="zh-CN" altLang="en-US" dirty="0"/>
              <a:t>数据质控检查通过后，对数据进行最后的审查</a:t>
            </a:r>
          </a:p>
          <a:p>
            <a:r>
              <a:rPr kumimoji="1" lang="zh-CN" altLang="en-US" dirty="0"/>
              <a:t>确认数据管理的可靠性</a:t>
            </a:r>
          </a:p>
          <a:p>
            <a:r>
              <a:rPr kumimoji="1" lang="zh-CN" altLang="en-US" dirty="0"/>
              <a:t>对数据中存在的一些可能影响统计分析结果的数据做出决定，判定分析人群等</a:t>
            </a:r>
          </a:p>
          <a:p>
            <a:r>
              <a:rPr kumimoji="1" lang="zh-CN" altLang="en-US" dirty="0"/>
              <a:t>数据审核通常以召开数据审核会的方式进行，由申办方研究负责人与临床监查员、主要研究者、负责研究项目的统计师、数据管理员共同参加，所形成的结论也由以上人员共同负责</a:t>
            </a:r>
          </a:p>
          <a:p>
            <a:r>
              <a:rPr kumimoji="1" lang="zh-CN" altLang="en-US" dirty="0"/>
              <a:t>数据审核结论应有书面记录</a:t>
            </a:r>
            <a:r>
              <a:rPr kumimoji="1" lang="en-US" altLang="zh-CN" dirty="0"/>
              <a:t>(</a:t>
            </a:r>
            <a:r>
              <a:rPr kumimoji="1" lang="zh-CN" altLang="en-US" dirty="0"/>
              <a:t>如决议</a:t>
            </a:r>
            <a:r>
              <a:rPr kumimoji="1" lang="en-US" altLang="zh-CN" dirty="0"/>
              <a:t>)</a:t>
            </a:r>
            <a:endParaRPr kumimoji="1" lang="zh-CN" altLang="en-US" dirty="0"/>
          </a:p>
        </p:txBody>
      </p:sp>
    </p:spTree>
    <p:extLst>
      <p:ext uri="{BB962C8B-B14F-4D97-AF65-F5344CB8AC3E}">
        <p14:creationId xmlns:p14="http://schemas.microsoft.com/office/powerpoint/2010/main" val="116759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开场</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normAutofit/>
          </a:bodyPr>
          <a:lstStyle/>
          <a:p>
            <a:r>
              <a:rPr kumimoji="1" lang="zh-CN" altLang="en-US" sz="1600" dirty="0"/>
              <a:t>定位</a:t>
            </a:r>
            <a:r>
              <a:rPr kumimoji="1" lang="en-US" altLang="zh-CN" sz="1600" dirty="0"/>
              <a:t>:</a:t>
            </a:r>
            <a:r>
              <a:rPr kumimoji="1" lang="zh-CN" altLang="en-US" sz="1600" dirty="0"/>
              <a:t>为有</a:t>
            </a:r>
            <a:r>
              <a:rPr kumimoji="1" lang="en-US" altLang="zh-CN" sz="1600" dirty="0"/>
              <a:t>/</a:t>
            </a:r>
            <a:r>
              <a:rPr kumimoji="1" lang="zh-CN" altLang="en-US" sz="1600" dirty="0"/>
              <a:t>无临床试验经验者补充一点异域的知识与经验，引起一点注意与思考</a:t>
            </a:r>
          </a:p>
          <a:p>
            <a:r>
              <a:rPr kumimoji="1" lang="zh-CN" altLang="en-US" sz="1600" dirty="0"/>
              <a:t>目标</a:t>
            </a:r>
            <a:r>
              <a:rPr kumimoji="1" lang="en-US" altLang="zh-CN" sz="1600" dirty="0"/>
              <a:t>:</a:t>
            </a:r>
            <a:r>
              <a:rPr kumimoji="1" lang="zh-CN" altLang="en-US" sz="1600" dirty="0"/>
              <a:t>对数据管理有初步了解，对临床试验有更深了解</a:t>
            </a:r>
          </a:p>
          <a:p>
            <a:r>
              <a:rPr kumimoji="1" lang="zh-CN" altLang="en-US" sz="1600" dirty="0"/>
              <a:t>希望</a:t>
            </a:r>
            <a:r>
              <a:rPr kumimoji="1" lang="en-US" altLang="zh-CN" sz="1600" dirty="0"/>
              <a:t>:</a:t>
            </a:r>
            <a:r>
              <a:rPr kumimoji="1" lang="zh-CN" altLang="en-US" sz="1600" dirty="0"/>
              <a:t>每个人都有收获</a:t>
            </a:r>
          </a:p>
          <a:p>
            <a:r>
              <a:rPr kumimoji="1" lang="zh-CN" altLang="en-US" sz="1600" dirty="0"/>
              <a:t>要求</a:t>
            </a:r>
            <a:r>
              <a:rPr kumimoji="1" lang="en-US" altLang="zh-CN" sz="1600" dirty="0"/>
              <a:t>:</a:t>
            </a:r>
            <a:r>
              <a:rPr kumimoji="1" lang="zh-CN" altLang="en-US" sz="1600" dirty="0"/>
              <a:t>努力参与、贡献自己的经验与智慧</a:t>
            </a:r>
          </a:p>
        </p:txBody>
      </p:sp>
    </p:spTree>
    <p:extLst>
      <p:ext uri="{BB962C8B-B14F-4D97-AF65-F5344CB8AC3E}">
        <p14:creationId xmlns:p14="http://schemas.microsoft.com/office/powerpoint/2010/main" val="412887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数据锁定和传递</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lang="zh-CN" altLang="en-US" dirty="0">
                <a:solidFill>
                  <a:srgbClr val="000000"/>
                </a:solidFill>
                <a:effectLst/>
                <a:latin typeface="PingFang SC" panose="020B0400000000000000" pitchFamily="34" charset="-122"/>
                <a:ea typeface="PingFang SC" panose="020B0400000000000000" pitchFamily="34" charset="-122"/>
              </a:rPr>
              <a:t>数据锁定的条件</a:t>
            </a:r>
            <a:endParaRPr lang="en-US" altLang="zh-CN" dirty="0">
              <a:solidFill>
                <a:srgbClr val="000000"/>
              </a:solidFill>
              <a:effectLst/>
              <a:latin typeface="PingFang SC" panose="020B0400000000000000" pitchFamily="34" charset="-122"/>
              <a:ea typeface="PingFang SC" panose="020B0400000000000000" pitchFamily="34" charset="-122"/>
            </a:endParaRPr>
          </a:p>
          <a:p>
            <a:r>
              <a:rPr lang="zh-CN" altLang="en-US" dirty="0">
                <a:solidFill>
                  <a:srgbClr val="000000"/>
                </a:solidFill>
                <a:effectLst/>
                <a:latin typeface="PingFang SC" panose="020B0400000000000000" pitchFamily="34" charset="-122"/>
                <a:ea typeface="PingFang SC" panose="020B0400000000000000" pitchFamily="34" charset="-122"/>
              </a:rPr>
              <a:t>所有疑问均已解决、对数据的判断全部完成、统计分析计划已签署</a:t>
            </a:r>
          </a:p>
          <a:p>
            <a:r>
              <a:rPr lang="zh-CN" altLang="en-US" dirty="0">
                <a:solidFill>
                  <a:srgbClr val="000000"/>
                </a:solidFill>
                <a:effectLst/>
                <a:latin typeface="PingFang SC" panose="020B0400000000000000" pitchFamily="34" charset="-122"/>
                <a:ea typeface="PingFang SC" panose="020B0400000000000000" pitchFamily="34" charset="-122"/>
              </a:rPr>
              <a:t>锁定后的数据交统计分析者进行后期分析</a:t>
            </a:r>
          </a:p>
          <a:p>
            <a:r>
              <a:rPr lang="zh-CN" altLang="en-US" dirty="0">
                <a:solidFill>
                  <a:srgbClr val="000000"/>
                </a:solidFill>
                <a:effectLst/>
                <a:latin typeface="PingFang SC" panose="020B0400000000000000" pitchFamily="34" charset="-122"/>
                <a:ea typeface="PingFang SC" panose="020B0400000000000000" pitchFamily="34" charset="-122"/>
              </a:rPr>
              <a:t>原则上，锁定后的数据将不再更改，除非一些非常明确的证据表明数据中存在错误而且将明显影响分析结果。</a:t>
            </a:r>
          </a:p>
          <a:p>
            <a:r>
              <a:rPr lang="zh-CN" altLang="en-US" dirty="0">
                <a:solidFill>
                  <a:srgbClr val="000000"/>
                </a:solidFill>
                <a:effectLst/>
                <a:latin typeface="PingFang SC" panose="020B0400000000000000" pitchFamily="34" charset="-122"/>
                <a:ea typeface="PingFang SC" panose="020B0400000000000000" pitchFamily="34" charset="-122"/>
              </a:rPr>
              <a:t>锁定后的开锁也应遵循严格的认可程序，以防引入人为的偏差。</a:t>
            </a:r>
          </a:p>
          <a:p>
            <a:r>
              <a:rPr lang="zh-CN" altLang="en-US" dirty="0">
                <a:solidFill>
                  <a:srgbClr val="000000"/>
                </a:solidFill>
                <a:effectLst/>
                <a:latin typeface="PingFang SC" panose="020B0400000000000000" pitchFamily="34" charset="-122"/>
                <a:ea typeface="PingFang SC" panose="020B0400000000000000" pitchFamily="34" charset="-122"/>
              </a:rPr>
              <a:t>数据锁定、解锁、再锁等均需有书面记录</a:t>
            </a:r>
          </a:p>
          <a:p>
            <a:endParaRPr kumimoji="1" lang="zh-CN" altLang="en-US" dirty="0"/>
          </a:p>
        </p:txBody>
      </p:sp>
    </p:spTree>
    <p:extLst>
      <p:ext uri="{BB962C8B-B14F-4D97-AF65-F5344CB8AC3E}">
        <p14:creationId xmlns:p14="http://schemas.microsoft.com/office/powerpoint/2010/main" val="118391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数据管理的基本模式</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kumimoji="1" lang="zh-CN" altLang="en-US" dirty="0"/>
              <a:t>传统的纸质模式</a:t>
            </a:r>
          </a:p>
          <a:p>
            <a:r>
              <a:rPr kumimoji="1" lang="zh-CN" altLang="en-US" dirty="0"/>
              <a:t>新型的电子模式</a:t>
            </a:r>
            <a:r>
              <a:rPr kumimoji="1" lang="en-US" altLang="zh-CN" dirty="0"/>
              <a:t>(</a:t>
            </a:r>
            <a:r>
              <a:rPr kumimoji="1" lang="en" altLang="zh-CN" dirty="0"/>
              <a:t>EDC):</a:t>
            </a:r>
            <a:endParaRPr kumimoji="1" lang="zh-CN" altLang="en-US" dirty="0"/>
          </a:p>
        </p:txBody>
      </p:sp>
    </p:spTree>
    <p:extLst>
      <p:ext uri="{BB962C8B-B14F-4D97-AF65-F5344CB8AC3E}">
        <p14:creationId xmlns:p14="http://schemas.microsoft.com/office/powerpoint/2010/main" val="1527794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纸质模式</a:t>
            </a:r>
          </a:p>
        </p:txBody>
      </p:sp>
      <p:pic>
        <p:nvPicPr>
          <p:cNvPr id="4" name="内容占位符 3">
            <a:extLst>
              <a:ext uri="{FF2B5EF4-FFF2-40B4-BE49-F238E27FC236}">
                <a16:creationId xmlns:a16="http://schemas.microsoft.com/office/drawing/2014/main" id="{CF57FC09-ED61-F4FB-8790-FB4203AE2906}"/>
              </a:ext>
            </a:extLst>
          </p:cNvPr>
          <p:cNvPicPr>
            <a:picLocks noGrp="1" noChangeAspect="1"/>
          </p:cNvPicPr>
          <p:nvPr>
            <p:ph idx="1"/>
          </p:nvPr>
        </p:nvPicPr>
        <p:blipFill>
          <a:blip r:embed="rId2"/>
          <a:stretch>
            <a:fillRect/>
          </a:stretch>
        </p:blipFill>
        <p:spPr>
          <a:xfrm>
            <a:off x="838200" y="2936867"/>
            <a:ext cx="10515600" cy="2128853"/>
          </a:xfrm>
          <a:prstGeom prst="rect">
            <a:avLst/>
          </a:prstGeom>
        </p:spPr>
      </p:pic>
    </p:spTree>
    <p:extLst>
      <p:ext uri="{BB962C8B-B14F-4D97-AF65-F5344CB8AC3E}">
        <p14:creationId xmlns:p14="http://schemas.microsoft.com/office/powerpoint/2010/main" val="252395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en-US" altLang="zh-CN" dirty="0"/>
              <a:t>EDC</a:t>
            </a:r>
            <a:r>
              <a:rPr kumimoji="1" lang="zh-CN" altLang="en-US" dirty="0"/>
              <a:t>模式</a:t>
            </a:r>
          </a:p>
        </p:txBody>
      </p:sp>
      <p:sp>
        <p:nvSpPr>
          <p:cNvPr id="3" name="内容占位符 2">
            <a:extLst>
              <a:ext uri="{FF2B5EF4-FFF2-40B4-BE49-F238E27FC236}">
                <a16:creationId xmlns:a16="http://schemas.microsoft.com/office/drawing/2014/main" id="{06C88CA2-27AE-EEB5-BF53-EE35E7AED08B}"/>
              </a:ext>
            </a:extLst>
          </p:cNvPr>
          <p:cNvSpPr>
            <a:spLocks noGrp="1"/>
          </p:cNvSpPr>
          <p:nvPr>
            <p:ph idx="1"/>
          </p:nvPr>
        </p:nvSpPr>
        <p:spPr/>
        <p:txBody>
          <a:bodyPr/>
          <a:lstStyle/>
          <a:p>
            <a:pPr marL="0" indent="0">
              <a:buNone/>
            </a:pPr>
            <a:r>
              <a:rPr kumimoji="1" lang="zh-CN" altLang="en-US" dirty="0"/>
              <a:t> </a:t>
            </a:r>
            <a:endParaRPr kumimoji="1" lang="en" altLang="zh-CN" dirty="0"/>
          </a:p>
          <a:p>
            <a:endParaRPr kumimoji="1" lang="zh-CN" altLang="en-US" dirty="0"/>
          </a:p>
        </p:txBody>
      </p:sp>
      <p:pic>
        <p:nvPicPr>
          <p:cNvPr id="4" name="图片 3">
            <a:extLst>
              <a:ext uri="{FF2B5EF4-FFF2-40B4-BE49-F238E27FC236}">
                <a16:creationId xmlns:a16="http://schemas.microsoft.com/office/drawing/2014/main" id="{7A750E3E-4CF2-0640-0973-3756B4B14E12}"/>
              </a:ext>
            </a:extLst>
          </p:cNvPr>
          <p:cNvPicPr>
            <a:picLocks noChangeAspect="1"/>
          </p:cNvPicPr>
          <p:nvPr/>
        </p:nvPicPr>
        <p:blipFill>
          <a:blip r:embed="rId2"/>
          <a:stretch>
            <a:fillRect/>
          </a:stretch>
        </p:blipFill>
        <p:spPr>
          <a:xfrm>
            <a:off x="1676400" y="1690688"/>
            <a:ext cx="7772400" cy="5130871"/>
          </a:xfrm>
          <a:prstGeom prst="rect">
            <a:avLst/>
          </a:prstGeom>
        </p:spPr>
      </p:pic>
    </p:spTree>
    <p:extLst>
      <p:ext uri="{BB962C8B-B14F-4D97-AF65-F5344CB8AC3E}">
        <p14:creationId xmlns:p14="http://schemas.microsoft.com/office/powerpoint/2010/main" val="363789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zh-CN" altLang="en-US" dirty="0"/>
              <a:t>电子数据采集</a:t>
            </a:r>
            <a:r>
              <a:rPr kumimoji="1" lang="en-US" altLang="zh-CN" dirty="0"/>
              <a:t>(</a:t>
            </a:r>
            <a:r>
              <a:rPr kumimoji="1" lang="en" altLang="zh-CN" dirty="0"/>
              <a:t>EDC)</a:t>
            </a:r>
            <a:endParaRPr kumimoji="1" lang="zh-CN" altLang="en-US" dirty="0"/>
          </a:p>
        </p:txBody>
      </p:sp>
      <p:sp>
        <p:nvSpPr>
          <p:cNvPr id="3" name="内容占位符 2">
            <a:extLst>
              <a:ext uri="{FF2B5EF4-FFF2-40B4-BE49-F238E27FC236}">
                <a16:creationId xmlns:a16="http://schemas.microsoft.com/office/drawing/2014/main" id="{7EE05467-2987-D215-81C0-63746B3CF4C7}"/>
              </a:ext>
            </a:extLst>
          </p:cNvPr>
          <p:cNvSpPr>
            <a:spLocks noGrp="1"/>
          </p:cNvSpPr>
          <p:nvPr>
            <p:ph idx="1"/>
          </p:nvPr>
        </p:nvSpPr>
        <p:spPr/>
        <p:txBody>
          <a:bodyPr/>
          <a:lstStyle/>
          <a:p>
            <a:r>
              <a:rPr kumimoji="1" lang="en" altLang="zh-CN" dirty="0"/>
              <a:t>EDC</a:t>
            </a:r>
            <a:r>
              <a:rPr kumimoji="1" lang="zh-CN" altLang="en-US" dirty="0"/>
              <a:t>系统是一个电子平台，用于采集药物临床研究中的数据。</a:t>
            </a:r>
          </a:p>
          <a:p>
            <a:r>
              <a:rPr kumimoji="1" lang="zh-CN" altLang="en-US" dirty="0"/>
              <a:t>用户在</a:t>
            </a:r>
            <a:r>
              <a:rPr kumimoji="1" lang="en" altLang="zh-CN" dirty="0"/>
              <a:t>EDC</a:t>
            </a:r>
            <a:r>
              <a:rPr kumimoji="1" lang="zh-CN" altLang="en-US" dirty="0"/>
              <a:t>系统中进行数据录入，校验，进行医学，药学编码，审核，质检</a:t>
            </a:r>
            <a:r>
              <a:rPr kumimoji="1" lang="en-US" altLang="zh-CN" dirty="0"/>
              <a:t>…</a:t>
            </a:r>
            <a:r>
              <a:rPr kumimoji="1" lang="zh-CN" altLang="en-US" dirty="0"/>
              <a:t>从而使数据从纸质到电子数据从带有问题</a:t>
            </a:r>
            <a:r>
              <a:rPr kumimoji="1" lang="en-US" altLang="zh-CN" dirty="0"/>
              <a:t>(</a:t>
            </a:r>
            <a:r>
              <a:rPr kumimoji="1" lang="en" altLang="zh-CN" dirty="0"/>
              <a:t>Dirty)</a:t>
            </a:r>
            <a:r>
              <a:rPr kumimoji="1" lang="zh-CN" altLang="en-US" dirty="0"/>
              <a:t>转为清洁</a:t>
            </a:r>
            <a:r>
              <a:rPr kumimoji="1" lang="en-US" altLang="zh-CN" dirty="0"/>
              <a:t>(</a:t>
            </a:r>
            <a:r>
              <a:rPr kumimoji="1" lang="en" altLang="zh-CN" dirty="0"/>
              <a:t>Clean)</a:t>
            </a:r>
            <a:r>
              <a:rPr kumimoji="1" lang="zh-CN" altLang="en" dirty="0"/>
              <a:t>。</a:t>
            </a:r>
            <a:r>
              <a:rPr kumimoji="1" lang="zh-CN" altLang="en-US" dirty="0"/>
              <a:t>达到可以用于统计分析的要求。</a:t>
            </a:r>
          </a:p>
        </p:txBody>
      </p:sp>
    </p:spTree>
    <p:extLst>
      <p:ext uri="{BB962C8B-B14F-4D97-AF65-F5344CB8AC3E}">
        <p14:creationId xmlns:p14="http://schemas.microsoft.com/office/powerpoint/2010/main" val="374545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en-US" altLang="zh-CN" dirty="0"/>
              <a:t>EDC</a:t>
            </a:r>
            <a:r>
              <a:rPr kumimoji="1" lang="zh-CN" altLang="en-US" dirty="0"/>
              <a:t>系统的发展</a:t>
            </a:r>
          </a:p>
        </p:txBody>
      </p:sp>
      <p:sp>
        <p:nvSpPr>
          <p:cNvPr id="3" name="内容占位符 2">
            <a:extLst>
              <a:ext uri="{FF2B5EF4-FFF2-40B4-BE49-F238E27FC236}">
                <a16:creationId xmlns:a16="http://schemas.microsoft.com/office/drawing/2014/main" id="{06C88CA2-27AE-EEB5-BF53-EE35E7AED08B}"/>
              </a:ext>
            </a:extLst>
          </p:cNvPr>
          <p:cNvSpPr>
            <a:spLocks noGrp="1"/>
          </p:cNvSpPr>
          <p:nvPr>
            <p:ph idx="1"/>
          </p:nvPr>
        </p:nvSpPr>
        <p:spPr/>
        <p:txBody>
          <a:bodyPr/>
          <a:lstStyle/>
          <a:p>
            <a:r>
              <a:rPr kumimoji="1" lang="zh-CN" altLang="en-US" dirty="0"/>
              <a:t>第一代</a:t>
            </a:r>
            <a:r>
              <a:rPr kumimoji="1" lang="en-US" altLang="zh-CN" dirty="0"/>
              <a:t>(</a:t>
            </a:r>
            <a:r>
              <a:rPr kumimoji="1" lang="en" altLang="zh-CN" dirty="0"/>
              <a:t>G1):C-S </a:t>
            </a:r>
            <a:r>
              <a:rPr kumimoji="1" lang="zh-CN" altLang="en-US" dirty="0"/>
              <a:t>架构软件系统</a:t>
            </a:r>
            <a:endParaRPr kumimoji="1" lang="en-US" altLang="zh-CN" dirty="0"/>
          </a:p>
          <a:p>
            <a:r>
              <a:rPr kumimoji="1" lang="zh-CN" altLang="en-US" dirty="0"/>
              <a:t>第二代</a:t>
            </a:r>
            <a:r>
              <a:rPr kumimoji="1" lang="en-US" altLang="zh-CN" dirty="0"/>
              <a:t>(</a:t>
            </a:r>
            <a:r>
              <a:rPr kumimoji="1" lang="en" altLang="zh-CN" dirty="0"/>
              <a:t>G2):B-S </a:t>
            </a:r>
            <a:r>
              <a:rPr kumimoji="1" lang="zh-CN" altLang="en-US" dirty="0"/>
              <a:t>架构软件系统</a:t>
            </a:r>
          </a:p>
        </p:txBody>
      </p:sp>
    </p:spTree>
    <p:extLst>
      <p:ext uri="{BB962C8B-B14F-4D97-AF65-F5344CB8AC3E}">
        <p14:creationId xmlns:p14="http://schemas.microsoft.com/office/powerpoint/2010/main" val="376954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en-US" altLang="zh-CN" dirty="0"/>
              <a:t>EDC</a:t>
            </a:r>
            <a:r>
              <a:rPr kumimoji="1" lang="zh-CN" altLang="en-US" dirty="0"/>
              <a:t>系统的主要模块</a:t>
            </a:r>
          </a:p>
        </p:txBody>
      </p:sp>
      <p:sp>
        <p:nvSpPr>
          <p:cNvPr id="3" name="内容占位符 2">
            <a:extLst>
              <a:ext uri="{FF2B5EF4-FFF2-40B4-BE49-F238E27FC236}">
                <a16:creationId xmlns:a16="http://schemas.microsoft.com/office/drawing/2014/main" id="{7EE05467-2987-D215-81C0-63746B3CF4C7}"/>
              </a:ext>
            </a:extLst>
          </p:cNvPr>
          <p:cNvSpPr>
            <a:spLocks noGrp="1"/>
          </p:cNvSpPr>
          <p:nvPr>
            <p:ph idx="1"/>
          </p:nvPr>
        </p:nvSpPr>
        <p:spPr/>
        <p:txBody>
          <a:bodyPr/>
          <a:lstStyle/>
          <a:p>
            <a:r>
              <a:rPr kumimoji="1" lang="en" altLang="zh-CN" dirty="0"/>
              <a:t>EDC(Electronic Data Capture )</a:t>
            </a:r>
          </a:p>
          <a:p>
            <a:r>
              <a:rPr kumimoji="1" lang="en" altLang="zh-CN" dirty="0"/>
              <a:t>DM(Data Management)</a:t>
            </a:r>
          </a:p>
          <a:p>
            <a:r>
              <a:rPr kumimoji="1" lang="en" altLang="zh-CN" dirty="0"/>
              <a:t>CTMS(Clinical Trial Management System)</a:t>
            </a:r>
            <a:endParaRPr kumimoji="1" lang="zh-CN" altLang="en-US" dirty="0"/>
          </a:p>
        </p:txBody>
      </p:sp>
    </p:spTree>
    <p:extLst>
      <p:ext uri="{BB962C8B-B14F-4D97-AF65-F5344CB8AC3E}">
        <p14:creationId xmlns:p14="http://schemas.microsoft.com/office/powerpoint/2010/main" val="392357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zh-CN" altLang="en-US" dirty="0"/>
              <a:t>研究者的主要任务</a:t>
            </a:r>
          </a:p>
        </p:txBody>
      </p:sp>
      <p:sp>
        <p:nvSpPr>
          <p:cNvPr id="3" name="内容占位符 2">
            <a:extLst>
              <a:ext uri="{FF2B5EF4-FFF2-40B4-BE49-F238E27FC236}">
                <a16:creationId xmlns:a16="http://schemas.microsoft.com/office/drawing/2014/main" id="{06C88CA2-27AE-EEB5-BF53-EE35E7AED08B}"/>
              </a:ext>
            </a:extLst>
          </p:cNvPr>
          <p:cNvSpPr>
            <a:spLocks noGrp="1"/>
          </p:cNvSpPr>
          <p:nvPr>
            <p:ph idx="1"/>
          </p:nvPr>
        </p:nvSpPr>
        <p:spPr/>
        <p:txBody>
          <a:bodyPr/>
          <a:lstStyle/>
          <a:p>
            <a:r>
              <a:rPr kumimoji="1" lang="zh-CN" altLang="en-US" dirty="0"/>
              <a:t>注册受试者</a:t>
            </a:r>
            <a:r>
              <a:rPr kumimoji="1" lang="en-US" altLang="zh-CN" dirty="0"/>
              <a:t>(</a:t>
            </a:r>
            <a:r>
              <a:rPr kumimoji="1" lang="en" altLang="zh-CN" dirty="0"/>
              <a:t>Subjects)</a:t>
            </a:r>
            <a:r>
              <a:rPr kumimoji="1" lang="zh-CN" altLang="en-US" dirty="0"/>
              <a:t>信息</a:t>
            </a:r>
            <a:r>
              <a:rPr kumimoji="1" lang="en-US" altLang="zh-CN" dirty="0"/>
              <a:t>;</a:t>
            </a:r>
          </a:p>
          <a:p>
            <a:r>
              <a:rPr kumimoji="1" lang="zh-CN" altLang="en-US" dirty="0"/>
              <a:t>增加受试者访视</a:t>
            </a:r>
            <a:r>
              <a:rPr kumimoji="1" lang="en-US" altLang="zh-CN" dirty="0"/>
              <a:t>(</a:t>
            </a:r>
            <a:r>
              <a:rPr kumimoji="1" lang="en" altLang="zh-CN" dirty="0"/>
              <a:t>Visits)</a:t>
            </a:r>
            <a:r>
              <a:rPr kumimoji="1" lang="zh-CN" altLang="en-US" dirty="0"/>
              <a:t>信息</a:t>
            </a:r>
            <a:r>
              <a:rPr kumimoji="1" lang="en-US" altLang="zh-CN" dirty="0"/>
              <a:t>:</a:t>
            </a:r>
          </a:p>
          <a:p>
            <a:r>
              <a:rPr kumimoji="1" lang="zh-CN" altLang="en-US" dirty="0"/>
              <a:t>录入访视中相关检查</a:t>
            </a:r>
            <a:r>
              <a:rPr kumimoji="1" lang="en-US" altLang="zh-CN" dirty="0"/>
              <a:t>(</a:t>
            </a:r>
            <a:r>
              <a:rPr kumimoji="1" lang="en" altLang="zh-CN" dirty="0"/>
              <a:t>CRF)</a:t>
            </a:r>
            <a:r>
              <a:rPr kumimoji="1" lang="zh-CN" altLang="en-US" dirty="0"/>
              <a:t>信息</a:t>
            </a:r>
            <a:r>
              <a:rPr kumimoji="1" lang="en-US" altLang="zh-CN" dirty="0"/>
              <a:t>:</a:t>
            </a:r>
          </a:p>
          <a:p>
            <a:r>
              <a:rPr kumimoji="1" lang="zh-CN" altLang="en-US" dirty="0"/>
              <a:t>记录药物不良反应</a:t>
            </a:r>
            <a:r>
              <a:rPr kumimoji="1" lang="en-US" altLang="zh-CN" dirty="0"/>
              <a:t>(</a:t>
            </a:r>
            <a:r>
              <a:rPr kumimoji="1" lang="en" altLang="zh-CN" dirty="0"/>
              <a:t>AE)</a:t>
            </a:r>
            <a:r>
              <a:rPr kumimoji="1" lang="zh-CN" altLang="en-US" dirty="0"/>
              <a:t>信息</a:t>
            </a:r>
            <a:r>
              <a:rPr kumimoji="1" lang="en-US" altLang="zh-CN" dirty="0"/>
              <a:t>;</a:t>
            </a:r>
          </a:p>
          <a:p>
            <a:r>
              <a:rPr kumimoji="1" lang="zh-CN" altLang="en-US" dirty="0"/>
              <a:t>记录合并用药</a:t>
            </a:r>
            <a:r>
              <a:rPr kumimoji="1" lang="en-US" altLang="zh-CN" dirty="0"/>
              <a:t>(</a:t>
            </a:r>
            <a:r>
              <a:rPr kumimoji="1" lang="en" altLang="zh-CN" dirty="0"/>
              <a:t>CM)</a:t>
            </a:r>
            <a:r>
              <a:rPr kumimoji="1" lang="zh-CN" altLang="en-US" dirty="0"/>
              <a:t>信息。</a:t>
            </a:r>
          </a:p>
        </p:txBody>
      </p:sp>
    </p:spTree>
    <p:extLst>
      <p:ext uri="{BB962C8B-B14F-4D97-AF65-F5344CB8AC3E}">
        <p14:creationId xmlns:p14="http://schemas.microsoft.com/office/powerpoint/2010/main" val="409164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zh-CN" altLang="en-US" dirty="0"/>
              <a:t>研究者在系统中的操作</a:t>
            </a:r>
          </a:p>
        </p:txBody>
      </p:sp>
      <p:sp>
        <p:nvSpPr>
          <p:cNvPr id="3" name="内容占位符 2">
            <a:extLst>
              <a:ext uri="{FF2B5EF4-FFF2-40B4-BE49-F238E27FC236}">
                <a16:creationId xmlns:a16="http://schemas.microsoft.com/office/drawing/2014/main" id="{7EE05467-2987-D215-81C0-63746B3CF4C7}"/>
              </a:ext>
            </a:extLst>
          </p:cNvPr>
          <p:cNvSpPr>
            <a:spLocks noGrp="1"/>
          </p:cNvSpPr>
          <p:nvPr>
            <p:ph idx="1"/>
          </p:nvPr>
        </p:nvSpPr>
        <p:spPr/>
        <p:txBody>
          <a:bodyPr/>
          <a:lstStyle/>
          <a:p>
            <a:r>
              <a:rPr kumimoji="1" lang="zh-CN" altLang="en-US" dirty="0"/>
              <a:t>通过质疑</a:t>
            </a:r>
            <a:r>
              <a:rPr kumimoji="1" lang="en-US" altLang="zh-CN" dirty="0"/>
              <a:t>/</a:t>
            </a:r>
            <a:r>
              <a:rPr kumimoji="1" lang="zh-CN" altLang="en-US" dirty="0"/>
              <a:t>回答</a:t>
            </a:r>
            <a:r>
              <a:rPr kumimoji="1" lang="en-US" altLang="zh-CN" dirty="0"/>
              <a:t>(</a:t>
            </a:r>
            <a:r>
              <a:rPr kumimoji="1" lang="en" altLang="zh-CN" dirty="0"/>
              <a:t>Query/Response)</a:t>
            </a:r>
            <a:r>
              <a:rPr kumimoji="1" lang="zh-CN" altLang="en-US" dirty="0"/>
              <a:t>的方式，和</a:t>
            </a:r>
            <a:r>
              <a:rPr kumimoji="1" lang="en" altLang="zh-CN" dirty="0"/>
              <a:t>CRA</a:t>
            </a:r>
            <a:r>
              <a:rPr kumimoji="1" lang="zh-CN" altLang="en-US" dirty="0"/>
              <a:t>进行交流，对疑问进行澄清</a:t>
            </a:r>
            <a:r>
              <a:rPr kumimoji="1" lang="en-US" altLang="zh-CN" dirty="0"/>
              <a:t>(</a:t>
            </a:r>
            <a:r>
              <a:rPr kumimoji="1" lang="zh-CN" altLang="en-US" dirty="0"/>
              <a:t>类似电子邮件，方便交流</a:t>
            </a:r>
            <a:r>
              <a:rPr kumimoji="1" lang="en-US" altLang="zh-CN" dirty="0"/>
              <a:t>)</a:t>
            </a:r>
            <a:r>
              <a:rPr kumimoji="1" lang="zh-CN" altLang="en-US" dirty="0"/>
              <a:t>。</a:t>
            </a:r>
            <a:endParaRPr kumimoji="1" lang="en-US" altLang="zh-CN" dirty="0"/>
          </a:p>
          <a:p>
            <a:r>
              <a:rPr kumimoji="1" lang="zh-CN" altLang="en-US" dirty="0"/>
              <a:t>数据的修改</a:t>
            </a:r>
            <a:r>
              <a:rPr kumimoji="1" lang="en-US" altLang="zh-CN" dirty="0"/>
              <a:t>(</a:t>
            </a:r>
            <a:r>
              <a:rPr kumimoji="1" lang="en" altLang="zh-CN" dirty="0"/>
              <a:t>Data Change)</a:t>
            </a:r>
            <a:r>
              <a:rPr kumimoji="1" lang="zh-CN" altLang="en-US" dirty="0"/>
              <a:t>和注释</a:t>
            </a:r>
            <a:r>
              <a:rPr kumimoji="1" lang="en-US" altLang="zh-CN" dirty="0"/>
              <a:t>(</a:t>
            </a:r>
            <a:r>
              <a:rPr kumimoji="1" lang="en" altLang="zh-CN" dirty="0"/>
              <a:t>Notes)</a:t>
            </a:r>
            <a:r>
              <a:rPr kumimoji="1" lang="zh-CN" altLang="en-US" dirty="0"/>
              <a:t>研究者再次提交数据时，需要再次输入角户密码，相当于电子签名。</a:t>
            </a:r>
            <a:endParaRPr kumimoji="1" lang="en-US" altLang="zh-CN" dirty="0"/>
          </a:p>
          <a:p>
            <a:r>
              <a:rPr kumimoji="1" lang="zh-CN" altLang="en-US" dirty="0"/>
              <a:t>违反预定义的规则</a:t>
            </a:r>
            <a:r>
              <a:rPr kumimoji="1" lang="en-US" altLang="zh-CN" dirty="0"/>
              <a:t>(</a:t>
            </a:r>
            <a:r>
              <a:rPr kumimoji="1" lang="en" altLang="zh-CN" dirty="0"/>
              <a:t>Rule Validation)</a:t>
            </a:r>
            <a:r>
              <a:rPr kumimoji="1" lang="zh-CN" altLang="en-US" dirty="0"/>
              <a:t>的解释</a:t>
            </a:r>
          </a:p>
        </p:txBody>
      </p:sp>
    </p:spTree>
    <p:extLst>
      <p:ext uri="{BB962C8B-B14F-4D97-AF65-F5344CB8AC3E}">
        <p14:creationId xmlns:p14="http://schemas.microsoft.com/office/powerpoint/2010/main" val="36370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zh-CN" altLang="en-US" dirty="0"/>
              <a:t>新增受伤者</a:t>
            </a:r>
          </a:p>
        </p:txBody>
      </p:sp>
      <p:pic>
        <p:nvPicPr>
          <p:cNvPr id="1026" name="Picture 2">
            <a:extLst>
              <a:ext uri="{FF2B5EF4-FFF2-40B4-BE49-F238E27FC236}">
                <a16:creationId xmlns:a16="http://schemas.microsoft.com/office/drawing/2014/main" id="{A3AEF58A-3246-6FCD-DDF2-748A07AD7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71197"/>
            <a:ext cx="67272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8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临床实验的过程</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normAutofit/>
          </a:bodyPr>
          <a:lstStyle/>
          <a:p>
            <a:r>
              <a:rPr lang="zh-CN" altLang="en-US" sz="1600" dirty="0">
                <a:solidFill>
                  <a:srgbClr val="000000"/>
                </a:solidFill>
                <a:effectLst/>
                <a:latin typeface="PingFang SC" panose="020B0400000000000000" pitchFamily="34" charset="-122"/>
                <a:ea typeface="PingFang SC" panose="020B0400000000000000" pitchFamily="34" charset="-122"/>
              </a:rPr>
              <a:t>选题与立题</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Sponsor &amp;Pl</a:t>
            </a:r>
          </a:p>
          <a:p>
            <a:r>
              <a:rPr lang="zh-CN" altLang="en-US" sz="1600" dirty="0">
                <a:solidFill>
                  <a:srgbClr val="000000"/>
                </a:solidFill>
                <a:effectLst/>
                <a:latin typeface="PingFang SC" panose="020B0400000000000000" pitchFamily="34" charset="-122"/>
                <a:ea typeface="PingFang SC" panose="020B0400000000000000" pitchFamily="34" charset="-122"/>
              </a:rPr>
              <a:t>制定研究方案</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err="1">
                <a:solidFill>
                  <a:srgbClr val="000000"/>
                </a:solidFill>
                <a:effectLst/>
                <a:latin typeface="PingFang SC" panose="020B0400000000000000" pitchFamily="34" charset="-122"/>
                <a:ea typeface="PingFang SC" panose="020B0400000000000000" pitchFamily="34" charset="-122"/>
              </a:rPr>
              <a:t>Sponsor&amp;Pl</a:t>
            </a:r>
            <a:r>
              <a:rPr lang="en"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个人、小组</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，统计师参与</a:t>
            </a:r>
            <a:endParaRPr lang="en-US" altLang="zh-CN" sz="1600" dirty="0">
              <a:solidFill>
                <a:srgbClr val="000000"/>
              </a:solidFill>
              <a:effectLst/>
              <a:latin typeface="PingFang SC" panose="020B0400000000000000" pitchFamily="34" charset="-122"/>
              <a:ea typeface="PingFang SC" panose="020B0400000000000000" pitchFamily="34" charset="-122"/>
            </a:endParaRPr>
          </a:p>
          <a:p>
            <a:r>
              <a:rPr lang="zh-CN" altLang="en-US" sz="1600" dirty="0">
                <a:solidFill>
                  <a:srgbClr val="000000"/>
                </a:solidFill>
                <a:effectLst/>
                <a:latin typeface="PingFang SC" panose="020B0400000000000000" pitchFamily="34" charset="-122"/>
                <a:ea typeface="PingFang SC" panose="020B0400000000000000" pitchFamily="34" charset="-122"/>
              </a:rPr>
              <a:t>设计数据采集媒体</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CRF</a:t>
            </a:r>
            <a:r>
              <a:rPr lang="zh-CN" altLang="en-US" sz="1600" dirty="0">
                <a:solidFill>
                  <a:srgbClr val="000000"/>
                </a:solidFill>
                <a:effectLst/>
                <a:latin typeface="PingFang SC" panose="020B0400000000000000" pitchFamily="34" charset="-122"/>
                <a:ea typeface="PingFang SC" panose="020B0400000000000000" pitchFamily="34" charset="-122"/>
              </a:rPr>
              <a:t>等</a:t>
            </a:r>
            <a:r>
              <a:rPr lang="en-US" altLang="zh-CN" sz="1600" dirty="0">
                <a:solidFill>
                  <a:srgbClr val="000000"/>
                </a:solidFill>
                <a:effectLst/>
                <a:latin typeface="PingFang SC" panose="020B0400000000000000" pitchFamily="34" charset="-122"/>
                <a:ea typeface="PingFang SC" panose="020B0400000000000000" pitchFamily="34" charset="-122"/>
              </a:rPr>
              <a:t>): </a:t>
            </a:r>
            <a:r>
              <a:rPr lang="en" altLang="zh-CN" sz="1600" dirty="0">
                <a:solidFill>
                  <a:srgbClr val="000000"/>
                </a:solidFill>
                <a:effectLst/>
                <a:latin typeface="PingFang SC" panose="020B0400000000000000" pitchFamily="34" charset="-122"/>
                <a:ea typeface="PingFang SC" panose="020B0400000000000000" pitchFamily="34" charset="-122"/>
              </a:rPr>
              <a:t>DM</a:t>
            </a:r>
            <a:r>
              <a:rPr lang="zh-CN" altLang="en-US" sz="1600" dirty="0">
                <a:solidFill>
                  <a:srgbClr val="000000"/>
                </a:solidFill>
                <a:effectLst/>
                <a:latin typeface="PingFang SC" panose="020B0400000000000000" pitchFamily="34" charset="-122"/>
                <a:ea typeface="PingFang SC" panose="020B0400000000000000" pitchFamily="34" charset="-122"/>
              </a:rPr>
              <a:t>主导，研究者、统计师参与</a:t>
            </a:r>
            <a:endParaRPr lang="en-US" altLang="zh-CN" sz="1600" dirty="0">
              <a:solidFill>
                <a:srgbClr val="000000"/>
              </a:solidFill>
              <a:effectLst/>
              <a:latin typeface="PingFang SC" panose="020B0400000000000000" pitchFamily="34" charset="-122"/>
              <a:ea typeface="PingFang SC" panose="020B0400000000000000" pitchFamily="34" charset="-122"/>
            </a:endParaRPr>
          </a:p>
          <a:p>
            <a:r>
              <a:rPr lang="zh-CN" altLang="en-US" sz="1600" dirty="0">
                <a:solidFill>
                  <a:srgbClr val="000000"/>
                </a:solidFill>
                <a:effectLst/>
                <a:latin typeface="PingFang SC" panose="020B0400000000000000" pitchFamily="34" charset="-122"/>
                <a:ea typeface="PingFang SC" panose="020B0400000000000000" pitchFamily="34" charset="-122"/>
              </a:rPr>
              <a:t>伦理委员会审批</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伦理委员会、</a:t>
            </a:r>
            <a:r>
              <a:rPr lang="en" altLang="zh-CN" sz="1600" dirty="0">
                <a:solidFill>
                  <a:srgbClr val="000000"/>
                </a:solidFill>
                <a:effectLst/>
                <a:latin typeface="PingFang SC" panose="020B0400000000000000" pitchFamily="34" charset="-122"/>
                <a:ea typeface="PingFang SC" panose="020B0400000000000000" pitchFamily="34" charset="-122"/>
              </a:rPr>
              <a:t>PI</a:t>
            </a:r>
          </a:p>
          <a:p>
            <a:r>
              <a:rPr lang="zh-CN" altLang="en-US" sz="1600" dirty="0">
                <a:solidFill>
                  <a:srgbClr val="000000"/>
                </a:solidFill>
                <a:effectLst/>
                <a:latin typeface="PingFang SC" panose="020B0400000000000000" pitchFamily="34" charset="-122"/>
                <a:ea typeface="PingFang SC" panose="020B0400000000000000" pitchFamily="34" charset="-122"/>
              </a:rPr>
              <a:t>执行方案、采集数据</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研究者</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实施</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Sponsor(</a:t>
            </a:r>
            <a:r>
              <a:rPr lang="zh-CN" altLang="en-US" sz="1600" dirty="0">
                <a:solidFill>
                  <a:srgbClr val="000000"/>
                </a:solidFill>
                <a:effectLst/>
                <a:latin typeface="PingFang SC" panose="020B0400000000000000" pitchFamily="34" charset="-122"/>
                <a:ea typeface="PingFang SC" panose="020B0400000000000000" pitchFamily="34" charset="-122"/>
              </a:rPr>
              <a:t>保障</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CRA(</a:t>
            </a:r>
            <a:r>
              <a:rPr lang="zh-CN" altLang="en-US" sz="1600" dirty="0">
                <a:solidFill>
                  <a:srgbClr val="000000"/>
                </a:solidFill>
                <a:effectLst/>
                <a:latin typeface="PingFang SC" panose="020B0400000000000000" pitchFamily="34" charset="-122"/>
                <a:ea typeface="PingFang SC" panose="020B0400000000000000" pitchFamily="34" charset="-122"/>
              </a:rPr>
              <a:t>监督</a:t>
            </a:r>
            <a:r>
              <a:rPr lang="en-US" altLang="zh-CN" sz="1600" dirty="0">
                <a:solidFill>
                  <a:srgbClr val="000000"/>
                </a:solidFill>
                <a:effectLst/>
                <a:latin typeface="PingFang SC" panose="020B0400000000000000" pitchFamily="34" charset="-122"/>
                <a:ea typeface="PingFang SC" panose="020B0400000000000000" pitchFamily="34" charset="-122"/>
              </a:rPr>
              <a:t>)</a:t>
            </a:r>
          </a:p>
          <a:p>
            <a:r>
              <a:rPr lang="zh-CN" altLang="en-US" sz="1600" dirty="0">
                <a:solidFill>
                  <a:srgbClr val="000000"/>
                </a:solidFill>
                <a:effectLst/>
                <a:latin typeface="PingFang SC" panose="020B0400000000000000" pitchFamily="34" charset="-122"/>
                <a:ea typeface="PingFang SC" panose="020B0400000000000000" pitchFamily="34" charset="-122"/>
              </a:rPr>
              <a:t>数据转载</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纸质、</a:t>
            </a:r>
            <a:r>
              <a:rPr lang="en" altLang="zh-CN" sz="1600" dirty="0">
                <a:solidFill>
                  <a:srgbClr val="000000"/>
                </a:solidFill>
                <a:effectLst/>
                <a:latin typeface="PingFang SC" panose="020B0400000000000000" pitchFamily="34" charset="-122"/>
                <a:ea typeface="PingFang SC" panose="020B0400000000000000" pitchFamily="34" charset="-122"/>
              </a:rPr>
              <a:t>EDC):</a:t>
            </a:r>
            <a:r>
              <a:rPr lang="zh-CN" altLang="en-US" sz="1600" dirty="0">
                <a:solidFill>
                  <a:srgbClr val="000000"/>
                </a:solidFill>
                <a:effectLst/>
                <a:latin typeface="PingFang SC" panose="020B0400000000000000" pitchFamily="34" charset="-122"/>
                <a:ea typeface="PingFang SC" panose="020B0400000000000000" pitchFamily="34" charset="-122"/>
              </a:rPr>
              <a:t>研究者、研究助理</a:t>
            </a:r>
            <a:endParaRPr lang="en-US" altLang="zh-CN" sz="1600" dirty="0">
              <a:solidFill>
                <a:srgbClr val="000000"/>
              </a:solidFill>
              <a:effectLst/>
              <a:latin typeface="PingFang SC" panose="020B0400000000000000" pitchFamily="34" charset="-122"/>
              <a:ea typeface="PingFang SC" panose="020B0400000000000000" pitchFamily="34" charset="-122"/>
            </a:endParaRPr>
          </a:p>
          <a:p>
            <a:r>
              <a:rPr lang="zh-CN" altLang="en-US" sz="1600" dirty="0">
                <a:solidFill>
                  <a:srgbClr val="000000"/>
                </a:solidFill>
                <a:effectLst/>
                <a:latin typeface="PingFang SC" panose="020B0400000000000000" pitchFamily="34" charset="-122"/>
                <a:ea typeface="PingFang SC" panose="020B0400000000000000" pitchFamily="34" charset="-122"/>
              </a:rPr>
              <a:t>数据初查、质疑</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CRA</a:t>
            </a:r>
          </a:p>
          <a:p>
            <a:r>
              <a:rPr lang="zh-CN" altLang="en-US" sz="1600" dirty="0">
                <a:solidFill>
                  <a:srgbClr val="000000"/>
                </a:solidFill>
                <a:effectLst/>
                <a:latin typeface="PingFang SC" panose="020B0400000000000000" pitchFamily="34" charset="-122"/>
                <a:ea typeface="PingFang SC" panose="020B0400000000000000" pitchFamily="34" charset="-122"/>
              </a:rPr>
              <a:t>数据入库、检查、质疑</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DM</a:t>
            </a:r>
          </a:p>
          <a:p>
            <a:r>
              <a:rPr lang="zh-CN" altLang="en-US" sz="1600" dirty="0">
                <a:solidFill>
                  <a:srgbClr val="000000"/>
                </a:solidFill>
                <a:effectLst/>
                <a:latin typeface="PingFang SC" panose="020B0400000000000000" pitchFamily="34" charset="-122"/>
                <a:ea typeface="PingFang SC" panose="020B0400000000000000" pitchFamily="34" charset="-122"/>
              </a:rPr>
              <a:t>数据加工</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衍生、编码等</a:t>
            </a:r>
            <a:r>
              <a:rPr lang="en-US" altLang="zh-CN" sz="1600" dirty="0">
                <a:solidFill>
                  <a:srgbClr val="000000"/>
                </a:solidFill>
                <a:effectLst/>
                <a:latin typeface="PingFang SC" panose="020B0400000000000000" pitchFamily="34" charset="-122"/>
                <a:ea typeface="PingFang SC" panose="020B0400000000000000" pitchFamily="34" charset="-122"/>
              </a:rPr>
              <a:t>): </a:t>
            </a:r>
            <a:r>
              <a:rPr lang="en" altLang="zh-CN" sz="1600" dirty="0">
                <a:solidFill>
                  <a:srgbClr val="000000"/>
                </a:solidFill>
                <a:effectLst/>
                <a:latin typeface="PingFang SC" panose="020B0400000000000000" pitchFamily="34" charset="-122"/>
                <a:ea typeface="PingFang SC" panose="020B0400000000000000" pitchFamily="34" charset="-122"/>
              </a:rPr>
              <a:t>DM</a:t>
            </a:r>
          </a:p>
          <a:p>
            <a:r>
              <a:rPr lang="zh-CN" altLang="en-US" sz="1600" dirty="0">
                <a:solidFill>
                  <a:srgbClr val="000000"/>
                </a:solidFill>
                <a:effectLst/>
                <a:latin typeface="PingFang SC" panose="020B0400000000000000" pitchFamily="34" charset="-122"/>
                <a:ea typeface="PingFang SC" panose="020B0400000000000000" pitchFamily="34" charset="-122"/>
              </a:rPr>
              <a:t>数据分析</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统计师</a:t>
            </a:r>
          </a:p>
          <a:p>
            <a:r>
              <a:rPr lang="zh-CN" altLang="en-US" sz="1600" dirty="0">
                <a:solidFill>
                  <a:srgbClr val="000000"/>
                </a:solidFill>
                <a:effectLst/>
                <a:latin typeface="PingFang SC" panose="020B0400000000000000" pitchFamily="34" charset="-122"/>
                <a:ea typeface="PingFang SC" panose="020B0400000000000000" pitchFamily="34" charset="-122"/>
              </a:rPr>
              <a:t>研究报告与结论</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en" altLang="zh-CN" sz="1600" dirty="0">
                <a:solidFill>
                  <a:srgbClr val="000000"/>
                </a:solidFill>
                <a:effectLst/>
                <a:latin typeface="PingFang SC" panose="020B0400000000000000" pitchFamily="34" charset="-122"/>
                <a:ea typeface="PingFang SC" panose="020B0400000000000000" pitchFamily="34" charset="-122"/>
              </a:rPr>
              <a:t>PI&amp; </a:t>
            </a:r>
            <a:r>
              <a:rPr lang="zh-CN" altLang="en-US" sz="1600" dirty="0">
                <a:solidFill>
                  <a:srgbClr val="000000"/>
                </a:solidFill>
                <a:effectLst/>
                <a:latin typeface="PingFang SC" panose="020B0400000000000000" pitchFamily="34" charset="-122"/>
                <a:ea typeface="PingFang SC" panose="020B0400000000000000" pitchFamily="34" charset="-122"/>
              </a:rPr>
              <a:t>统计师</a:t>
            </a:r>
          </a:p>
          <a:p>
            <a:r>
              <a:rPr lang="zh-CN" altLang="en-US" sz="1600" dirty="0">
                <a:solidFill>
                  <a:srgbClr val="000000"/>
                </a:solidFill>
                <a:effectLst/>
                <a:latin typeface="PingFang SC" panose="020B0400000000000000" pitchFamily="34" charset="-122"/>
                <a:ea typeface="PingFang SC" panose="020B0400000000000000" pitchFamily="34" charset="-122"/>
              </a:rPr>
              <a:t>临床试验的数据本质</a:t>
            </a:r>
            <a:r>
              <a:rPr lang="en-US" altLang="zh-CN" sz="1600" dirty="0">
                <a:solidFill>
                  <a:srgbClr val="000000"/>
                </a:solidFill>
                <a:effectLst/>
                <a:latin typeface="PingFang SC" panose="020B0400000000000000" pitchFamily="34" charset="-122"/>
                <a:ea typeface="PingFang SC" panose="020B0400000000000000" pitchFamily="34" charset="-122"/>
              </a:rPr>
              <a:t>:</a:t>
            </a:r>
            <a:r>
              <a:rPr lang="zh-CN" altLang="en-US" sz="1600" dirty="0">
                <a:solidFill>
                  <a:srgbClr val="000000"/>
                </a:solidFill>
                <a:effectLst/>
                <a:latin typeface="PingFang SC" panose="020B0400000000000000" pitchFamily="34" charset="-122"/>
                <a:ea typeface="PingFang SC" panose="020B0400000000000000" pitchFamily="34" charset="-122"/>
              </a:rPr>
              <a:t>围绕着数据的构想、采集、整理、分析与利用展开数据管理涉及临床试验的前、中、后各阶段，管理临床试验的数据流</a:t>
            </a:r>
            <a:endParaRPr kumimoji="1" lang="zh-CN" altLang="en-US" sz="1600" dirty="0"/>
          </a:p>
        </p:txBody>
      </p:sp>
    </p:spTree>
    <p:extLst>
      <p:ext uri="{BB962C8B-B14F-4D97-AF65-F5344CB8AC3E}">
        <p14:creationId xmlns:p14="http://schemas.microsoft.com/office/powerpoint/2010/main" val="3976877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zh-CN" altLang="en-US" dirty="0"/>
              <a:t>新增访视</a:t>
            </a:r>
          </a:p>
        </p:txBody>
      </p:sp>
      <p:pic>
        <p:nvPicPr>
          <p:cNvPr id="2050" name="Picture 2">
            <a:extLst>
              <a:ext uri="{FF2B5EF4-FFF2-40B4-BE49-F238E27FC236}">
                <a16:creationId xmlns:a16="http://schemas.microsoft.com/office/drawing/2014/main" id="{0A073440-4C59-BC50-9C30-836119830B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153" y="1690688"/>
            <a:ext cx="47690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80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zh-CN" altLang="en-US" dirty="0"/>
              <a:t>数据录入</a:t>
            </a:r>
          </a:p>
        </p:txBody>
      </p:sp>
      <p:pic>
        <p:nvPicPr>
          <p:cNvPr id="3074" name="Picture 2">
            <a:extLst>
              <a:ext uri="{FF2B5EF4-FFF2-40B4-BE49-F238E27FC236}">
                <a16:creationId xmlns:a16="http://schemas.microsoft.com/office/drawing/2014/main" id="{05DD4766-A320-17AC-78EE-BE0A38BBA1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2082"/>
            <a:ext cx="68666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111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zh-CN" altLang="en-US" dirty="0"/>
              <a:t>不良事件</a:t>
            </a:r>
          </a:p>
        </p:txBody>
      </p:sp>
      <p:pic>
        <p:nvPicPr>
          <p:cNvPr id="4098" name="Picture 2">
            <a:extLst>
              <a:ext uri="{FF2B5EF4-FFF2-40B4-BE49-F238E27FC236}">
                <a16:creationId xmlns:a16="http://schemas.microsoft.com/office/drawing/2014/main" id="{E03F15D5-51A5-AC14-034C-3CA34A442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649" y="1690688"/>
            <a:ext cx="68445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5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6E373-A7EA-F048-CAE1-18DD9A8A9479}"/>
              </a:ext>
            </a:extLst>
          </p:cNvPr>
          <p:cNvSpPr>
            <a:spLocks noGrp="1"/>
          </p:cNvSpPr>
          <p:nvPr>
            <p:ph type="title"/>
          </p:nvPr>
        </p:nvSpPr>
        <p:spPr/>
        <p:txBody>
          <a:bodyPr/>
          <a:lstStyle/>
          <a:p>
            <a:r>
              <a:rPr kumimoji="1" lang="zh-CN" altLang="en-US" dirty="0"/>
              <a:t>合并药物</a:t>
            </a:r>
          </a:p>
        </p:txBody>
      </p:sp>
      <p:pic>
        <p:nvPicPr>
          <p:cNvPr id="5122" name="Picture 2">
            <a:extLst>
              <a:ext uri="{FF2B5EF4-FFF2-40B4-BE49-F238E27FC236}">
                <a16:creationId xmlns:a16="http://schemas.microsoft.com/office/drawing/2014/main" id="{B3D6766C-657B-AA30-9927-4DFF74CA89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36511"/>
            <a:ext cx="72723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82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FDA0-BBCB-0AF2-1A6F-5197E8BCA0B0}"/>
              </a:ext>
            </a:extLst>
          </p:cNvPr>
          <p:cNvSpPr>
            <a:spLocks noGrp="1"/>
          </p:cNvSpPr>
          <p:nvPr>
            <p:ph type="title"/>
          </p:nvPr>
        </p:nvSpPr>
        <p:spPr/>
        <p:txBody>
          <a:bodyPr/>
          <a:lstStyle/>
          <a:p>
            <a:r>
              <a:rPr kumimoji="1" lang="zh-CN" altLang="en-US" dirty="0"/>
              <a:t>编码</a:t>
            </a:r>
          </a:p>
        </p:txBody>
      </p:sp>
      <p:pic>
        <p:nvPicPr>
          <p:cNvPr id="6146" name="Picture 2">
            <a:extLst>
              <a:ext uri="{FF2B5EF4-FFF2-40B4-BE49-F238E27FC236}">
                <a16:creationId xmlns:a16="http://schemas.microsoft.com/office/drawing/2014/main" id="{71DF93F9-3C3A-65A2-D662-648906A22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335" y="1690688"/>
            <a:ext cx="8648700" cy="37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8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数据管理的原则</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kumimoji="1" lang="zh-CN" altLang="en-US" dirty="0"/>
              <a:t>遵循方案、忠于事实</a:t>
            </a:r>
          </a:p>
          <a:p>
            <a:r>
              <a:rPr kumimoji="1" lang="zh-CN" altLang="en-US" dirty="0"/>
              <a:t>数据清晰、符合逻辑</a:t>
            </a:r>
          </a:p>
          <a:p>
            <a:r>
              <a:rPr kumimoji="1" lang="zh-CN" altLang="en-US" dirty="0"/>
              <a:t>数据安全、格式可用</a:t>
            </a:r>
          </a:p>
          <a:p>
            <a:r>
              <a:rPr kumimoji="1" lang="zh-CN" altLang="en-US" dirty="0"/>
              <a:t>过程严谨、善用质疑</a:t>
            </a:r>
            <a:endParaRPr kumimoji="1" lang="en-US" altLang="zh-CN" dirty="0"/>
          </a:p>
          <a:p>
            <a:r>
              <a:rPr kumimoji="1" lang="zh-CN" altLang="en-US" dirty="0"/>
              <a:t>心中有试验，数据有生命</a:t>
            </a:r>
          </a:p>
        </p:txBody>
      </p:sp>
    </p:spTree>
    <p:extLst>
      <p:ext uri="{BB962C8B-B14F-4D97-AF65-F5344CB8AC3E}">
        <p14:creationId xmlns:p14="http://schemas.microsoft.com/office/powerpoint/2010/main" val="251154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数据管理的要素</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normAutofit/>
          </a:bodyPr>
          <a:lstStyle/>
          <a:p>
            <a:r>
              <a:rPr kumimoji="1" lang="zh-CN" altLang="en-US" dirty="0"/>
              <a:t>定义</a:t>
            </a:r>
            <a:r>
              <a:rPr kumimoji="1" lang="en-US" altLang="zh-CN" dirty="0"/>
              <a:t>(</a:t>
            </a:r>
            <a:r>
              <a:rPr kumimoji="1" lang="zh-CN" altLang="en-US" dirty="0"/>
              <a:t>启动</a:t>
            </a:r>
            <a:r>
              <a:rPr kumimoji="1" lang="en-US" altLang="zh-CN" dirty="0"/>
              <a:t>)</a:t>
            </a:r>
            <a:r>
              <a:rPr kumimoji="1" lang="zh-CN" altLang="en-US" dirty="0"/>
              <a:t>研究项目</a:t>
            </a:r>
            <a:endParaRPr kumimoji="1" lang="en-US" altLang="zh-CN" dirty="0"/>
          </a:p>
          <a:p>
            <a:r>
              <a:rPr kumimoji="1" lang="zh-CN" altLang="en-US" dirty="0"/>
              <a:t>建立数据管理计划</a:t>
            </a:r>
            <a:endParaRPr kumimoji="1" lang="en-US" altLang="zh-CN" dirty="0"/>
          </a:p>
          <a:p>
            <a:r>
              <a:rPr kumimoji="1" lang="zh-CN" altLang="en-US" dirty="0"/>
              <a:t>创建并确认数据库数据</a:t>
            </a:r>
            <a:endParaRPr kumimoji="1" lang="en-US" altLang="zh-CN" dirty="0"/>
          </a:p>
          <a:p>
            <a:r>
              <a:rPr kumimoji="1" lang="zh-CN" altLang="en-US" dirty="0"/>
              <a:t>数据录入</a:t>
            </a:r>
          </a:p>
          <a:p>
            <a:r>
              <a:rPr kumimoji="1" lang="zh-CN" altLang="en-US" dirty="0"/>
              <a:t>数据核查与疑问</a:t>
            </a:r>
          </a:p>
          <a:p>
            <a:r>
              <a:rPr kumimoji="1" lang="zh-CN" altLang="en-US" dirty="0"/>
              <a:t>编码</a:t>
            </a:r>
          </a:p>
          <a:p>
            <a:r>
              <a:rPr kumimoji="1" lang="zh-CN" altLang="en-US" dirty="0"/>
              <a:t>质量检查</a:t>
            </a:r>
          </a:p>
          <a:p>
            <a:r>
              <a:rPr kumimoji="1" lang="zh-CN" altLang="en-US" dirty="0"/>
              <a:t>数据审核、锁定与移交</a:t>
            </a:r>
          </a:p>
        </p:txBody>
      </p:sp>
    </p:spTree>
    <p:extLst>
      <p:ext uri="{BB962C8B-B14F-4D97-AF65-F5344CB8AC3E}">
        <p14:creationId xmlns:p14="http://schemas.microsoft.com/office/powerpoint/2010/main" val="246174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3944031-183D-0AA2-2DF6-C1055205C51D}"/>
              </a:ext>
            </a:extLst>
          </p:cNvPr>
          <p:cNvPicPr>
            <a:picLocks noChangeAspect="1"/>
          </p:cNvPicPr>
          <p:nvPr/>
        </p:nvPicPr>
        <p:blipFill>
          <a:blip r:embed="rId2"/>
          <a:stretch>
            <a:fillRect/>
          </a:stretch>
        </p:blipFill>
        <p:spPr>
          <a:xfrm>
            <a:off x="2219739" y="0"/>
            <a:ext cx="7752522" cy="6858000"/>
          </a:xfrm>
          <a:prstGeom prst="rect">
            <a:avLst/>
          </a:prstGeom>
        </p:spPr>
      </p:pic>
    </p:spTree>
    <p:extLst>
      <p:ext uri="{BB962C8B-B14F-4D97-AF65-F5344CB8AC3E}">
        <p14:creationId xmlns:p14="http://schemas.microsoft.com/office/powerpoint/2010/main" val="316016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定义</a:t>
            </a:r>
            <a:r>
              <a:rPr kumimoji="1" lang="en-US" altLang="zh-CN" dirty="0"/>
              <a:t>(</a:t>
            </a:r>
            <a:r>
              <a:rPr kumimoji="1" lang="zh-CN" altLang="en-US" dirty="0"/>
              <a:t>启动</a:t>
            </a:r>
            <a:r>
              <a:rPr kumimoji="1" lang="en-US" altLang="zh-CN" dirty="0"/>
              <a:t>)</a:t>
            </a:r>
            <a:r>
              <a:rPr kumimoji="1" lang="zh-CN" altLang="en-US" dirty="0"/>
              <a:t>一个项目</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kumimoji="1" lang="zh-CN" altLang="en-US" dirty="0"/>
              <a:t>明确相关人员与分工</a:t>
            </a:r>
            <a:endParaRPr kumimoji="1" lang="en-US" altLang="zh-CN" dirty="0"/>
          </a:p>
          <a:p>
            <a:pPr marL="0" indent="0">
              <a:buNone/>
            </a:pPr>
            <a:r>
              <a:rPr kumimoji="1" lang="zh-CN" altLang="en-US" dirty="0"/>
              <a:t>例</a:t>
            </a:r>
            <a:r>
              <a:rPr kumimoji="1" lang="en-US" altLang="zh-CN" dirty="0"/>
              <a:t>:</a:t>
            </a:r>
            <a:r>
              <a:rPr kumimoji="1" lang="zh-CN" altLang="en-US" dirty="0"/>
              <a:t>项目主管</a:t>
            </a:r>
            <a:r>
              <a:rPr kumimoji="1" lang="en-US" altLang="zh-CN" dirty="0"/>
              <a:t>(1)</a:t>
            </a:r>
            <a:r>
              <a:rPr kumimoji="1" lang="zh-CN" altLang="en-US" dirty="0"/>
              <a:t>、数据库管理人员</a:t>
            </a:r>
            <a:r>
              <a:rPr kumimoji="1" lang="en-US" altLang="zh-CN" dirty="0"/>
              <a:t>(1)</a:t>
            </a:r>
            <a:r>
              <a:rPr kumimoji="1" lang="zh-CN" altLang="en-US" dirty="0"/>
              <a:t>、数据核查人员</a:t>
            </a:r>
            <a:r>
              <a:rPr kumimoji="1" lang="en-US" altLang="zh-CN" dirty="0"/>
              <a:t>(1)</a:t>
            </a:r>
            <a:r>
              <a:rPr kumimoji="1" lang="zh-CN" altLang="en-US" dirty="0"/>
              <a:t>、录入员</a:t>
            </a:r>
            <a:r>
              <a:rPr kumimoji="1" lang="en-US" altLang="zh-CN" dirty="0"/>
              <a:t>(2)</a:t>
            </a:r>
          </a:p>
          <a:p>
            <a:endParaRPr kumimoji="1" lang="en-US" altLang="zh-CN" dirty="0"/>
          </a:p>
          <a:p>
            <a:r>
              <a:rPr kumimoji="1" lang="zh-CN" altLang="en-US" dirty="0"/>
              <a:t>明确主要技术要求数据库、质量标准等</a:t>
            </a:r>
            <a:endParaRPr kumimoji="1" lang="en-US" altLang="zh-CN" dirty="0"/>
          </a:p>
          <a:p>
            <a:endParaRPr kumimoji="1" lang="zh-CN" altLang="en-US" dirty="0"/>
          </a:p>
          <a:p>
            <a:r>
              <a:rPr kumimoji="1" lang="zh-CN" altLang="en-US" dirty="0"/>
              <a:t>了解研究目标与关键点</a:t>
            </a:r>
            <a:endParaRPr kumimoji="1" lang="en-US" altLang="zh-CN" dirty="0"/>
          </a:p>
          <a:p>
            <a:endParaRPr kumimoji="1" lang="zh-CN" altLang="en-US" dirty="0"/>
          </a:p>
          <a:p>
            <a:r>
              <a:rPr kumimoji="1" lang="zh-CN" altLang="en-US" dirty="0"/>
              <a:t>讨论处理难点问题</a:t>
            </a:r>
          </a:p>
        </p:txBody>
      </p:sp>
    </p:spTree>
    <p:extLst>
      <p:ext uri="{BB962C8B-B14F-4D97-AF65-F5344CB8AC3E}">
        <p14:creationId xmlns:p14="http://schemas.microsoft.com/office/powerpoint/2010/main" val="87950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A159-FFA7-E287-6F22-C6FF9BC551C4}"/>
              </a:ext>
            </a:extLst>
          </p:cNvPr>
          <p:cNvSpPr>
            <a:spLocks noGrp="1"/>
          </p:cNvSpPr>
          <p:nvPr>
            <p:ph type="title"/>
          </p:nvPr>
        </p:nvSpPr>
        <p:spPr/>
        <p:txBody>
          <a:bodyPr/>
          <a:lstStyle/>
          <a:p>
            <a:r>
              <a:rPr kumimoji="1" lang="zh-CN" altLang="en-US" dirty="0"/>
              <a:t>数据管理计划</a:t>
            </a:r>
          </a:p>
        </p:txBody>
      </p:sp>
      <p:sp>
        <p:nvSpPr>
          <p:cNvPr id="3" name="内容占位符 2">
            <a:extLst>
              <a:ext uri="{FF2B5EF4-FFF2-40B4-BE49-F238E27FC236}">
                <a16:creationId xmlns:a16="http://schemas.microsoft.com/office/drawing/2014/main" id="{D0106F80-08AE-4257-9AE7-79579307EB12}"/>
              </a:ext>
            </a:extLst>
          </p:cNvPr>
          <p:cNvSpPr>
            <a:spLocks noGrp="1"/>
          </p:cNvSpPr>
          <p:nvPr>
            <p:ph idx="1"/>
          </p:nvPr>
        </p:nvSpPr>
        <p:spPr/>
        <p:txBody>
          <a:bodyPr/>
          <a:lstStyle/>
          <a:p>
            <a:r>
              <a:rPr kumimoji="1" lang="zh-CN" altLang="en-US" dirty="0"/>
              <a:t>数据管理计划的建立应以对研究的分析为前提</a:t>
            </a:r>
            <a:endParaRPr kumimoji="1" lang="en-US" altLang="zh-CN" dirty="0"/>
          </a:p>
          <a:p>
            <a:r>
              <a:rPr kumimoji="1" lang="zh-CN" altLang="en-US" dirty="0"/>
              <a:t>数据管理计划是整个数据管理工作的指导性文件</a:t>
            </a:r>
            <a:endParaRPr kumimoji="1" lang="en-US" altLang="zh-CN" dirty="0"/>
          </a:p>
          <a:p>
            <a:r>
              <a:rPr kumimoji="1" lang="zh-CN" altLang="en-US" dirty="0"/>
              <a:t>数据管理计划还应该具有一定的自我管理功能如</a:t>
            </a:r>
            <a:r>
              <a:rPr kumimoji="1" lang="en-US" altLang="zh-CN" dirty="0"/>
              <a:t>:</a:t>
            </a:r>
            <a:r>
              <a:rPr kumimoji="1" lang="zh-CN" altLang="en-US" dirty="0"/>
              <a:t>创建计划时定义其适用时间与范围以及进行更新的时间与方法等</a:t>
            </a:r>
          </a:p>
          <a:p>
            <a:r>
              <a:rPr kumimoji="1" lang="zh-CN" altLang="en-US" dirty="0"/>
              <a:t>数据管理计划参考模式（目录）</a:t>
            </a:r>
          </a:p>
        </p:txBody>
      </p:sp>
    </p:spTree>
    <p:extLst>
      <p:ext uri="{BB962C8B-B14F-4D97-AF65-F5344CB8AC3E}">
        <p14:creationId xmlns:p14="http://schemas.microsoft.com/office/powerpoint/2010/main" val="102721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79B1-702D-AA57-0C8C-B9BADD2360F0}"/>
              </a:ext>
            </a:extLst>
          </p:cNvPr>
          <p:cNvSpPr>
            <a:spLocks noGrp="1"/>
          </p:cNvSpPr>
          <p:nvPr>
            <p:ph type="title"/>
          </p:nvPr>
        </p:nvSpPr>
        <p:spPr/>
        <p:txBody>
          <a:bodyPr/>
          <a:lstStyle/>
          <a:p>
            <a:r>
              <a:rPr kumimoji="1" lang="zh-CN" altLang="en-US" dirty="0"/>
              <a:t>创建数据库</a:t>
            </a:r>
          </a:p>
        </p:txBody>
      </p:sp>
      <p:sp>
        <p:nvSpPr>
          <p:cNvPr id="3" name="内容占位符 2">
            <a:extLst>
              <a:ext uri="{FF2B5EF4-FFF2-40B4-BE49-F238E27FC236}">
                <a16:creationId xmlns:a16="http://schemas.microsoft.com/office/drawing/2014/main" id="{78CA2981-1454-664F-31A3-3EA58CAFDF18}"/>
              </a:ext>
            </a:extLst>
          </p:cNvPr>
          <p:cNvSpPr>
            <a:spLocks noGrp="1"/>
          </p:cNvSpPr>
          <p:nvPr>
            <p:ph idx="1"/>
          </p:nvPr>
        </p:nvSpPr>
        <p:spPr/>
        <p:txBody>
          <a:bodyPr/>
          <a:lstStyle/>
          <a:p>
            <a:r>
              <a:rPr lang="zh-CN" altLang="en-US" dirty="0">
                <a:solidFill>
                  <a:srgbClr val="000000"/>
                </a:solidFill>
                <a:effectLst/>
                <a:latin typeface="PingFang SC" panose="020B0400000000000000" pitchFamily="34" charset="-122"/>
                <a:ea typeface="PingFang SC" panose="020B0400000000000000" pitchFamily="34" charset="-122"/>
              </a:rPr>
              <a:t>数据库软件</a:t>
            </a:r>
            <a:endParaRPr lang="en-US" altLang="zh-CN" dirty="0">
              <a:solidFill>
                <a:srgbClr val="000000"/>
              </a:solidFill>
              <a:effectLst/>
              <a:latin typeface="PingFang SC" panose="020B0400000000000000" pitchFamily="34" charset="-122"/>
              <a:ea typeface="PingFang SC" panose="020B0400000000000000" pitchFamily="34" charset="-122"/>
            </a:endParaRPr>
          </a:p>
          <a:p>
            <a:pPr marL="0" indent="0">
              <a:buNone/>
            </a:pPr>
            <a:r>
              <a:rPr lang="en-US" altLang="zh-CN" dirty="0">
                <a:solidFill>
                  <a:srgbClr val="000000"/>
                </a:solidFill>
                <a:latin typeface="PingFang SC" panose="020B0400000000000000" pitchFamily="34" charset="-122"/>
                <a:ea typeface="PingFang SC" panose="020B0400000000000000" pitchFamily="34" charset="-122"/>
              </a:rPr>
              <a:t>	</a:t>
            </a:r>
            <a:r>
              <a:rPr lang="zh-CN" altLang="en-US" dirty="0">
                <a:solidFill>
                  <a:srgbClr val="000000"/>
                </a:solidFill>
                <a:effectLst/>
                <a:latin typeface="PingFang SC" panose="020B0400000000000000" pitchFamily="34" charset="-122"/>
                <a:ea typeface="PingFang SC" panose="020B0400000000000000" pitchFamily="34" charset="-122"/>
              </a:rPr>
              <a:t>录入数据的软件、提交分析数据的软件</a:t>
            </a:r>
            <a:r>
              <a:rPr lang="en" altLang="zh-CN" dirty="0">
                <a:solidFill>
                  <a:srgbClr val="000000"/>
                </a:solidFill>
                <a:effectLst/>
                <a:latin typeface="Helvetica Neue" panose="02000503000000020004" pitchFamily="2" charset="0"/>
                <a:ea typeface="PingFang SC" panose="020B0400000000000000" pitchFamily="34" charset="-122"/>
              </a:rPr>
              <a:t>EPI-Data</a:t>
            </a:r>
            <a:r>
              <a:rPr lang="zh-CN" altLang="en" dirty="0">
                <a:solidFill>
                  <a:srgbClr val="000000"/>
                </a:solidFill>
                <a:effectLst/>
                <a:latin typeface="PingFang SC" panose="020B0400000000000000" pitchFamily="34" charset="-122"/>
                <a:ea typeface="PingFang SC" panose="020B0400000000000000" pitchFamily="34" charset="-122"/>
              </a:rPr>
              <a:t>、</a:t>
            </a:r>
            <a:r>
              <a:rPr lang="en" altLang="zh-CN" dirty="0">
                <a:solidFill>
                  <a:srgbClr val="000000"/>
                </a:solidFill>
                <a:effectLst/>
                <a:latin typeface="Helvetica Neue" panose="02000503000000020004" pitchFamily="2" charset="0"/>
                <a:ea typeface="PingFang SC" panose="020B0400000000000000" pitchFamily="34" charset="-122"/>
              </a:rPr>
              <a:t>ACCESS</a:t>
            </a:r>
            <a:r>
              <a:rPr lang="zh-CN" altLang="en" dirty="0">
                <a:solidFill>
                  <a:srgbClr val="000000"/>
                </a:solidFill>
                <a:effectLst/>
                <a:latin typeface="PingFang SC" panose="020B0400000000000000" pitchFamily="34" charset="-122"/>
                <a:ea typeface="PingFang SC" panose="020B0400000000000000" pitchFamily="34" charset="-122"/>
              </a:rPr>
              <a:t>、</a:t>
            </a:r>
            <a:r>
              <a:rPr lang="en" altLang="zh-CN" dirty="0">
                <a:solidFill>
                  <a:srgbClr val="000000"/>
                </a:solidFill>
                <a:effectLst/>
                <a:latin typeface="Helvetica Neue" panose="02000503000000020004" pitchFamily="2" charset="0"/>
                <a:ea typeface="PingFang SC" panose="020B0400000000000000" pitchFamily="34" charset="-122"/>
              </a:rPr>
              <a:t>SQL</a:t>
            </a:r>
            <a:r>
              <a:rPr lang="zh-CN" altLang="en" dirty="0">
                <a:solidFill>
                  <a:srgbClr val="000000"/>
                </a:solidFill>
                <a:effectLst/>
                <a:latin typeface="PingFang SC" panose="020B0400000000000000" pitchFamily="34" charset="-122"/>
                <a:ea typeface="PingFang SC" panose="020B0400000000000000" pitchFamily="34" charset="-122"/>
              </a:rPr>
              <a:t>、</a:t>
            </a:r>
            <a:r>
              <a:rPr lang="en" altLang="zh-CN" dirty="0">
                <a:solidFill>
                  <a:srgbClr val="000000"/>
                </a:solidFill>
                <a:effectLst/>
                <a:latin typeface="Helvetica Neue" panose="02000503000000020004" pitchFamily="2" charset="0"/>
                <a:ea typeface="PingFang SC" panose="020B0400000000000000" pitchFamily="34" charset="-122"/>
              </a:rPr>
              <a:t>SAS</a:t>
            </a:r>
            <a:r>
              <a:rPr lang="zh-CN" altLang="en" dirty="0">
                <a:solidFill>
                  <a:srgbClr val="000000"/>
                </a:solidFill>
                <a:effectLst/>
                <a:latin typeface="PingFang SC" panose="020B0400000000000000" pitchFamily="34" charset="-122"/>
                <a:ea typeface="PingFang SC" panose="020B0400000000000000" pitchFamily="34" charset="-122"/>
              </a:rPr>
              <a:t>、</a:t>
            </a:r>
            <a:r>
              <a:rPr lang="en" altLang="zh-CN" dirty="0">
                <a:solidFill>
                  <a:srgbClr val="000000"/>
                </a:solidFill>
                <a:effectLst/>
                <a:latin typeface="Helvetica Neue" panose="02000503000000020004" pitchFamily="2" charset="0"/>
                <a:ea typeface="PingFang SC" panose="020B0400000000000000" pitchFamily="34" charset="-122"/>
              </a:rPr>
              <a:t>ORACLE</a:t>
            </a:r>
            <a:r>
              <a:rPr lang="zh-CN" altLang="en" dirty="0">
                <a:solidFill>
                  <a:srgbClr val="000000"/>
                </a:solidFill>
                <a:effectLst/>
                <a:latin typeface="PingFang SC" panose="020B0400000000000000" pitchFamily="34" charset="-122"/>
                <a:ea typeface="PingFang SC" panose="020B0400000000000000" pitchFamily="34" charset="-122"/>
              </a:rPr>
              <a:t>、</a:t>
            </a:r>
            <a:r>
              <a:rPr lang="zh-CN" altLang="en-US" dirty="0">
                <a:solidFill>
                  <a:srgbClr val="000000"/>
                </a:solidFill>
                <a:effectLst/>
                <a:latin typeface="PingFang SC" panose="020B0400000000000000" pitchFamily="34" charset="-122"/>
                <a:ea typeface="PingFang SC" panose="020B0400000000000000" pitchFamily="34" charset="-122"/>
              </a:rPr>
              <a:t>一些系统等</a:t>
            </a:r>
          </a:p>
          <a:p>
            <a:r>
              <a:rPr lang="zh-CN" altLang="en-US" dirty="0">
                <a:solidFill>
                  <a:srgbClr val="000000"/>
                </a:solidFill>
                <a:effectLst/>
                <a:latin typeface="PingFang SC" panose="020B0400000000000000" pitchFamily="34" charset="-122"/>
                <a:ea typeface="PingFang SC" panose="020B0400000000000000" pitchFamily="34" charset="-122"/>
              </a:rPr>
              <a:t>病例报告表注释</a:t>
            </a:r>
            <a:r>
              <a:rPr lang="en-US" altLang="zh-CN" dirty="0">
                <a:solidFill>
                  <a:srgbClr val="000000"/>
                </a:solidFill>
                <a:effectLst/>
                <a:latin typeface="Helvetica Neue" panose="02000503000000020004" pitchFamily="2" charset="0"/>
                <a:ea typeface="PingFang SC" panose="020B0400000000000000" pitchFamily="34" charset="-122"/>
              </a:rPr>
              <a:t>(</a:t>
            </a:r>
            <a:r>
              <a:rPr lang="en" altLang="zh-CN" dirty="0">
                <a:solidFill>
                  <a:srgbClr val="000000"/>
                </a:solidFill>
                <a:effectLst/>
                <a:latin typeface="Helvetica Neue" panose="02000503000000020004" pitchFamily="2" charset="0"/>
                <a:ea typeface="PingFang SC" panose="020B0400000000000000" pitchFamily="34" charset="-122"/>
              </a:rPr>
              <a:t>annotation)</a:t>
            </a:r>
          </a:p>
          <a:p>
            <a:r>
              <a:rPr lang="zh-CN" altLang="en-US" dirty="0">
                <a:solidFill>
                  <a:srgbClr val="000000"/>
                </a:solidFill>
                <a:effectLst/>
                <a:latin typeface="PingFang SC" panose="020B0400000000000000" pitchFamily="34" charset="-122"/>
                <a:ea typeface="PingFang SC" panose="020B0400000000000000" pitchFamily="34" charset="-122"/>
              </a:rPr>
              <a:t>依据注释创建相应数据库</a:t>
            </a:r>
          </a:p>
          <a:p>
            <a:pPr marL="0" indent="0">
              <a:buNone/>
            </a:pPr>
            <a:endParaRPr kumimoji="1" lang="zh-CN" altLang="en-US" dirty="0"/>
          </a:p>
        </p:txBody>
      </p:sp>
    </p:spTree>
    <p:extLst>
      <p:ext uri="{BB962C8B-B14F-4D97-AF65-F5344CB8AC3E}">
        <p14:creationId xmlns:p14="http://schemas.microsoft.com/office/powerpoint/2010/main" val="20566036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1323</Words>
  <Application>Microsoft Macintosh PowerPoint</Application>
  <PresentationFormat>宽屏</PresentationFormat>
  <Paragraphs>142</Paragraphs>
  <Slides>34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等线 Light</vt:lpstr>
      <vt:lpstr>PingFang SC</vt:lpstr>
      <vt:lpstr>Arial</vt:lpstr>
      <vt:lpstr>Helvetica Neue</vt:lpstr>
      <vt:lpstr>Office 主题​​</vt:lpstr>
      <vt:lpstr>临床试验的数据管理 </vt:lpstr>
      <vt:lpstr>开场 </vt:lpstr>
      <vt:lpstr>临床实验的过程</vt:lpstr>
      <vt:lpstr>数据管理的原则</vt:lpstr>
      <vt:lpstr>数据管理的要素</vt:lpstr>
      <vt:lpstr>PowerPoint 演示文稿</vt:lpstr>
      <vt:lpstr>定义(启动)一个项目</vt:lpstr>
      <vt:lpstr>数据管理计划</vt:lpstr>
      <vt:lpstr>创建数据库</vt:lpstr>
      <vt:lpstr>补点关于数据结构的课</vt:lpstr>
      <vt:lpstr>CDISC用例 </vt:lpstr>
      <vt:lpstr>数据库的确认(validation)</vt:lpstr>
      <vt:lpstr>数据录入与核查(verify)</vt:lpstr>
      <vt:lpstr>数据确认与疑问表</vt:lpstr>
      <vt:lpstr>常见的数据问题</vt:lpstr>
      <vt:lpstr>数据编码</vt:lpstr>
      <vt:lpstr>编码</vt:lpstr>
      <vt:lpstr>数据质量检查</vt:lpstr>
      <vt:lpstr>数据审核</vt:lpstr>
      <vt:lpstr>数据锁定和传递</vt:lpstr>
      <vt:lpstr>数据管理的基本模式</vt:lpstr>
      <vt:lpstr>纸质模式</vt:lpstr>
      <vt:lpstr>EDC模式</vt:lpstr>
      <vt:lpstr>电子数据采集(EDC)</vt:lpstr>
      <vt:lpstr>EDC系统的发展</vt:lpstr>
      <vt:lpstr>EDC系统的主要模块</vt:lpstr>
      <vt:lpstr>研究者的主要任务</vt:lpstr>
      <vt:lpstr>研究者在系统中的操作</vt:lpstr>
      <vt:lpstr>新增受伤者</vt:lpstr>
      <vt:lpstr>新增访视</vt:lpstr>
      <vt:lpstr>数据录入</vt:lpstr>
      <vt:lpstr>不良事件</vt:lpstr>
      <vt:lpstr>合并药物</vt:lpstr>
      <vt:lpstr>编码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56</cp:revision>
  <dcterms:created xsi:type="dcterms:W3CDTF">2024-04-16T09:09:17Z</dcterms:created>
  <dcterms:modified xsi:type="dcterms:W3CDTF">2024-04-16T11:23:24Z</dcterms:modified>
</cp:coreProperties>
</file>