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4" r:id="rId5"/>
    <p:sldId id="258" r:id="rId6"/>
    <p:sldId id="265" r:id="rId7"/>
    <p:sldId id="266" r:id="rId8"/>
    <p:sldId id="267" r:id="rId9"/>
    <p:sldId id="268" r:id="rId10"/>
    <p:sldId id="269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不同</a:t>
            </a:r>
            <a:r>
              <a:rPr lang="en-US" altLang="zh-CN"/>
              <a:t>task</a:t>
            </a:r>
            <a:r>
              <a:rPr lang="zh-CN" altLang="en-US"/>
              <a:t>可以叠加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这个是一个以</a:t>
            </a:r>
            <a:r>
              <a:rPr lang="en-US" altLang="zh-CN"/>
              <a:t>Activity</a:t>
            </a:r>
            <a:r>
              <a:rPr lang="zh-CN" altLang="en-US"/>
              <a:t>的回退栈为核心的大话题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-10160"/>
            <a:ext cx="12235815" cy="6881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" y="-10160"/>
            <a:ext cx="12166600" cy="6842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www.cyotek.com/cyotek-webcop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gecu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wnload/" TargetMode="External"/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eniumhq.github.io/selenium/docs/api/py/api.html" TargetMode="External"/><Relationship Id="rId5" Type="http://schemas.openxmlformats.org/officeDocument/2006/relationships/hyperlink" Target="https://selenium-python.readthedocs.io/index.html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aishirenshi/p/8611358.html" TargetMode="External"/><Relationship Id="rId2" Type="http://schemas.openxmlformats.org/officeDocument/2006/relationships/hyperlink" Target="http://www.cnblogs.com/Eva-J/articles/7293890.html#_label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gym" TargetMode="External"/><Relationship Id="rId7" Type="http://schemas.openxmlformats.org/officeDocument/2006/relationships/hyperlink" Target="https://github.com/scikit-image/scikit-image" TargetMode="External"/><Relationship Id="rId2" Type="http://schemas.openxmlformats.org/officeDocument/2006/relationships/hyperlink" Target="https://github.com/open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ikit-image" TargetMode="External"/><Relationship Id="rId5" Type="http://schemas.openxmlformats.org/officeDocument/2006/relationships/hyperlink" Target="https://github.com/PacktPublishing/Artificial-Intelligence-with-Python" TargetMode="External"/><Relationship Id="rId4" Type="http://schemas.openxmlformats.org/officeDocument/2006/relationships/hyperlink" Target="https://github.com/PacktPublish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8331" y="1333448"/>
            <a:ext cx="734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</a:rPr>
              <a:t>你好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04555" y="566166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产品研发部   何伟文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CF4D9B-9C56-C04E-B09F-7182AC99A6DF}"/>
              </a:ext>
            </a:extLst>
          </p:cNvPr>
          <p:cNvSpPr txBox="1"/>
          <p:nvPr/>
        </p:nvSpPr>
        <p:spPr>
          <a:xfrm>
            <a:off x="906162" y="5354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傻瓜式爬虫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B1D160-1F12-9441-B380-C0FEF98F6D86}"/>
              </a:ext>
            </a:extLst>
          </p:cNvPr>
          <p:cNvSpPr txBox="1"/>
          <p:nvPr/>
        </p:nvSpPr>
        <p:spPr>
          <a:xfrm>
            <a:off x="1219200" y="1351005"/>
            <a:ext cx="369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八爪鱼</a:t>
            </a:r>
            <a:endParaRPr kumimoji="1" lang="en-US" altLang="zh-CN" dirty="0"/>
          </a:p>
          <a:p>
            <a:r>
              <a:rPr kumimoji="1" lang="zh-CN" altLang="en-US" dirty="0"/>
              <a:t> 官网：</a:t>
            </a:r>
            <a:r>
              <a:rPr kumimoji="1" lang="en" altLang="zh-CN" dirty="0"/>
              <a:t> https://</a:t>
            </a:r>
            <a:r>
              <a:rPr kumimoji="1" lang="en" altLang="zh-CN" dirty="0" err="1"/>
              <a:t>www.bazhuayu.com</a:t>
            </a:r>
            <a:r>
              <a:rPr kumimoji="1" lang="en" altLang="zh-CN" dirty="0"/>
              <a:t>/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1E87C-8B9B-184B-9BFC-E5CF58BE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5336"/>
            <a:ext cx="2286000" cy="76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FD374A-BDB5-094A-B359-344D35BBBDA6}"/>
              </a:ext>
            </a:extLst>
          </p:cNvPr>
          <p:cNvSpPr txBox="1"/>
          <p:nvPr/>
        </p:nvSpPr>
        <p:spPr>
          <a:xfrm>
            <a:off x="1215018" y="2586681"/>
            <a:ext cx="4382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dirty="0">
                <a:hlinkClick r:id="rId3"/>
              </a:rPr>
              <a:t>Cyotek WebCopy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kumimoji="1" lang="zh-CN" altLang="en-US" dirty="0"/>
              <a:t> 官网：</a:t>
            </a:r>
            <a:r>
              <a:rPr kumimoji="1" lang="en" altLang="zh-CN" dirty="0"/>
              <a:t> https</a:t>
            </a:r>
            <a:r>
              <a:rPr kumimoji="1" lang="en-US" altLang="zh-CN" dirty="0"/>
              <a:t>://</a:t>
            </a:r>
            <a:r>
              <a:rPr kumimoji="1" lang="en" altLang="zh-CN" dirty="0" err="1"/>
              <a:t>cyotek.com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cyotek-webcopy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05B52C-BA6C-DA4E-B426-57E0CFDA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25" y="2338004"/>
            <a:ext cx="5181600" cy="109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F1C646-3B2B-FC4E-ACB8-D75ABAE94EF0}"/>
              </a:ext>
            </a:extLst>
          </p:cNvPr>
          <p:cNvSpPr txBox="1"/>
          <p:nvPr/>
        </p:nvSpPr>
        <p:spPr>
          <a:xfrm>
            <a:off x="1215018" y="3822357"/>
            <a:ext cx="364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后羿采集器</a:t>
            </a:r>
            <a:endParaRPr kumimoji="1" lang="en-US" altLang="zh-CN" dirty="0"/>
          </a:p>
          <a:p>
            <a:r>
              <a:rPr kumimoji="1" lang="zh-CN" altLang="en-US" dirty="0"/>
              <a:t>  官网：</a:t>
            </a:r>
            <a:r>
              <a:rPr kumimoji="1" lang="en" altLang="zh-CN" dirty="0"/>
              <a:t> http://</a:t>
            </a:r>
            <a:r>
              <a:rPr kumimoji="1" lang="en" altLang="zh-CN" dirty="0" err="1"/>
              <a:t>www.houyicaiji.com</a:t>
            </a:r>
            <a:r>
              <a:rPr kumimoji="1" lang="en" altLang="zh-CN" dirty="0"/>
              <a:t>/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668E30-3C96-4542-8D6B-EA19F3D08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70872"/>
            <a:ext cx="2654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0415" y="685165"/>
            <a:ext cx="184731" cy="506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32E1F5-741D-4E5C-BC76-61FF0E7C1C26}"/>
              </a:ext>
            </a:extLst>
          </p:cNvPr>
          <p:cNvSpPr txBox="1"/>
          <p:nvPr/>
        </p:nvSpPr>
        <p:spPr>
          <a:xfrm>
            <a:off x="780415" y="685165"/>
            <a:ext cx="76911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Python</a:t>
            </a:r>
          </a:p>
          <a:p>
            <a:pPr algn="ctr"/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en" altLang="zh-CN" sz="2000" b="1" dirty="0"/>
              <a:t> Python </a:t>
            </a:r>
            <a:r>
              <a:rPr lang="zh-CN" altLang="en-US" sz="2000" b="1" dirty="0"/>
              <a:t>是一种解释型语言：</a:t>
            </a:r>
            <a:r>
              <a:rPr lang="zh-CN" altLang="en-US" sz="1600" dirty="0"/>
              <a:t>开发过程中不需要编译，类似</a:t>
            </a:r>
            <a:r>
              <a:rPr lang="en-US" altLang="zh-CN" sz="1600" dirty="0"/>
              <a:t>“</a:t>
            </a:r>
            <a:r>
              <a:rPr lang="zh-CN" altLang="en-US" sz="1600" dirty="0"/>
              <a:t>最牛逼的</a:t>
            </a:r>
            <a:r>
              <a:rPr lang="en-US" altLang="zh-CN" sz="1600" dirty="0"/>
              <a:t>PHP</a:t>
            </a:r>
            <a:r>
              <a:rPr lang="zh-CN" altLang="en-US" sz="1600" dirty="0"/>
              <a:t>语言</a:t>
            </a:r>
            <a:r>
              <a:rPr lang="en-US" altLang="zh-CN" sz="16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en" altLang="zh-CN" sz="2000" b="1" dirty="0"/>
              <a:t> Python </a:t>
            </a:r>
            <a:r>
              <a:rPr lang="zh-CN" altLang="en-US" sz="2000" b="1" dirty="0"/>
              <a:t>是交互式语言：</a:t>
            </a:r>
            <a:r>
              <a:rPr lang="zh-CN" altLang="en-US" sz="1600" dirty="0"/>
              <a:t>这意味着，可以在一个 </a:t>
            </a:r>
            <a:r>
              <a:rPr lang="en" altLang="zh-CN" sz="1600" dirty="0"/>
              <a:t>Python </a:t>
            </a:r>
            <a:r>
              <a:rPr lang="zh-CN" altLang="en-US" sz="1600" dirty="0"/>
              <a:t>提示符 </a:t>
            </a:r>
            <a:r>
              <a:rPr lang="en-US" altLang="zh-CN" sz="1600" b="1" dirty="0"/>
              <a:t>&gt;&gt;&gt;</a:t>
            </a:r>
            <a:r>
              <a:rPr lang="zh-CN" altLang="en-US" sz="1600" dirty="0"/>
              <a:t> 后直接执行代码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en" altLang="zh-CN" sz="2000" b="1" dirty="0"/>
              <a:t> Python </a:t>
            </a:r>
            <a:r>
              <a:rPr lang="zh-CN" altLang="en-US" sz="2000" b="1" dirty="0"/>
              <a:t>是面向对象语言：</a:t>
            </a:r>
            <a:r>
              <a:rPr lang="zh-CN" altLang="en-US" sz="1600" dirty="0"/>
              <a:t>支持面向对象的风格或代码封装在对象的编程技术，类似我们</a:t>
            </a:r>
            <a:r>
              <a:rPr lang="en-US" altLang="zh-CN" sz="16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4.</a:t>
            </a:r>
            <a:r>
              <a:rPr lang="en" altLang="zh-CN" sz="2000" b="1" dirty="0"/>
              <a:t> Python </a:t>
            </a:r>
            <a:r>
              <a:rPr lang="zh-CN" altLang="en-US" sz="2000" b="1" dirty="0"/>
              <a:t>是初学者的语言：</a:t>
            </a:r>
            <a:r>
              <a:rPr lang="zh-CN" altLang="en-US" sz="1600" dirty="0"/>
              <a:t>对初级程序员而言，它是伟大的，</a:t>
            </a:r>
            <a:r>
              <a:rPr lang="en-US" altLang="zh-CN" sz="1600" dirty="0"/>
              <a:t>python</a:t>
            </a:r>
            <a:r>
              <a:rPr lang="zh-CN" altLang="en-US" sz="1600" dirty="0"/>
              <a:t>可从文字处理</a:t>
            </a:r>
            <a:r>
              <a:rPr lang="en-US" altLang="zh-CN" sz="1600" dirty="0"/>
              <a:t>-</a:t>
            </a:r>
            <a:r>
              <a:rPr lang="zh-CN" altLang="en-US" sz="1600" dirty="0"/>
              <a:t>网页</a:t>
            </a:r>
            <a:r>
              <a:rPr lang="en-US" altLang="zh-CN" sz="1600" dirty="0"/>
              <a:t>-</a:t>
            </a:r>
            <a:r>
              <a:rPr lang="zh-CN" altLang="en-US" sz="1600" dirty="0"/>
              <a:t>再到游戏，都可以适应应用程序的开发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一句话总结：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 很好学，什么都能做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F26738-6607-0044-8C69-D48D3F19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853" y="492868"/>
            <a:ext cx="3770147" cy="209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code creates the shape of an upwards arrow">
            <a:extLst>
              <a:ext uri="{FF2B5EF4-FFF2-40B4-BE49-F238E27FC236}">
                <a16:creationId xmlns:a16="http://schemas.microsoft.com/office/drawing/2014/main" id="{9C4BBD96-B44B-D748-9AA9-23B202CB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318" y="3073940"/>
            <a:ext cx="3536682" cy="175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955" y="331889"/>
            <a:ext cx="10977245" cy="70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3200" dirty="0"/>
              <a:t>Python</a:t>
            </a:r>
            <a:r>
              <a:rPr kumimoji="1" lang="zh-CN" altLang="en-US" sz="3200" dirty="0"/>
              <a:t>怎么入门</a:t>
            </a:r>
            <a:endParaRPr lang="en-US" altLang="zh-CN" sz="32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56F5AD5-F62B-0645-ABAC-42A6C4A2334F}"/>
              </a:ext>
            </a:extLst>
          </p:cNvPr>
          <p:cNvSpPr txBox="1">
            <a:spLocks/>
          </p:cNvSpPr>
          <p:nvPr/>
        </p:nvSpPr>
        <p:spPr>
          <a:xfrm>
            <a:off x="655955" y="1634147"/>
            <a:ext cx="9314896" cy="4668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我的办法是：找一个共有网站，然后把里面的内容，按照自己的格式获取出来，</a:t>
            </a: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400" dirty="0"/>
              <a:t>就这么简单，不会的，就学习一下 语法，用我们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的 开发思维，相信大家一下子就入门</a:t>
            </a: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400" dirty="0"/>
              <a:t>网站（参考）：</a:t>
            </a:r>
            <a:r>
              <a:rPr lang="en" altLang="zh-CN" sz="2400" dirty="0">
                <a:hlinkClick r:id="rId3"/>
              </a:rPr>
              <a:t>http://www.yigecun.com</a:t>
            </a:r>
            <a:endParaRPr lang="e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" sz="2400" dirty="0"/>
              <a:t>语法</a:t>
            </a:r>
            <a:r>
              <a:rPr lang="zh-CN" altLang="en-US" sz="2400" dirty="0"/>
              <a:t>参考：</a:t>
            </a:r>
            <a:r>
              <a:rPr lang="en" altLang="zh-CN" sz="2400" dirty="0"/>
              <a:t>https://</a:t>
            </a:r>
            <a:r>
              <a:rPr lang="en" altLang="zh-CN" sz="2400" dirty="0" err="1"/>
              <a:t>www.runoob.com</a:t>
            </a:r>
            <a:r>
              <a:rPr lang="en" altLang="zh-CN" sz="2400" dirty="0"/>
              <a:t>/python/python-</a:t>
            </a:r>
            <a:r>
              <a:rPr lang="en" altLang="zh-CN" sz="2400" dirty="0" err="1"/>
              <a:t>tutorial.html</a:t>
            </a:r>
            <a:endParaRPr lang="e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 dirty="0"/>
              <a:t>Demo</a:t>
            </a:r>
            <a:r>
              <a:rPr kumimoji="1" lang="zh-CN" altLang="en-US" sz="2400" dirty="0"/>
              <a:t>：</a:t>
            </a:r>
            <a:r>
              <a:rPr kumimoji="1" lang="en" altLang="zh-CN" sz="2400" dirty="0" err="1"/>
              <a:t>DemoTest.py</a:t>
            </a:r>
            <a:endParaRPr kumimoji="1" lang="en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400" dirty="0"/>
              <a:t>三方包：</a:t>
            </a: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/>
              <a:t>from bs4 import </a:t>
            </a:r>
            <a:r>
              <a:rPr lang="en" altLang="zh-CN" sz="2400" dirty="0" err="1"/>
              <a:t>BeautifulSoup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4198CAF-1C79-4980-ADE8-962F46AA7E57}"/>
              </a:ext>
            </a:extLst>
          </p:cNvPr>
          <p:cNvSpPr txBox="1"/>
          <p:nvPr/>
        </p:nvSpPr>
        <p:spPr>
          <a:xfrm>
            <a:off x="1259840" y="436067"/>
            <a:ext cx="9672320" cy="17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我要做「引包侠」</a:t>
            </a:r>
            <a:endParaRPr lang="en-US" altLang="zh-CN" sz="3200" dirty="0"/>
          </a:p>
          <a:p>
            <a:r>
              <a:rPr kumimoji="1" lang="zh-CN" altLang="en-US" sz="1600" dirty="0"/>
              <a:t>常用</a:t>
            </a:r>
            <a:r>
              <a:rPr kumimoji="1" lang="en-US" altLang="zh-CN" sz="1600" dirty="0" err="1"/>
              <a:t>PyPI</a:t>
            </a:r>
            <a:r>
              <a:rPr kumimoji="1" lang="zh-CN" altLang="en-US" sz="1600" dirty="0"/>
              <a:t>第三方包</a:t>
            </a:r>
            <a:r>
              <a:rPr kumimoji="1" lang="zh-CN" altLang="en-US" sz="3200" dirty="0"/>
              <a:t>：</a:t>
            </a:r>
            <a:endParaRPr kumimoji="1" lang="en-US" altLang="zh-CN" sz="3200" dirty="0"/>
          </a:p>
          <a:p>
            <a:pPr>
              <a:lnSpc>
                <a:spcPct val="140000"/>
              </a:lnSpc>
            </a:pPr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CF6D60-6F9A-3440-A637-0A266AE01CD2}"/>
              </a:ext>
            </a:extLst>
          </p:cNvPr>
          <p:cNvSpPr txBox="1"/>
          <p:nvPr/>
        </p:nvSpPr>
        <p:spPr>
          <a:xfrm>
            <a:off x="1259840" y="1538548"/>
            <a:ext cx="9500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bs4 import </a:t>
            </a:r>
            <a:r>
              <a:rPr lang="en" altLang="zh-CN" dirty="0" err="1"/>
              <a:t>BeautifulSoup</a:t>
            </a:r>
            <a:r>
              <a:rPr lang="zh-CN" altLang="en-US" dirty="0"/>
              <a:t>：是一个非常强大的工具，爬虫利器，是一个方便灵活的网页解析库</a:t>
            </a:r>
            <a:endParaRPr lang="en-US" altLang="zh-CN" dirty="0"/>
          </a:p>
          <a:p>
            <a:r>
              <a:rPr kumimoji="1" lang="en-US" altLang="zh-CN" dirty="0"/>
              <a:t>		</a:t>
            </a:r>
            <a:r>
              <a:rPr kumimoji="1" lang="zh-CN" altLang="en-US" dirty="0"/>
              <a:t>               俗称：</a:t>
            </a:r>
            <a:r>
              <a:rPr lang="zh-CN" altLang="en-US" b="1" dirty="0"/>
              <a:t>美丽的汤</a:t>
            </a:r>
            <a:endParaRPr kumimoji="1" lang="en-US" altLang="zh-CN" b="1" dirty="0"/>
          </a:p>
          <a:p>
            <a:r>
              <a:rPr kumimoji="1" lang="en-US" altLang="zh-CN" dirty="0"/>
              <a:t>		</a:t>
            </a:r>
            <a:r>
              <a:rPr kumimoji="1" lang="zh-CN" altLang="en-US" dirty="0"/>
              <a:t>               官网：</a:t>
            </a:r>
            <a:r>
              <a:rPr kumimoji="1" lang="en" altLang="zh-CN" dirty="0"/>
              <a:t> </a:t>
            </a:r>
            <a:r>
              <a:rPr kumimoji="1" lang="en" altLang="zh-CN" dirty="0">
                <a:hlinkClick r:id="rId2"/>
              </a:rPr>
              <a:t>https://www.crummy.com/software/BeautifulSoup/</a:t>
            </a:r>
            <a:endParaRPr kumimoji="1" lang="en" altLang="zh-CN" dirty="0"/>
          </a:p>
          <a:p>
            <a:r>
              <a:rPr kumimoji="1" lang="en" altLang="zh-CN" dirty="0"/>
              <a:t>		</a:t>
            </a:r>
            <a:r>
              <a:rPr kumimoji="1" lang="zh-CN" altLang="en-US" dirty="0"/>
              <a:t>               </a:t>
            </a:r>
            <a:r>
              <a:rPr kumimoji="1" lang="zh-CN" altLang="en" dirty="0"/>
              <a:t>当下</a:t>
            </a:r>
            <a:r>
              <a:rPr kumimoji="1" lang="zh-CN" altLang="en-US" dirty="0"/>
              <a:t>最新：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4.9.3</a:t>
            </a:r>
            <a:r>
              <a:rPr lang="zh-CN" altLang="en-US" dirty="0"/>
              <a:t> 支持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642674-56B5-8E44-979E-B070E31E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004" y="546495"/>
            <a:ext cx="1431995" cy="17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436980-319A-2045-BDAF-4BEABC237669}"/>
              </a:ext>
            </a:extLst>
          </p:cNvPr>
          <p:cNvSpPr txBox="1"/>
          <p:nvPr/>
        </p:nvSpPr>
        <p:spPr>
          <a:xfrm>
            <a:off x="1259840" y="2946100"/>
            <a:ext cx="918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Pyppeteer</a:t>
            </a:r>
            <a:r>
              <a:rPr lang="zh-CN" altLang="en-US" dirty="0"/>
              <a:t>：</a:t>
            </a:r>
            <a:r>
              <a:rPr lang="zh-CN" altLang="en-US" b="1" dirty="0"/>
              <a:t>是 </a:t>
            </a:r>
            <a:r>
              <a:rPr lang="en" altLang="zh-CN" b="1" dirty="0"/>
              <a:t>Google </a:t>
            </a:r>
            <a:r>
              <a:rPr lang="zh-CN" altLang="en-US" b="1" dirty="0"/>
              <a:t>基于 </a:t>
            </a:r>
            <a:r>
              <a:rPr lang="en" altLang="zh-CN" b="1" dirty="0"/>
              <a:t>Node.js </a:t>
            </a:r>
            <a:r>
              <a:rPr lang="zh-CN" altLang="en-US" b="1" dirty="0"/>
              <a:t>开发的一个工具</a:t>
            </a:r>
            <a:r>
              <a:rPr lang="zh-CN" altLang="en-US" dirty="0"/>
              <a:t>，主要是用来操纵 </a:t>
            </a:r>
            <a:r>
              <a:rPr lang="en" altLang="zh-CN" dirty="0"/>
              <a:t>Chrome  </a:t>
            </a:r>
            <a:r>
              <a:rPr lang="zh-CN" altLang="en-US" dirty="0"/>
              <a:t>浏览器的 </a:t>
            </a:r>
            <a:r>
              <a:rPr lang="en" altLang="zh-CN" dirty="0"/>
              <a:t>API</a:t>
            </a:r>
            <a:r>
              <a:rPr lang="zh-CN" altLang="en-US" dirty="0"/>
              <a:t>，是一款非常高效的 </a:t>
            </a:r>
            <a:r>
              <a:rPr lang="en" altLang="zh-CN" dirty="0"/>
              <a:t>web </a:t>
            </a:r>
            <a:r>
              <a:rPr lang="zh-CN" altLang="en-US" dirty="0"/>
              <a:t>自动化测试工具</a:t>
            </a:r>
            <a:endParaRPr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官方：</a:t>
            </a:r>
            <a:r>
              <a:rPr kumimoji="1" lang="en" altLang="zh-CN" dirty="0"/>
              <a:t> https://</a:t>
            </a:r>
            <a:r>
              <a:rPr kumimoji="1" lang="en" altLang="zh-CN" dirty="0" err="1"/>
              <a:t>pyppeteer.github.io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pyppeteer</a:t>
            </a:r>
            <a:r>
              <a:rPr kumimoji="1" lang="en" altLang="zh-CN" dirty="0"/>
              <a:t>/</a:t>
            </a:r>
            <a:r>
              <a:rPr kumimoji="1" lang="en" altLang="zh-CN" dirty="0" err="1"/>
              <a:t>reference.html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官方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：</a:t>
            </a:r>
            <a:r>
              <a:rPr kumimoji="1" lang="en" altLang="zh-CN" dirty="0"/>
              <a:t> 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/puppeteer/puppeteer/blob/main/docs/</a:t>
            </a:r>
            <a:r>
              <a:rPr kumimoji="1" lang="en" altLang="zh-CN" dirty="0" err="1"/>
              <a:t>api.md</a:t>
            </a:r>
            <a:r>
              <a:rPr kumimoji="1" lang="en" altLang="zh-CN" dirty="0"/>
              <a:t>#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D50CC8-9F34-D542-96A8-04859E1920BD}"/>
              </a:ext>
            </a:extLst>
          </p:cNvPr>
          <p:cNvSpPr txBox="1"/>
          <p:nvPr/>
        </p:nvSpPr>
        <p:spPr>
          <a:xfrm>
            <a:off x="1259840" y="4542817"/>
            <a:ext cx="957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Selenium</a:t>
            </a:r>
            <a:r>
              <a:rPr lang="zh-CN" altLang="en-US" dirty="0"/>
              <a:t>：也是一款知名的 </a:t>
            </a:r>
            <a:r>
              <a:rPr lang="en" altLang="zh-CN" dirty="0"/>
              <a:t>Web </a:t>
            </a:r>
            <a:r>
              <a:rPr lang="zh-CN" altLang="en-US" dirty="0"/>
              <a:t>自动化测试框架，并且支持多款主流浏览器，和丰富的</a:t>
            </a:r>
            <a:r>
              <a:rPr lang="en-US" altLang="zh-CN" dirty="0"/>
              <a:t>API</a:t>
            </a:r>
            <a:r>
              <a:rPr lang="zh-CN" altLang="en-US" dirty="0"/>
              <a:t>接口，</a:t>
            </a:r>
            <a:endParaRPr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官方：</a:t>
            </a:r>
            <a:r>
              <a:rPr kumimoji="1" lang="en" altLang="zh-CN" dirty="0"/>
              <a:t> </a:t>
            </a:r>
            <a:r>
              <a:rPr kumimoji="1" lang="en" altLang="zh-CN" dirty="0">
                <a:hlinkClick r:id="rId5"/>
              </a:rPr>
              <a:t>https://selenium-python.readthedocs.io/index.html</a:t>
            </a:r>
            <a:endParaRPr kumimoji="1" lang="en" altLang="zh-CN" dirty="0"/>
          </a:p>
          <a:p>
            <a:r>
              <a:rPr kumimoji="1" lang="en" altLang="zh-CN" dirty="0"/>
              <a:t>	</a:t>
            </a:r>
            <a:r>
              <a:rPr kumimoji="1" lang="en" altLang="zh-CN" dirty="0" err="1"/>
              <a:t>Github</a:t>
            </a:r>
            <a:r>
              <a:rPr kumimoji="1" lang="zh-CN" altLang="en-US" dirty="0"/>
              <a:t>：</a:t>
            </a:r>
            <a:r>
              <a:rPr lang="en" altLang="zh-CN" dirty="0">
                <a:hlinkClick r:id="rId6"/>
              </a:rPr>
              <a:t> https://seleniumhq.github.io/selenium/docs/api/py/api.html</a:t>
            </a:r>
            <a:endParaRPr lang="e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34720" y="281511"/>
            <a:ext cx="10322560" cy="70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/>
              <a:t>补充常用库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D1FB5F-3158-0442-AA49-76CCA2FE5F84}"/>
              </a:ext>
            </a:extLst>
          </p:cNvPr>
          <p:cNvSpPr txBox="1"/>
          <p:nvPr/>
        </p:nvSpPr>
        <p:spPr>
          <a:xfrm>
            <a:off x="1103870" y="1153297"/>
            <a:ext cx="597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爬虫：</a:t>
            </a:r>
            <a:r>
              <a:rPr lang="en" altLang="zh-CN" dirty="0"/>
              <a:t> </a:t>
            </a:r>
            <a:r>
              <a:rPr lang="en" altLang="zh-CN" dirty="0" err="1"/>
              <a:t>urllib</a:t>
            </a:r>
            <a:r>
              <a:rPr lang="en" altLang="zh-CN" dirty="0"/>
              <a:t> </a:t>
            </a:r>
            <a:r>
              <a:rPr lang="zh-CN" altLang="en-US" dirty="0"/>
              <a:t>，</a:t>
            </a:r>
            <a:r>
              <a:rPr lang="en" altLang="zh-CN" dirty="0" err="1"/>
              <a:t>asyncio</a:t>
            </a:r>
            <a:r>
              <a:rPr lang="zh-CN" altLang="en-US" dirty="0"/>
              <a:t>，</a:t>
            </a:r>
            <a:r>
              <a:rPr lang="en" altLang="zh-CN" dirty="0"/>
              <a:t>requests </a:t>
            </a:r>
            <a:r>
              <a:rPr lang="zh-CN" altLang="en-US" dirty="0"/>
              <a:t>，</a:t>
            </a:r>
            <a:r>
              <a:rPr lang="en" altLang="zh-CN" dirty="0"/>
              <a:t>html2text</a:t>
            </a:r>
            <a:r>
              <a:rPr lang="zh-CN" altLang="en-US" dirty="0"/>
              <a:t>，</a:t>
            </a:r>
            <a:r>
              <a:rPr lang="en" altLang="zh-CN" dirty="0"/>
              <a:t> </a:t>
            </a:r>
            <a:r>
              <a:rPr lang="en" altLang="zh-CN" dirty="0" err="1"/>
              <a:t>lxml</a:t>
            </a:r>
            <a:r>
              <a:rPr lang="zh-CN" altLang="en-US" dirty="0"/>
              <a:t>，</a:t>
            </a:r>
            <a:r>
              <a:rPr lang="en" altLang="zh-CN" dirty="0"/>
              <a:t> json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18460-2EBC-D947-9B0B-1D7EB368B9BB}"/>
              </a:ext>
            </a:extLst>
          </p:cNvPr>
          <p:cNvSpPr txBox="1"/>
          <p:nvPr/>
        </p:nvSpPr>
        <p:spPr>
          <a:xfrm>
            <a:off x="1103870" y="1684605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解析：</a:t>
            </a:r>
            <a:r>
              <a:rPr lang="en" altLang="zh-CN" dirty="0"/>
              <a:t> json</a:t>
            </a:r>
            <a:r>
              <a:rPr lang="zh-CN" altLang="en-US" dirty="0"/>
              <a:t>，</a:t>
            </a:r>
            <a:r>
              <a:rPr lang="en" altLang="zh-CN" dirty="0"/>
              <a:t> </a:t>
            </a:r>
            <a:r>
              <a:rPr lang="en" altLang="zh-CN" dirty="0" err="1"/>
              <a:t>lxml</a:t>
            </a:r>
            <a:r>
              <a:rPr lang="zh-CN" altLang="en-US" dirty="0"/>
              <a:t>，</a:t>
            </a:r>
            <a:r>
              <a:rPr lang="en" altLang="zh-CN" dirty="0"/>
              <a:t> docx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93DA31-2C14-E34C-863F-B0DF407534BC}"/>
              </a:ext>
            </a:extLst>
          </p:cNvPr>
          <p:cNvSpPr txBox="1"/>
          <p:nvPr/>
        </p:nvSpPr>
        <p:spPr>
          <a:xfrm>
            <a:off x="1103870" y="2215913"/>
            <a:ext cx="404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文档：</a:t>
            </a:r>
            <a:r>
              <a:rPr lang="en" altLang="zh-CN" dirty="0"/>
              <a:t> </a:t>
            </a:r>
            <a:r>
              <a:rPr lang="en" altLang="zh-CN" dirty="0" err="1"/>
              <a:t>xlsxwriter</a:t>
            </a:r>
            <a:r>
              <a:rPr lang="zh-CN" altLang="en-US" dirty="0"/>
              <a:t>，</a:t>
            </a:r>
            <a:r>
              <a:rPr lang="en" altLang="zh-CN" dirty="0" err="1"/>
              <a:t>xlwt</a:t>
            </a:r>
            <a:r>
              <a:rPr lang="zh-CN" altLang="en-US" dirty="0"/>
              <a:t>，</a:t>
            </a:r>
            <a:r>
              <a:rPr lang="en" altLang="zh-CN" dirty="0"/>
              <a:t>re</a:t>
            </a:r>
            <a:r>
              <a:rPr lang="zh-CN" altLang="en-US" dirty="0"/>
              <a:t>，</a:t>
            </a:r>
            <a:r>
              <a:rPr lang="en" altLang="zh-CN" dirty="0"/>
              <a:t> </a:t>
            </a:r>
            <a:r>
              <a:rPr lang="en" altLang="zh-CN" dirty="0" err="1"/>
              <a:t>os</a:t>
            </a:r>
            <a:r>
              <a:rPr lang="zh-CN" altLang="en-US" dirty="0"/>
              <a:t>，</a:t>
            </a:r>
            <a:r>
              <a:rPr lang="en" altLang="zh-CN" dirty="0"/>
              <a:t>time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8B1B5-0618-9545-AF85-84C9696362F2}"/>
              </a:ext>
            </a:extLst>
          </p:cNvPr>
          <p:cNvSpPr txBox="1"/>
          <p:nvPr/>
        </p:nvSpPr>
        <p:spPr>
          <a:xfrm>
            <a:off x="1103870" y="2747221"/>
            <a:ext cx="3383490" cy="3368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还有很多丰富的库：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en" altLang="zh-CN" b="1" dirty="0"/>
              <a:t>GUI </a:t>
            </a:r>
            <a:r>
              <a:rPr lang="zh-CN" altLang="en-US" b="1" dirty="0"/>
              <a:t>图形界面：</a:t>
            </a:r>
            <a:r>
              <a:rPr lang="en" altLang="zh-CN" dirty="0"/>
              <a:t> </a:t>
            </a:r>
            <a:r>
              <a:rPr lang="en" altLang="zh-CN" dirty="0" err="1"/>
              <a:t>Tkinter</a:t>
            </a:r>
            <a:r>
              <a:rPr lang="en-US" altLang="zh-CN" dirty="0"/>
              <a:t> …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" altLang="zh-CN" b="1" dirty="0"/>
              <a:t>Web</a:t>
            </a:r>
            <a:r>
              <a:rPr lang="zh-CN" altLang="en-US" b="1" dirty="0"/>
              <a:t>框架：</a:t>
            </a:r>
            <a:r>
              <a:rPr lang="en" altLang="zh-CN" dirty="0"/>
              <a:t> </a:t>
            </a:r>
            <a:r>
              <a:rPr lang="en" altLang="zh-CN" dirty="0" err="1"/>
              <a:t>django</a:t>
            </a:r>
            <a:r>
              <a:rPr lang="en-US" altLang="zh-CN" dirty="0"/>
              <a:t> …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科学计算：</a:t>
            </a:r>
            <a:r>
              <a:rPr lang="en" altLang="zh-CN" dirty="0"/>
              <a:t> </a:t>
            </a:r>
            <a:r>
              <a:rPr lang="en" altLang="zh-CN" dirty="0" err="1"/>
              <a:t>numpy</a:t>
            </a:r>
            <a:r>
              <a:rPr lang="en-US" altLang="zh-CN" dirty="0"/>
              <a:t> …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密码学：</a:t>
            </a:r>
            <a:r>
              <a:rPr lang="en" altLang="zh-CN" dirty="0"/>
              <a:t> cryptography</a:t>
            </a:r>
            <a:r>
              <a:rPr lang="en-US" altLang="zh-CN" dirty="0"/>
              <a:t> …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图像处理：</a:t>
            </a:r>
            <a:r>
              <a:rPr lang="en" altLang="zh-CN" dirty="0"/>
              <a:t> </a:t>
            </a:r>
            <a:r>
              <a:rPr lang="en" altLang="zh-CN" dirty="0" err="1"/>
              <a:t>bigmoyan</a:t>
            </a:r>
            <a:r>
              <a:rPr lang="zh-CN" altLang="en-US" dirty="0"/>
              <a:t>，</a:t>
            </a:r>
            <a:r>
              <a:rPr lang="en" altLang="zh-CN" dirty="0"/>
              <a:t> pillow</a:t>
            </a:r>
            <a:r>
              <a:rPr lang="en-US" altLang="zh-CN" dirty="0"/>
              <a:t> …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数据库驱动：</a:t>
            </a:r>
            <a:r>
              <a:rPr lang="en" altLang="zh-CN" dirty="0"/>
              <a:t> </a:t>
            </a:r>
            <a:r>
              <a:rPr lang="en" altLang="zh-CN" dirty="0" err="1"/>
              <a:t>mysql</a:t>
            </a:r>
            <a:r>
              <a:rPr lang="en" altLang="zh-CN" dirty="0"/>
              <a:t>-python</a:t>
            </a:r>
            <a:r>
              <a:rPr lang="en-US" altLang="zh-CN" dirty="0"/>
              <a:t> …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自然语言处理：</a:t>
            </a:r>
            <a:r>
              <a:rPr lang="en" altLang="zh-CN" dirty="0"/>
              <a:t> </a:t>
            </a:r>
            <a:r>
              <a:rPr lang="en" altLang="zh-CN" dirty="0" err="1"/>
              <a:t>nltk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6D058-AA8B-4D00-B12F-A5A95BF5B7FC}"/>
              </a:ext>
            </a:extLst>
          </p:cNvPr>
          <p:cNvSpPr txBox="1"/>
          <p:nvPr/>
        </p:nvSpPr>
        <p:spPr>
          <a:xfrm>
            <a:off x="802640" y="782320"/>
            <a:ext cx="10739120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0" i="0" dirty="0">
                <a:effectLst/>
                <a:latin typeface="-apple-system"/>
              </a:rPr>
              <a:t>Python</a:t>
            </a:r>
            <a:r>
              <a:rPr lang="zh-CN" altLang="en-US" sz="3200" b="0" i="0" dirty="0">
                <a:effectLst/>
                <a:latin typeface="-apple-system"/>
              </a:rPr>
              <a:t> 高端操作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EDC250-513D-894F-8126-6F3BF759AC8B}"/>
              </a:ext>
            </a:extLst>
          </p:cNvPr>
          <p:cNvSpPr txBox="1"/>
          <p:nvPr/>
        </p:nvSpPr>
        <p:spPr>
          <a:xfrm>
            <a:off x="802640" y="1680519"/>
            <a:ext cx="61494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面向对象</a:t>
            </a:r>
            <a:r>
              <a:rPr lang="zh-CN" altLang="en-US" dirty="0"/>
              <a:t>：和</a:t>
            </a:r>
            <a:r>
              <a:rPr lang="en-US" altLang="zh-CN" dirty="0"/>
              <a:t>JAVA</a:t>
            </a:r>
            <a:r>
              <a:rPr lang="zh-CN" altLang="en-US" dirty="0"/>
              <a:t>有一样特性，封装，继承，多态</a:t>
            </a:r>
            <a:endParaRPr lang="en-US" altLang="zh-CN" dirty="0"/>
          </a:p>
          <a:p>
            <a:r>
              <a:rPr lang="zh-CN" altLang="en-US" sz="1400" dirty="0"/>
              <a:t>抽象：抽象即抽取类似或者说比较像的部分。是一个从具题到抽象的过程。 </a:t>
            </a:r>
            <a:endParaRPr lang="en-US" altLang="zh-CN" sz="1400" dirty="0"/>
          </a:p>
          <a:p>
            <a:r>
              <a:rPr lang="zh-CN" altLang="en-US" sz="1400" dirty="0"/>
              <a:t>继承：子类继承了父类的方法和属性 </a:t>
            </a:r>
            <a:endParaRPr lang="en-US" altLang="zh-CN" sz="1400" dirty="0"/>
          </a:p>
          <a:p>
            <a:r>
              <a:rPr lang="zh-CN" altLang="en-US" sz="1400" dirty="0"/>
              <a:t>派生：子类在父类方法和属性的基础上产生了新的方法和属性</a:t>
            </a:r>
            <a:endParaRPr lang="en-US" altLang="zh-CN" sz="1400" dirty="0"/>
          </a:p>
          <a:p>
            <a:r>
              <a:rPr lang="en-US" altLang="zh-CN" dirty="0"/>
              <a:t>	</a:t>
            </a:r>
            <a:r>
              <a:rPr lang="en" altLang="zh-CN" dirty="0"/>
              <a:t> class ParentClass1: #</a:t>
            </a:r>
            <a:r>
              <a:rPr lang="zh-CN" altLang="en-US" dirty="0"/>
              <a:t>定义父类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" altLang="zh-CN" dirty="0"/>
              <a:t> class SubClass1(ParentClass1): #</a:t>
            </a:r>
            <a:r>
              <a:rPr lang="zh-CN" altLang="en-US" dirty="0"/>
              <a:t>单继承</a:t>
            </a:r>
            <a:endParaRPr lang="en-US" altLang="zh-CN" dirty="0"/>
          </a:p>
          <a:p>
            <a:r>
              <a:rPr lang="zh-CN" altLang="en-US" b="1" dirty="0"/>
              <a:t>抽象类与接口类</a:t>
            </a:r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A330-DFCC-6548-8398-DBF2D72FD726}"/>
              </a:ext>
            </a:extLst>
          </p:cNvPr>
          <p:cNvSpPr txBox="1"/>
          <p:nvPr/>
        </p:nvSpPr>
        <p:spPr>
          <a:xfrm>
            <a:off x="873211" y="3707027"/>
            <a:ext cx="647645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3"/>
              </a:rPr>
              <a:t>lambda</a:t>
            </a:r>
            <a:r>
              <a:rPr lang="zh-CN" altLang="en-US" dirty="0">
                <a:hlinkClick r:id="rId3"/>
              </a:rPr>
              <a:t>函数用法</a:t>
            </a:r>
            <a:r>
              <a:rPr kumimoji="1" lang="zh-CN" altLang="en-US" dirty="0"/>
              <a:t>：和</a:t>
            </a:r>
            <a:r>
              <a:rPr kumimoji="1" lang="en-US" altLang="zh-CN" dirty="0"/>
              <a:t>JAVA1.8</a:t>
            </a:r>
            <a:r>
              <a:rPr kumimoji="1" lang="zh-CN" altLang="en-US" dirty="0"/>
              <a:t>的类似</a:t>
            </a:r>
            <a:endParaRPr kumimoji="1" lang="en-US" altLang="zh-CN" dirty="0"/>
          </a:p>
          <a:p>
            <a:r>
              <a:rPr lang="en" altLang="zh-CN" sz="1400" dirty="0"/>
              <a:t>def sum(</a:t>
            </a:r>
            <a:r>
              <a:rPr lang="en" altLang="zh-CN" sz="1400" dirty="0" err="1"/>
              <a:t>x,y</a:t>
            </a:r>
            <a:r>
              <a:rPr lang="en" altLang="zh-CN" sz="1400" dirty="0"/>
              <a:t>): </a:t>
            </a:r>
          </a:p>
          <a:p>
            <a:r>
              <a:rPr lang="en-US" altLang="zh-CN" sz="1400" dirty="0"/>
              <a:t>	</a:t>
            </a:r>
            <a:r>
              <a:rPr lang="en" altLang="zh-CN" sz="1400" dirty="0"/>
              <a:t>return </a:t>
            </a:r>
            <a:r>
              <a:rPr lang="en" altLang="zh-CN" sz="1400" dirty="0" err="1"/>
              <a:t>x+y</a:t>
            </a:r>
            <a:endParaRPr lang="en" altLang="zh-CN" sz="1400" dirty="0"/>
          </a:p>
          <a:p>
            <a:r>
              <a:rPr lang="en" altLang="zh-CN" sz="1400" dirty="0"/>
              <a:t>a = </a:t>
            </a:r>
            <a:r>
              <a:rPr lang="en" altLang="zh-CN" dirty="0"/>
              <a:t>lambda</a:t>
            </a:r>
            <a:r>
              <a:rPr lang="en" altLang="zh-CN" sz="1400" dirty="0"/>
              <a:t> </a:t>
            </a:r>
            <a:r>
              <a:rPr lang="en" altLang="zh-CN" sz="1400" dirty="0" err="1"/>
              <a:t>x,y,z</a:t>
            </a:r>
            <a:r>
              <a:rPr lang="en" altLang="zh-CN" sz="1400" dirty="0"/>
              <a:t>:(x+8)*y-</a:t>
            </a:r>
            <a:r>
              <a:rPr lang="en" altLang="zh-CN" dirty="0"/>
              <a:t>z </a:t>
            </a:r>
          </a:p>
          <a:p>
            <a:r>
              <a:rPr lang="en" altLang="zh-CN" dirty="0"/>
              <a:t>print</a:t>
            </a:r>
            <a:r>
              <a:rPr lang="en" altLang="zh-CN" sz="1400" dirty="0"/>
              <a:t>(a(5,6,8))</a:t>
            </a:r>
          </a:p>
          <a:p>
            <a:r>
              <a:rPr lang="zh-CN" altLang="en" sz="1400" dirty="0"/>
              <a:t>总结</a:t>
            </a:r>
            <a:r>
              <a:rPr lang="zh-CN" altLang="en-US" sz="1400" dirty="0"/>
              <a:t>：</a:t>
            </a:r>
            <a:r>
              <a:rPr lang="en" altLang="zh-CN" dirty="0"/>
              <a:t> </a:t>
            </a:r>
            <a:r>
              <a:rPr lang="en" altLang="zh-CN" sz="1400" dirty="0"/>
              <a:t>lambda</a:t>
            </a:r>
            <a:r>
              <a:rPr lang="zh-CN" altLang="en-US" sz="1400" dirty="0"/>
              <a:t>匿名函数的格式：冒号前是参数，可以有多个，用逗号隔开，</a:t>
            </a:r>
            <a:endParaRPr lang="en-US" altLang="zh-CN" sz="1400" dirty="0"/>
          </a:p>
          <a:p>
            <a:r>
              <a:rPr lang="zh-CN" altLang="en-US" sz="1400" dirty="0"/>
              <a:t>冒号右边的为表达式。其实</a:t>
            </a:r>
            <a:r>
              <a:rPr lang="en" altLang="zh-CN" sz="1400" dirty="0"/>
              <a:t>lambda</a:t>
            </a:r>
            <a:r>
              <a:rPr lang="zh-CN" altLang="en-US" sz="1400" dirty="0"/>
              <a:t>返回值是一个函数的地址，也就是函数对象。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6D058-AA8B-4D00-B12F-A5A95BF5B7FC}"/>
              </a:ext>
            </a:extLst>
          </p:cNvPr>
          <p:cNvSpPr txBox="1"/>
          <p:nvPr/>
        </p:nvSpPr>
        <p:spPr>
          <a:xfrm>
            <a:off x="802640" y="782320"/>
            <a:ext cx="107391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===========</a:t>
            </a:r>
            <a:r>
              <a:rPr lang="zh-CN" altLang="en-US" dirty="0"/>
              <a:t>一般写法：</a:t>
            </a:r>
            <a:r>
              <a:rPr lang="en-US" altLang="zh-CN" dirty="0"/>
              <a:t>===========</a:t>
            </a:r>
          </a:p>
          <a:p>
            <a:r>
              <a:rPr lang="en-US" altLang="zh-CN" dirty="0"/>
              <a:t># 1</a:t>
            </a:r>
            <a:r>
              <a:rPr lang="zh-CN" altLang="en-US" dirty="0"/>
              <a:t>、计算平方数</a:t>
            </a:r>
          </a:p>
          <a:p>
            <a:r>
              <a:rPr lang="en" altLang="zh-CN" dirty="0"/>
              <a:t>def square(x):</a:t>
            </a:r>
          </a:p>
          <a:p>
            <a:r>
              <a:rPr lang="en" altLang="zh-CN" dirty="0"/>
              <a:t>	return x ** 2</a:t>
            </a:r>
          </a:p>
          <a:p>
            <a:endParaRPr lang="en" altLang="zh-CN" dirty="0"/>
          </a:p>
          <a:p>
            <a:r>
              <a:rPr lang="en" altLang="zh-CN" dirty="0"/>
              <a:t>map(square, [1,2,3,4,5])	# </a:t>
            </a:r>
            <a:r>
              <a:rPr lang="zh-CN" altLang="en-US" dirty="0"/>
              <a:t>计算列表各个元素的平方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结果：</a:t>
            </a:r>
          </a:p>
          <a:p>
            <a:r>
              <a:rPr lang="en-US" altLang="zh-CN" dirty="0"/>
              <a:t>[1, 4, 9, 16, 25]</a:t>
            </a:r>
          </a:p>
          <a:p>
            <a:endParaRPr lang="en-US" altLang="zh-CN" dirty="0"/>
          </a:p>
          <a:p>
            <a:r>
              <a:rPr lang="en-US" altLang="zh-CN" dirty="0"/>
              <a:t># ===========</a:t>
            </a:r>
            <a:r>
              <a:rPr lang="zh-CN" altLang="en-US" dirty="0"/>
              <a:t>匿名函数写法：</a:t>
            </a:r>
            <a:r>
              <a:rPr lang="en-US" altLang="zh-CN" dirty="0"/>
              <a:t>============</a:t>
            </a:r>
          </a:p>
          <a:p>
            <a:r>
              <a:rPr lang="en-US" altLang="zh-CN" dirty="0"/>
              <a:t># 2</a:t>
            </a:r>
            <a:r>
              <a:rPr lang="zh-CN" altLang="en-US" dirty="0"/>
              <a:t>、计算平方数，</a:t>
            </a:r>
            <a:r>
              <a:rPr lang="en" altLang="zh-CN" dirty="0"/>
              <a:t>lambda </a:t>
            </a:r>
            <a:r>
              <a:rPr lang="zh-CN" altLang="en-US" dirty="0"/>
              <a:t>写法</a:t>
            </a:r>
          </a:p>
          <a:p>
            <a:r>
              <a:rPr lang="en" altLang="zh-CN" dirty="0"/>
              <a:t>map(lambda x: x ** 2, [1, 2, 3, 4, 5])</a:t>
            </a:r>
          </a:p>
          <a:p>
            <a:r>
              <a:rPr lang="en" altLang="zh-CN" dirty="0"/>
              <a:t># </a:t>
            </a:r>
            <a:r>
              <a:rPr lang="zh-CN" altLang="en-US" dirty="0"/>
              <a:t>结果：</a:t>
            </a:r>
          </a:p>
          <a:p>
            <a:r>
              <a:rPr lang="en-US" altLang="zh-CN" dirty="0"/>
              <a:t>[1, 4, 9, 16, 25]	 </a:t>
            </a:r>
          </a:p>
          <a:p>
            <a:endParaRPr lang="en-US" altLang="zh-CN" dirty="0"/>
          </a:p>
          <a:p>
            <a:r>
              <a:rPr lang="en-US" altLang="zh-CN" dirty="0"/>
              <a:t># 3</a:t>
            </a:r>
            <a:r>
              <a:rPr lang="zh-CN" altLang="en-US" dirty="0"/>
              <a:t>、提供两个列表，将其相同索引位置的列表元素进行相加</a:t>
            </a:r>
          </a:p>
          <a:p>
            <a:r>
              <a:rPr lang="en" altLang="zh-CN" dirty="0"/>
              <a:t>map(lambda x, y: x + y, [1, 3, 5, 7, 9], [2, 4, 6, 8, 10])</a:t>
            </a:r>
          </a:p>
          <a:p>
            <a:r>
              <a:rPr lang="en" altLang="zh-CN" dirty="0"/>
              <a:t># </a:t>
            </a:r>
            <a:r>
              <a:rPr lang="zh-CN" altLang="en-US" dirty="0"/>
              <a:t>结果：</a:t>
            </a:r>
          </a:p>
          <a:p>
            <a:r>
              <a:rPr lang="en-US" altLang="zh-CN" dirty="0"/>
              <a:t>[3, 7, 11, 15, 19]</a:t>
            </a:r>
          </a:p>
        </p:txBody>
      </p:sp>
    </p:spTree>
    <p:extLst>
      <p:ext uri="{BB962C8B-B14F-4D97-AF65-F5344CB8AC3E}">
        <p14:creationId xmlns:p14="http://schemas.microsoft.com/office/powerpoint/2010/main" val="4073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6D058-AA8B-4D00-B12F-A5A95BF5B7FC}"/>
              </a:ext>
            </a:extLst>
          </p:cNvPr>
          <p:cNvSpPr txBox="1"/>
          <p:nvPr/>
        </p:nvSpPr>
        <p:spPr>
          <a:xfrm>
            <a:off x="802640" y="782320"/>
            <a:ext cx="10739120" cy="160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" altLang="zh-CN" b="1" dirty="0"/>
              <a:t>map() </a:t>
            </a:r>
            <a:r>
              <a:rPr lang="zh-CN" altLang="en-US" b="1" dirty="0"/>
              <a:t>函数：</a:t>
            </a:r>
            <a:r>
              <a:rPr lang="en" altLang="zh-CN" dirty="0"/>
              <a:t> map(function, </a:t>
            </a:r>
            <a:r>
              <a:rPr lang="en" altLang="zh-CN" dirty="0" err="1"/>
              <a:t>iterable</a:t>
            </a:r>
            <a:r>
              <a:rPr lang="en" altLang="zh-CN" dirty="0"/>
              <a:t>, ...)</a:t>
            </a:r>
            <a:endParaRPr lang="en-US" altLang="zh-CN" b="1" dirty="0"/>
          </a:p>
          <a:p>
            <a:pPr>
              <a:lnSpc>
                <a:spcPct val="140000"/>
              </a:lnSpc>
            </a:pPr>
            <a:r>
              <a:rPr lang="en" altLang="zh-CN" b="1" dirty="0"/>
              <a:t>reduce() </a:t>
            </a:r>
            <a:r>
              <a:rPr lang="zh-CN" altLang="en-US" b="1" dirty="0"/>
              <a:t>函数：</a:t>
            </a:r>
            <a:r>
              <a:rPr lang="en" altLang="zh-CN" dirty="0"/>
              <a:t> reduce(function, </a:t>
            </a:r>
            <a:r>
              <a:rPr lang="en" altLang="zh-CN" dirty="0" err="1"/>
              <a:t>iterable</a:t>
            </a:r>
            <a:r>
              <a:rPr lang="en" altLang="zh-CN" dirty="0"/>
              <a:t>[, initializer])</a:t>
            </a:r>
          </a:p>
          <a:p>
            <a:pPr>
              <a:lnSpc>
                <a:spcPct val="140000"/>
              </a:lnSpc>
            </a:pPr>
            <a:r>
              <a:rPr lang="en" altLang="zh-CN" b="1" dirty="0"/>
              <a:t>sorted() </a:t>
            </a:r>
            <a:r>
              <a:rPr lang="zh-CN" altLang="en-US" b="1" dirty="0"/>
              <a:t>函数：</a:t>
            </a:r>
            <a:r>
              <a:rPr lang="en" altLang="zh-CN" dirty="0"/>
              <a:t> sorted(</a:t>
            </a:r>
            <a:r>
              <a:rPr lang="en" altLang="zh-CN" dirty="0" err="1"/>
              <a:t>iterable</a:t>
            </a:r>
            <a:r>
              <a:rPr lang="en" altLang="zh-CN" dirty="0"/>
              <a:t>[, </a:t>
            </a:r>
            <a:r>
              <a:rPr lang="en" altLang="zh-CN" dirty="0" err="1"/>
              <a:t>cmp</a:t>
            </a:r>
            <a:r>
              <a:rPr lang="en" altLang="zh-CN" dirty="0"/>
              <a:t>[, key[, reverse]]])</a:t>
            </a:r>
          </a:p>
          <a:p>
            <a:pPr>
              <a:lnSpc>
                <a:spcPct val="140000"/>
              </a:lnSpc>
            </a:pPr>
            <a:r>
              <a:rPr lang="en" altLang="zh-CN" b="1" dirty="0"/>
              <a:t>filter() </a:t>
            </a:r>
            <a:r>
              <a:rPr lang="zh-CN" altLang="en-US" b="1" dirty="0"/>
              <a:t>函数：</a:t>
            </a:r>
            <a:r>
              <a:rPr lang="en" altLang="zh-CN" dirty="0"/>
              <a:t> filter(function, </a:t>
            </a:r>
            <a:r>
              <a:rPr lang="en" altLang="zh-CN" dirty="0" err="1"/>
              <a:t>iterable</a:t>
            </a:r>
            <a:r>
              <a:rPr lang="en" altLang="zh-CN" dirty="0"/>
              <a:t>)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129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1E99CC-7F67-DA4C-A54C-8482B5B9527C}"/>
              </a:ext>
            </a:extLst>
          </p:cNvPr>
          <p:cNvSpPr txBox="1"/>
          <p:nvPr/>
        </p:nvSpPr>
        <p:spPr>
          <a:xfrm>
            <a:off x="1095633" y="53546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更高端的拓展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515C4-6EF7-AE47-A3E4-3616812A327D}"/>
              </a:ext>
            </a:extLst>
          </p:cNvPr>
          <p:cNvSpPr txBox="1"/>
          <p:nvPr/>
        </p:nvSpPr>
        <p:spPr>
          <a:xfrm>
            <a:off x="1252151" y="131805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2"/>
              </a:rPr>
              <a:t>openai</a:t>
            </a:r>
            <a:r>
              <a:rPr lang="en" altLang="zh-CN" dirty="0"/>
              <a:t>/</a:t>
            </a:r>
            <a:r>
              <a:rPr lang="en" altLang="zh-CN" b="1" u="sng" dirty="0">
                <a:hlinkClick r:id="rId3"/>
              </a:rPr>
              <a:t>gym</a:t>
            </a:r>
            <a:endParaRPr lang="e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E3AE3C-4DC4-7B4B-98C0-E673906A210F}"/>
              </a:ext>
            </a:extLst>
          </p:cNvPr>
          <p:cNvSpPr txBox="1"/>
          <p:nvPr/>
        </p:nvSpPr>
        <p:spPr>
          <a:xfrm>
            <a:off x="1249328" y="2010033"/>
            <a:ext cx="498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4"/>
              </a:rPr>
              <a:t>PacktPublishing</a:t>
            </a:r>
            <a:r>
              <a:rPr lang="en" altLang="zh-CN" dirty="0"/>
              <a:t>/</a:t>
            </a:r>
            <a:r>
              <a:rPr lang="en" altLang="zh-CN" b="1" u="sng" dirty="0">
                <a:hlinkClick r:id="rId5"/>
              </a:rPr>
              <a:t>Artificial-Intelligence-with-Python</a:t>
            </a:r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E34C46-15F7-9C45-8DE9-7B4C0DEC0604}"/>
              </a:ext>
            </a:extLst>
          </p:cNvPr>
          <p:cNvSpPr txBox="1"/>
          <p:nvPr/>
        </p:nvSpPr>
        <p:spPr>
          <a:xfrm>
            <a:off x="1198051" y="2702012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6"/>
              </a:rPr>
              <a:t>scikit-image</a:t>
            </a:r>
            <a:r>
              <a:rPr lang="en" altLang="zh-CN" dirty="0"/>
              <a:t>/</a:t>
            </a:r>
            <a:r>
              <a:rPr lang="en" altLang="zh-CN" b="1" u="sng" dirty="0">
                <a:hlinkClick r:id="rId7"/>
              </a:rPr>
              <a:t>scikit-image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547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988</Words>
  <Application>Microsoft Macintosh PowerPoint</Application>
  <PresentationFormat>宽屏</PresentationFormat>
  <Paragraphs>94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cyfgod</dc:creator>
  <cp:lastModifiedBy>Microsoft Office User</cp:lastModifiedBy>
  <cp:revision>110</cp:revision>
  <dcterms:created xsi:type="dcterms:W3CDTF">2020-12-16T08:57:00Z</dcterms:created>
  <dcterms:modified xsi:type="dcterms:W3CDTF">2021-08-25T11:21:31Z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