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9" r:id="rId4"/>
    <p:sldId id="260" r:id="rId5"/>
    <p:sldId id="261" r:id="rId6"/>
    <p:sldId id="340" r:id="rId7"/>
    <p:sldId id="348" r:id="rId8"/>
    <p:sldId id="342" r:id="rId9"/>
    <p:sldId id="346" r:id="rId10"/>
    <p:sldId id="347" r:id="rId11"/>
    <p:sldId id="262" r:id="rId12"/>
    <p:sldId id="349" r:id="rId13"/>
    <p:sldId id="350" r:id="rId14"/>
    <p:sldId id="351" r:id="rId15"/>
    <p:sldId id="263" r:id="rId16"/>
    <p:sldId id="266" r:id="rId17"/>
    <p:sldId id="270" r:id="rId18"/>
    <p:sldId id="276" r:id="rId19"/>
    <p:sldId id="267" r:id="rId20"/>
    <p:sldId id="269" r:id="rId21"/>
    <p:sldId id="277" r:id="rId22"/>
    <p:sldId id="268" r:id="rId23"/>
    <p:sldId id="278" r:id="rId24"/>
    <p:sldId id="271" r:id="rId25"/>
    <p:sldId id="273" r:id="rId26"/>
    <p:sldId id="275" r:id="rId27"/>
    <p:sldId id="352" r:id="rId28"/>
    <p:sldId id="264" r:id="rId29"/>
    <p:sldId id="258" r:id="rId30"/>
    <p:sldId id="353" r:id="rId31"/>
    <p:sldId id="354" r:id="rId32"/>
    <p:sldId id="25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20" autoAdjust="0"/>
  </p:normalViewPr>
  <p:slideViewPr>
    <p:cSldViewPr snapToGrid="0">
      <p:cViewPr varScale="1">
        <p:scale>
          <a:sx n="70" d="100"/>
          <a:sy n="70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396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072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 err="1"/>
              <a:t>SSDDriver</a:t>
            </a:r>
            <a:r>
              <a:rPr lang="ko-KR" altLang="en-US" dirty="0"/>
              <a:t>를 </a:t>
            </a:r>
            <a:r>
              <a:rPr lang="en-US" altLang="ko-KR" dirty="0"/>
              <a:t>Mock </a:t>
            </a:r>
            <a:r>
              <a:rPr lang="ko-KR" altLang="en-US" dirty="0"/>
              <a:t>객체로 구현 후 </a:t>
            </a:r>
            <a:r>
              <a:rPr lang="en-US" altLang="ko-KR" dirty="0"/>
              <a:t>Test Shell Interface </a:t>
            </a:r>
            <a:r>
              <a:rPr lang="ko-KR" altLang="en-US" dirty="0"/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3649416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733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230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2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08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44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90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91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43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921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90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“저희는 </a:t>
            </a:r>
            <a:r>
              <a:rPr lang="en-US" altLang="ko-KR" dirty="0"/>
              <a:t>SSD </a:t>
            </a:r>
            <a:r>
              <a:rPr lang="ko-KR" altLang="en-US" dirty="0"/>
              <a:t>기능을 인터페이스로 분리하고</a:t>
            </a:r>
            <a:r>
              <a:rPr lang="en-US" altLang="ko-KR" dirty="0"/>
              <a:t>, </a:t>
            </a:r>
            <a:r>
              <a:rPr lang="ko-KR" altLang="en-US" dirty="0"/>
              <a:t>실행 전략을 주입하는 방식으로 설계했습니다</a:t>
            </a:r>
            <a:r>
              <a:rPr lang="en-US" altLang="ko-KR" dirty="0"/>
              <a:t>.</a:t>
            </a:r>
            <a:r>
              <a:rPr lang="ko-KR" altLang="en-US" dirty="0"/>
              <a:t> 이 구조는 </a:t>
            </a:r>
            <a:r>
              <a:rPr lang="en-US" altLang="ko-KR" dirty="0"/>
              <a:t>Strategy </a:t>
            </a:r>
            <a:r>
              <a:rPr lang="ko-KR" altLang="en-US" dirty="0"/>
              <a:t>패턴으로 볼 수 있으며</a:t>
            </a:r>
            <a:r>
              <a:rPr lang="en-US" altLang="ko-KR" dirty="0"/>
              <a:t>, </a:t>
            </a:r>
            <a:r>
              <a:rPr lang="ko-KR" altLang="en-US" dirty="0"/>
              <a:t>실제 환경에서는 </a:t>
            </a:r>
            <a:r>
              <a:rPr lang="en-US" altLang="ko-KR" dirty="0" err="1"/>
              <a:t>SSDDriver</a:t>
            </a:r>
            <a:r>
              <a:rPr lang="en-US" altLang="ko-KR" dirty="0"/>
              <a:t>, </a:t>
            </a:r>
            <a:r>
              <a:rPr lang="ko-KR" altLang="en-US" dirty="0"/>
              <a:t>테스트 환경에서는 </a:t>
            </a:r>
            <a:r>
              <a:rPr lang="en-US" altLang="ko-KR" dirty="0" err="1"/>
              <a:t>MockSSDDriver</a:t>
            </a:r>
            <a:r>
              <a:rPr lang="ko-KR" altLang="en-US" dirty="0"/>
              <a:t>를 사용할 수 있도록 유연성을 제공합니다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65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“명령 실행 방식을 </a:t>
            </a:r>
            <a:r>
              <a:rPr lang="en-US" altLang="ko-KR" dirty="0"/>
              <a:t>Shell</a:t>
            </a:r>
            <a:r>
              <a:rPr lang="ko-KR" altLang="en-US" dirty="0"/>
              <a:t>과 </a:t>
            </a:r>
            <a:r>
              <a:rPr lang="en-US" altLang="ko-KR" dirty="0"/>
              <a:t>Script </a:t>
            </a:r>
            <a:r>
              <a:rPr lang="ko-KR" altLang="en-US" dirty="0"/>
              <a:t>두 가지로 나누고</a:t>
            </a:r>
            <a:r>
              <a:rPr lang="en-US" altLang="ko-KR" dirty="0"/>
              <a:t>, </a:t>
            </a:r>
            <a:r>
              <a:rPr lang="ko-KR" altLang="en-US" dirty="0"/>
              <a:t>공통 인터페이스를 통해 </a:t>
            </a:r>
            <a:r>
              <a:rPr lang="ko-KR" altLang="en-US" dirty="0" err="1"/>
              <a:t>캡슐화했습니다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구조는 </a:t>
            </a:r>
            <a:r>
              <a:rPr lang="en-US" altLang="ko-KR" dirty="0"/>
              <a:t>Strategy </a:t>
            </a:r>
            <a:r>
              <a:rPr lang="ko-KR" altLang="en-US" dirty="0"/>
              <a:t>패턴을 적용한 것으로</a:t>
            </a:r>
            <a:r>
              <a:rPr lang="en-US" altLang="ko-KR" dirty="0"/>
              <a:t>, </a:t>
            </a:r>
            <a:r>
              <a:rPr lang="ko-KR" altLang="en-US" dirty="0"/>
              <a:t>실행 전략을 유연하게 바꿀 수 있고 유지보수가 쉬워집니다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50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906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1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01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753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5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43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496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973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304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39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s://github.com/sewon-31/Eteam-SSDproject/pull/44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sewon-31/Eteam-SSDproject/pull/5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Easiest (E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</a:t>
            </a:r>
            <a:r>
              <a:rPr lang="en-US" altLang="ko-KR" dirty="0"/>
              <a:t>SSD </a:t>
            </a:r>
            <a:r>
              <a:rPr lang="ko-KR" altLang="en-US" dirty="0"/>
              <a:t>프로젝트 발표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FF6DF14-DE29-42C8-ADB1-9361215FDB60}"/>
              </a:ext>
            </a:extLst>
          </p:cNvPr>
          <p:cNvSpPr txBox="1"/>
          <p:nvPr/>
        </p:nvSpPr>
        <p:spPr>
          <a:xfrm>
            <a:off x="692481" y="1606212"/>
            <a:ext cx="4822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https://github.com/sewon-31/Eteam-SSDproject/pull/44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4"/>
              </a:rPr>
              <a:t>https://github.com/sewon-31/Eteam-SSDproject/pull/53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https://github.com/sewon-31/Eteam-SSDproject/pull/57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(4) Shell Apply Factory</a:t>
            </a:r>
            <a:endParaRPr dirty="0"/>
          </a:p>
        </p:txBody>
      </p:sp>
      <p:sp>
        <p:nvSpPr>
          <p:cNvPr id="53" name="Google Shape;150;p16">
            <a:extLst>
              <a:ext uri="{FF2B5EF4-FFF2-40B4-BE49-F238E27FC236}">
                <a16:creationId xmlns:a16="http://schemas.microsoft.com/office/drawing/2014/main" id="{5B2CB398-7E0B-492D-85CA-5353A2506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0984" y="1030226"/>
            <a:ext cx="8553905" cy="51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b="1" dirty="0"/>
              <a:t>Command 1</a:t>
            </a:r>
            <a:r>
              <a:rPr lang="ko-KR" altLang="en-US" sz="2200" b="1" dirty="0"/>
              <a:t>개씩 </a:t>
            </a:r>
            <a:r>
              <a:rPr lang="en-US" altLang="ko-KR" sz="2200" b="1" dirty="0"/>
              <a:t>TDD</a:t>
            </a:r>
            <a:r>
              <a:rPr lang="ko-KR" altLang="en-US" sz="2200" b="1" dirty="0"/>
              <a:t>로 </a:t>
            </a:r>
            <a:r>
              <a:rPr lang="en-US" altLang="ko-KR" sz="2200" b="1" dirty="0"/>
              <a:t>Factory Pattern </a:t>
            </a:r>
            <a:r>
              <a:rPr lang="ko-KR" altLang="en-US" sz="2200" b="1" dirty="0"/>
              <a:t>적용</a:t>
            </a:r>
            <a:endParaRPr lang="en-US" altLang="ko-KR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2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608D0D-C287-4881-B8A1-BF70BCBD9C14}"/>
              </a:ext>
            </a:extLst>
          </p:cNvPr>
          <p:cNvGrpSpPr/>
          <p:nvPr/>
        </p:nvGrpSpPr>
        <p:grpSpPr>
          <a:xfrm>
            <a:off x="219467" y="1419254"/>
            <a:ext cx="11827987" cy="1915702"/>
            <a:chOff x="219468" y="1513298"/>
            <a:chExt cx="11686586" cy="1915702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BAE91CB-68E8-48B8-897B-E7E5A0CD26FA}"/>
                </a:ext>
              </a:extLst>
            </p:cNvPr>
            <p:cNvSpPr/>
            <p:nvPr/>
          </p:nvSpPr>
          <p:spPr>
            <a:xfrm>
              <a:off x="219468" y="1513298"/>
              <a:ext cx="11686586" cy="1915702"/>
            </a:xfrm>
            <a:prstGeom prst="roundRect">
              <a:avLst>
                <a:gd name="adj" fmla="val 259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87AC2B2-9E33-45CA-AAEF-063C328B6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389" y="1720235"/>
              <a:ext cx="10982032" cy="143821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4D769FF-BB31-467B-B151-D7C66BB6F463}"/>
              </a:ext>
            </a:extLst>
          </p:cNvPr>
          <p:cNvGrpSpPr/>
          <p:nvPr/>
        </p:nvGrpSpPr>
        <p:grpSpPr>
          <a:xfrm>
            <a:off x="219467" y="1626191"/>
            <a:ext cx="11827988" cy="5010279"/>
            <a:chOff x="219468" y="1626191"/>
            <a:chExt cx="11827988" cy="5010279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5A8280E-AC36-4FF7-BBBB-4F0D84619F4B}"/>
                </a:ext>
              </a:extLst>
            </p:cNvPr>
            <p:cNvSpPr/>
            <p:nvPr/>
          </p:nvSpPr>
          <p:spPr>
            <a:xfrm>
              <a:off x="219468" y="1626191"/>
              <a:ext cx="11827988" cy="5010279"/>
            </a:xfrm>
            <a:prstGeom prst="roundRect">
              <a:avLst>
                <a:gd name="adj" fmla="val 112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2D0EC9A-EAE8-4A74-A852-AC6B026A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3395" y="1793411"/>
              <a:ext cx="9220133" cy="1167388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4E9B1BA7-16AF-419B-BE23-5BD802D1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23395" y="3167736"/>
              <a:ext cx="4238625" cy="25527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36C29EB-EAF8-4706-A7F5-94EB8BC3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1756" y="3088110"/>
              <a:ext cx="4006849" cy="3444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8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1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16530-E4D9-468C-90E7-155DB0F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B66FA-5058-4EF1-ABBD-E54A97EC3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Shell</a:t>
            </a:r>
            <a:r>
              <a:rPr lang="ko-KR" altLang="en-US" dirty="0"/>
              <a:t>에서 </a:t>
            </a:r>
            <a:r>
              <a:rPr lang="en-US" altLang="ko-KR" dirty="0"/>
              <a:t>SSD.exe </a:t>
            </a:r>
            <a:r>
              <a:rPr lang="ko-KR" altLang="en-US" dirty="0"/>
              <a:t>프로그램을 사용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Test Shell </a:t>
            </a:r>
            <a:r>
              <a:rPr lang="ko-KR" altLang="en-US" dirty="0"/>
              <a:t>과 </a:t>
            </a:r>
            <a:r>
              <a:rPr lang="en-US" altLang="ko-KR" dirty="0"/>
              <a:t>SSD </a:t>
            </a:r>
            <a:r>
              <a:rPr lang="ko-KR" altLang="en-US" dirty="0"/>
              <a:t>가 동시에 개발 중</a:t>
            </a:r>
          </a:p>
          <a:p>
            <a:endParaRPr lang="ko-KR" altLang="en-US" dirty="0"/>
          </a:p>
          <a:p>
            <a:r>
              <a:rPr lang="ko-KR" altLang="en-US" dirty="0"/>
              <a:t>미완성된 모듈을 포함해서 테스트해야 한다면</a:t>
            </a:r>
            <a:r>
              <a:rPr lang="en-US" altLang="ko-KR" dirty="0"/>
              <a:t>? → </a:t>
            </a:r>
            <a:r>
              <a:rPr lang="ko-KR" altLang="en-US" dirty="0"/>
              <a:t>대역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SSD.exe</a:t>
            </a:r>
            <a:r>
              <a:rPr lang="ko-KR" altLang="en-US" dirty="0"/>
              <a:t> 개발 전까지 </a:t>
            </a:r>
            <a:r>
              <a:rPr lang="en-US" altLang="ko-KR" dirty="0"/>
              <a:t>Mock</a:t>
            </a:r>
            <a:r>
              <a:rPr lang="ko-KR" altLang="en-US" dirty="0"/>
              <a:t>으로 대체해 </a:t>
            </a:r>
            <a:r>
              <a:rPr lang="en-US" altLang="ko-KR" dirty="0"/>
              <a:t>Test Shell </a:t>
            </a:r>
            <a:r>
              <a:rPr lang="ko-KR" altLang="en-US" dirty="0"/>
              <a:t>개발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34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6669-1698-4D54-ADD1-3B2735F2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4198C-B391-4FC7-A9D8-7526021E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SSD Driver</a:t>
            </a:r>
            <a:r>
              <a:rPr lang="ko-KR" altLang="en-US" dirty="0"/>
              <a:t>의 </a:t>
            </a:r>
            <a:r>
              <a:rPr lang="en-US" altLang="ko-KR" dirty="0"/>
              <a:t>Interface, Mock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Mock </a:t>
            </a:r>
            <a:r>
              <a:rPr lang="ko-KR" altLang="en-US" dirty="0"/>
              <a:t>객체로 </a:t>
            </a:r>
            <a:r>
              <a:rPr lang="en-US" altLang="ko-KR" dirty="0"/>
              <a:t>SSD Driver </a:t>
            </a:r>
            <a:r>
              <a:rPr lang="ko-KR" altLang="en-US" dirty="0"/>
              <a:t>개발 전 </a:t>
            </a:r>
            <a:r>
              <a:rPr lang="en-US" altLang="ko-KR" dirty="0"/>
              <a:t>Shell </a:t>
            </a:r>
            <a:r>
              <a:rPr lang="ko-KR" altLang="en-US" dirty="0"/>
              <a:t>메서드 개발 및 검증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E5F081-5657-4D47-8869-0A46A01B7AEC}"/>
              </a:ext>
            </a:extLst>
          </p:cNvPr>
          <p:cNvGrpSpPr/>
          <p:nvPr/>
        </p:nvGrpSpPr>
        <p:grpSpPr>
          <a:xfrm>
            <a:off x="6313735" y="2651572"/>
            <a:ext cx="4448175" cy="3933825"/>
            <a:chOff x="6365178" y="2705524"/>
            <a:chExt cx="4448175" cy="39338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2EF4C2-15F4-4665-82B6-7A51FF88D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5178" y="2705524"/>
              <a:ext cx="4448175" cy="3933825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FE9E5F-C816-4D30-94AF-B2CD74D8888B}"/>
                </a:ext>
              </a:extLst>
            </p:cNvPr>
            <p:cNvSpPr/>
            <p:nvPr/>
          </p:nvSpPr>
          <p:spPr>
            <a:xfrm>
              <a:off x="6879463" y="3235543"/>
              <a:ext cx="2800245" cy="1059363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836981-E969-4FB4-A498-CBAD25E569F3}"/>
              </a:ext>
            </a:extLst>
          </p:cNvPr>
          <p:cNvGrpSpPr/>
          <p:nvPr/>
        </p:nvGrpSpPr>
        <p:grpSpPr>
          <a:xfrm>
            <a:off x="889421" y="4618485"/>
            <a:ext cx="4648200" cy="1533525"/>
            <a:chOff x="880185" y="4556852"/>
            <a:chExt cx="4648200" cy="15335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DFDD1E-456D-4246-A11B-645CC734E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880185" y="4556852"/>
              <a:ext cx="4648200" cy="1533525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E182DA3-D018-4981-80F1-53D835C4B850}"/>
                </a:ext>
              </a:extLst>
            </p:cNvPr>
            <p:cNvSpPr/>
            <p:nvPr/>
          </p:nvSpPr>
          <p:spPr>
            <a:xfrm>
              <a:off x="1656299" y="4930417"/>
              <a:ext cx="2804865" cy="205002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F6A204-8674-4A53-8417-4AD2E82130CD}"/>
              </a:ext>
            </a:extLst>
          </p:cNvPr>
          <p:cNvGrpSpPr/>
          <p:nvPr/>
        </p:nvGrpSpPr>
        <p:grpSpPr>
          <a:xfrm>
            <a:off x="889421" y="2977905"/>
            <a:ext cx="5048250" cy="1380898"/>
            <a:chOff x="880185" y="2916272"/>
            <a:chExt cx="5048250" cy="13808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F3C037-87D3-4B69-8A86-4833ECBBE0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0339"/>
            <a:stretch/>
          </p:blipFill>
          <p:spPr>
            <a:xfrm>
              <a:off x="880185" y="2916272"/>
              <a:ext cx="5048250" cy="1380898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CB96335-BE24-4565-89FF-50EA040CF2CB}"/>
                </a:ext>
              </a:extLst>
            </p:cNvPr>
            <p:cNvSpPr/>
            <p:nvPr/>
          </p:nvSpPr>
          <p:spPr>
            <a:xfrm>
              <a:off x="880185" y="2916272"/>
              <a:ext cx="5048250" cy="1378634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7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0AB1-CC70-4D56-8AD9-15CD14D7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err="1"/>
              <a:t>Mocking</a:t>
            </a:r>
            <a:r>
              <a:rPr lang="ko-KR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74D6B-C2E3-4CC0-888F-AABAE1E36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SSD Driver</a:t>
            </a:r>
            <a:r>
              <a:rPr lang="ko-KR" altLang="en-US" dirty="0"/>
              <a:t>의 </a:t>
            </a:r>
            <a:r>
              <a:rPr lang="en-US" altLang="ko-KR" dirty="0"/>
              <a:t>SSD.exe </a:t>
            </a:r>
            <a:r>
              <a:rPr lang="ko-KR" altLang="en-US" dirty="0"/>
              <a:t>실행 메서드 </a:t>
            </a:r>
            <a:r>
              <a:rPr lang="en-US" altLang="ko-KR" dirty="0"/>
              <a:t>Mocking</a:t>
            </a:r>
          </a:p>
          <a:p>
            <a:r>
              <a:rPr lang="en-US" altLang="ko-KR" dirty="0"/>
              <a:t>Mock </a:t>
            </a:r>
            <a:r>
              <a:rPr lang="ko-KR" altLang="en-US" dirty="0"/>
              <a:t>객체로 </a:t>
            </a:r>
            <a:r>
              <a:rPr lang="en-US" altLang="ko-KR" dirty="0"/>
              <a:t>SSD </a:t>
            </a:r>
            <a:r>
              <a:rPr lang="ko-KR" altLang="en-US" dirty="0"/>
              <a:t>개발 전 </a:t>
            </a:r>
            <a:r>
              <a:rPr lang="en-US" altLang="ko-KR" dirty="0"/>
              <a:t>SSD Driver </a:t>
            </a:r>
            <a:r>
              <a:rPr lang="ko-KR" altLang="en-US" dirty="0"/>
              <a:t>메서드 개발 및 검증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61F226-E854-4B3F-B893-43017B686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"/>
          <a:stretch/>
        </p:blipFill>
        <p:spPr>
          <a:xfrm>
            <a:off x="815530" y="4059978"/>
            <a:ext cx="4339203" cy="2114550"/>
          </a:xfrm>
          <a:prstGeom prst="rect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3235D16-12E9-4AE6-B361-5133F7980F99}"/>
              </a:ext>
            </a:extLst>
          </p:cNvPr>
          <p:cNvGrpSpPr/>
          <p:nvPr/>
        </p:nvGrpSpPr>
        <p:grpSpPr>
          <a:xfrm>
            <a:off x="815530" y="3033810"/>
            <a:ext cx="5048250" cy="790380"/>
            <a:chOff x="815530" y="3033810"/>
            <a:chExt cx="5048250" cy="7903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CC17E8-5020-41D7-BA38-7339FAFE5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5852"/>
            <a:stretch/>
          </p:blipFill>
          <p:spPr>
            <a:xfrm>
              <a:off x="815530" y="3033810"/>
              <a:ext cx="5048250" cy="790380"/>
            </a:xfrm>
            <a:prstGeom prst="rect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D01909-D636-4D88-BEC0-25C0ED710EB7}"/>
                </a:ext>
              </a:extLst>
            </p:cNvPr>
            <p:cNvSpPr/>
            <p:nvPr/>
          </p:nvSpPr>
          <p:spPr>
            <a:xfrm>
              <a:off x="815530" y="3034145"/>
              <a:ext cx="5048250" cy="790045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DF82A1-AFCA-416F-8195-DB17119E9EEE}"/>
              </a:ext>
            </a:extLst>
          </p:cNvPr>
          <p:cNvSpPr/>
          <p:nvPr/>
        </p:nvSpPr>
        <p:spPr>
          <a:xfrm>
            <a:off x="1776481" y="4402844"/>
            <a:ext cx="2795519" cy="243047"/>
          </a:xfrm>
          <a:prstGeom prst="rect">
            <a:avLst/>
          </a:prstGeom>
          <a:solidFill>
            <a:schemeClr val="accent4">
              <a:alpha val="1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3E0EDDF-5391-4F93-94FE-F71D588BC979}"/>
              </a:ext>
            </a:extLst>
          </p:cNvPr>
          <p:cNvGrpSpPr/>
          <p:nvPr/>
        </p:nvGrpSpPr>
        <p:grpSpPr>
          <a:xfrm>
            <a:off x="6524480" y="3780219"/>
            <a:ext cx="4333875" cy="1733550"/>
            <a:chOff x="6524480" y="3098331"/>
            <a:chExt cx="4333875" cy="173355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0B67A4-A408-46E7-A843-13E1D76B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4480" y="3098331"/>
              <a:ext cx="4333875" cy="173355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1442E5-F2A8-4D36-9859-30B781DA1AB0}"/>
                </a:ext>
              </a:extLst>
            </p:cNvPr>
            <p:cNvSpPr/>
            <p:nvPr/>
          </p:nvSpPr>
          <p:spPr>
            <a:xfrm>
              <a:off x="7517237" y="3582779"/>
              <a:ext cx="3341117" cy="1063112"/>
            </a:xfrm>
            <a:prstGeom prst="rect">
              <a:avLst/>
            </a:prstGeom>
            <a:solidFill>
              <a:schemeClr val="accent4">
                <a:alpha val="1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64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5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SSD: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클래스 구조 비교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27229B-6CE6-4935-AE2F-386259C7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1690414"/>
            <a:ext cx="11491608" cy="4428284"/>
          </a:xfrm>
          <a:prstGeom prst="rect">
            <a:avLst/>
          </a:prstGeom>
        </p:spPr>
      </p:pic>
      <p:sp>
        <p:nvSpPr>
          <p:cNvPr id="2" name="사각형: 모서리가 접힌 도형 1">
            <a:extLst>
              <a:ext uri="{FF2B5EF4-FFF2-40B4-BE49-F238E27FC236}">
                <a16:creationId xmlns:a16="http://schemas.microsoft.com/office/drawing/2014/main" id="{6C387286-6CC0-4263-BDB7-80275B184745}"/>
              </a:ext>
            </a:extLst>
          </p:cNvPr>
          <p:cNvSpPr/>
          <p:nvPr/>
        </p:nvSpPr>
        <p:spPr>
          <a:xfrm>
            <a:off x="437745" y="2986391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ssd_output.txt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9C093898-F730-41BA-A8C6-7402D3ADA2FD}"/>
              </a:ext>
            </a:extLst>
          </p:cNvPr>
          <p:cNvSpPr/>
          <p:nvPr/>
        </p:nvSpPr>
        <p:spPr>
          <a:xfrm>
            <a:off x="4280170" y="3482502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ssd_nand.txt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BEE99D30-3D51-4CCE-A2A4-E0DAEBB49A9E}"/>
              </a:ext>
            </a:extLst>
          </p:cNvPr>
          <p:cNvSpPr/>
          <p:nvPr/>
        </p:nvSpPr>
        <p:spPr>
          <a:xfrm>
            <a:off x="4280170" y="5622587"/>
            <a:ext cx="1449421" cy="496111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buffer/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7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TestShell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</a:t>
            </a:r>
            <a:r>
              <a:rPr lang="en-US" altLang="ko-KR" dirty="0"/>
              <a:t>/</a:t>
            </a:r>
            <a:r>
              <a:rPr lang="ko-KR" altLang="en-US" dirty="0"/>
              <a:t>후 클래스 구조 비교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AA8FB3-80C3-4BE1-9CE9-E54D59C7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485219"/>
            <a:ext cx="11906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 →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활용 </a:t>
            </a:r>
            <a:r>
              <a:rPr lang="en-US" altLang="ko-KR" dirty="0"/>
              <a:t>(</a:t>
            </a:r>
            <a:r>
              <a:rPr lang="ko-KR" altLang="en-US" dirty="0"/>
              <a:t>가독성 향상 </a:t>
            </a:r>
            <a:r>
              <a:rPr lang="en-US" altLang="ko-KR" dirty="0"/>
              <a:t>+ </a:t>
            </a:r>
            <a:r>
              <a:rPr lang="ko-KR" altLang="en-US" dirty="0"/>
              <a:t>그룹화</a:t>
            </a:r>
            <a:r>
              <a:rPr lang="en-US" altLang="ko-KR" dirty="0"/>
              <a:t>)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/>
              <a:t>input parsing </a:t>
            </a:r>
            <a:r>
              <a:rPr lang="ko-KR" altLang="en-US" sz="2000" dirty="0"/>
              <a:t>시</a:t>
            </a:r>
            <a:r>
              <a:rPr lang="en-US" altLang="ko-KR" sz="2000" dirty="0"/>
              <a:t>, index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enum</a:t>
            </a:r>
            <a:r>
              <a:rPr lang="ko-KR" altLang="en-US" sz="2000" dirty="0"/>
              <a:t>으로 치환</a:t>
            </a:r>
            <a:endParaRPr lang="en-US" altLang="ko-KR" sz="2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BEA0E7-F664-46D2-97D3-A9752058C2A3}"/>
              </a:ext>
            </a:extLst>
          </p:cNvPr>
          <p:cNvGrpSpPr/>
          <p:nvPr/>
        </p:nvGrpSpPr>
        <p:grpSpPr>
          <a:xfrm>
            <a:off x="1255246" y="2431860"/>
            <a:ext cx="2451312" cy="1761614"/>
            <a:chOff x="1070420" y="2431860"/>
            <a:chExt cx="2451312" cy="17616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68C9148-1501-4211-BFC0-12D3197E8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420" y="2774051"/>
              <a:ext cx="2152950" cy="14194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38B85C-691F-49DB-9B8A-17F44E5CCAF7}"/>
                </a:ext>
              </a:extLst>
            </p:cNvPr>
            <p:cNvSpPr txBox="1"/>
            <p:nvPr/>
          </p:nvSpPr>
          <p:spPr>
            <a:xfrm>
              <a:off x="1070420" y="2431860"/>
              <a:ext cx="2451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/>
                <a:t>ssd_command_builder.h</a:t>
              </a:r>
              <a:endParaRPr lang="ko-KR" altLang="en-US" sz="1600" i="1" dirty="0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FB6347C-718B-478E-BD95-4305BF5EACBA}"/>
              </a:ext>
            </a:extLst>
          </p:cNvPr>
          <p:cNvSpPr/>
          <p:nvPr/>
        </p:nvSpPr>
        <p:spPr>
          <a:xfrm>
            <a:off x="3744876" y="4175279"/>
            <a:ext cx="835508" cy="310140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A8C02C0-B7C2-4D0E-896E-5EF2E57C67A9}"/>
              </a:ext>
            </a:extLst>
          </p:cNvPr>
          <p:cNvGrpSpPr/>
          <p:nvPr/>
        </p:nvGrpSpPr>
        <p:grpSpPr>
          <a:xfrm>
            <a:off x="4917064" y="2163584"/>
            <a:ext cx="5699601" cy="4295335"/>
            <a:chOff x="4732238" y="2163584"/>
            <a:chExt cx="5699601" cy="42953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4449F69-1F4E-472F-BE3E-2E3B0B990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477"/>
            <a:stretch/>
          </p:blipFill>
          <p:spPr>
            <a:xfrm>
              <a:off x="4732238" y="2520017"/>
              <a:ext cx="5699601" cy="242836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0A3B49-7F61-4FCA-BDE6-EE46305D0C8B}"/>
                </a:ext>
              </a:extLst>
            </p:cNvPr>
            <p:cNvSpPr txBox="1"/>
            <p:nvPr/>
          </p:nvSpPr>
          <p:spPr>
            <a:xfrm>
              <a:off x="4732238" y="2163584"/>
              <a:ext cx="2634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/>
                <a:t>ssd_command_builder.cpp</a:t>
              </a:r>
              <a:endParaRPr lang="ko-KR" altLang="en-US" sz="1600" i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7E9144-8AB7-4CAB-BDEA-9E7FBB00EA5E}"/>
                </a:ext>
              </a:extLst>
            </p:cNvPr>
            <p:cNvSpPr/>
            <p:nvPr/>
          </p:nvSpPr>
          <p:spPr>
            <a:xfrm>
              <a:off x="7386163" y="2698744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1566180-A045-4A11-877E-1BF6B3EAF1C9}"/>
                </a:ext>
              </a:extLst>
            </p:cNvPr>
            <p:cNvSpPr/>
            <p:nvPr/>
          </p:nvSpPr>
          <p:spPr>
            <a:xfrm>
              <a:off x="9577145" y="3933398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066A67-1796-4816-AFD4-4395356ED97E}"/>
                </a:ext>
              </a:extLst>
            </p:cNvPr>
            <p:cNvSpPr/>
            <p:nvPr/>
          </p:nvSpPr>
          <p:spPr>
            <a:xfrm>
              <a:off x="7805474" y="4469353"/>
              <a:ext cx="799710" cy="2600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D0BD5F5-C60B-494B-84F6-C2A35AE01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0994" b="11601"/>
            <a:stretch/>
          </p:blipFill>
          <p:spPr>
            <a:xfrm>
              <a:off x="4732238" y="5115624"/>
              <a:ext cx="5699601" cy="1343295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FADDC5A-4C9D-488B-9F4E-58F7998C7C03}"/>
              </a:ext>
            </a:extLst>
          </p:cNvPr>
          <p:cNvGrpSpPr/>
          <p:nvPr/>
        </p:nvGrpSpPr>
        <p:grpSpPr>
          <a:xfrm>
            <a:off x="1464238" y="4457347"/>
            <a:ext cx="1590897" cy="1443021"/>
            <a:chOff x="1070420" y="4930732"/>
            <a:chExt cx="1590897" cy="14430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C996D2-C025-4CAA-A234-9D007E624323}"/>
                </a:ext>
              </a:extLst>
            </p:cNvPr>
            <p:cNvSpPr txBox="1"/>
            <p:nvPr/>
          </p:nvSpPr>
          <p:spPr>
            <a:xfrm>
              <a:off x="1070420" y="4930732"/>
              <a:ext cx="1358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/>
                <a:t>nand_data.h</a:t>
              </a:r>
              <a:endParaRPr lang="ko-KR" altLang="en-US" sz="1600" i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F885C2E-515C-49BF-86B2-C740AFE3B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0420" y="5278225"/>
              <a:ext cx="1590897" cy="109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35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 err="1"/>
              <a:t>enum</a:t>
            </a:r>
            <a:r>
              <a:rPr lang="en-US" altLang="ko-KR" dirty="0"/>
              <a:t> class </a:t>
            </a:r>
            <a:r>
              <a:rPr lang="ko-KR" altLang="en-US" dirty="0"/>
              <a:t>활용을 통한 코드 가독성 향상</a:t>
            </a:r>
            <a:endParaRPr lang="en-US" altLang="ko-KR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Command </a:t>
            </a:r>
            <a:r>
              <a:rPr lang="ko-KR" altLang="en-US" sz="2000" dirty="0"/>
              <a:t>종류에 따라 다른 동작 실행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유지 보수 편리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D0025-D5C9-4402-8584-5A5B8E65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85" y="3650785"/>
            <a:ext cx="1952898" cy="12670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D374B8-904A-48A1-9C9D-8D2070A5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350" y="2735059"/>
            <a:ext cx="5325218" cy="1095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1C10A-7925-46DD-9B9F-EF6DABD49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50" y="4510384"/>
            <a:ext cx="5334744" cy="1733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C92EAD-8500-4D5D-A0D2-894AC2DE1463}"/>
              </a:ext>
            </a:extLst>
          </p:cNvPr>
          <p:cNvSpPr txBox="1"/>
          <p:nvPr/>
        </p:nvSpPr>
        <p:spPr>
          <a:xfrm>
            <a:off x="956353" y="3229593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/>
              <a:t>command_interface.h</a:t>
            </a:r>
            <a:endParaRPr lang="ko-KR" altLang="en-US" sz="1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BD6D8-51CA-4A89-89EB-B76B65F2E7CA}"/>
              </a:ext>
            </a:extLst>
          </p:cNvPr>
          <p:cNvSpPr txBox="1"/>
          <p:nvPr/>
        </p:nvSpPr>
        <p:spPr>
          <a:xfrm>
            <a:off x="5167824" y="2378626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ssd.cpp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6B047-1945-438D-88F2-AD5E855CD9FF}"/>
              </a:ext>
            </a:extLst>
          </p:cNvPr>
          <p:cNvSpPr txBox="1"/>
          <p:nvPr/>
        </p:nvSpPr>
        <p:spPr>
          <a:xfrm>
            <a:off x="5167824" y="4187020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command_buffer.cpp</a:t>
            </a:r>
            <a:endParaRPr lang="ko-KR" altLang="en-US" sz="1600" i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B2A2F2-F16E-4EB8-9FAD-9B1CDFB76617}"/>
              </a:ext>
            </a:extLst>
          </p:cNvPr>
          <p:cNvSpPr/>
          <p:nvPr/>
        </p:nvSpPr>
        <p:spPr>
          <a:xfrm>
            <a:off x="3335659" y="4027878"/>
            <a:ext cx="1508288" cy="292231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magic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→ </a:t>
            </a:r>
            <a:r>
              <a:rPr lang="en-US" altLang="ko-KR" dirty="0"/>
              <a:t>static const </a:t>
            </a:r>
            <a:r>
              <a:rPr lang="ko-KR" altLang="en-US" dirty="0"/>
              <a:t>문자열 활용 </a:t>
            </a:r>
            <a:r>
              <a:rPr lang="en-US" altLang="ko-KR" dirty="0"/>
              <a:t>(</a:t>
            </a:r>
            <a:r>
              <a:rPr lang="ko-KR" altLang="en-US" dirty="0"/>
              <a:t>가독성 향상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9DA4-2925-4F9D-93A4-503B3044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303086"/>
            <a:ext cx="698279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1" dirty="0"/>
              <a:t>조건문 </a:t>
            </a:r>
            <a:r>
              <a:rPr lang="ko-KR" altLang="en-US" b="1" dirty="0" err="1"/>
              <a:t>리팩토링</a:t>
            </a:r>
            <a:r>
              <a:rPr lang="ko-KR" altLang="en-US" dirty="0" err="1"/>
              <a:t>을</a:t>
            </a:r>
            <a:r>
              <a:rPr lang="ko-KR" altLang="en-US" dirty="0"/>
              <a:t> 통한 불필요한 </a:t>
            </a:r>
            <a:r>
              <a:rPr lang="ko-KR" altLang="en-US" dirty="0" err="1"/>
              <a:t>반복문</a:t>
            </a:r>
            <a:r>
              <a:rPr lang="ko-KR" altLang="en-US" dirty="0"/>
              <a:t> 및 코드 중복 최소화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220A7-F967-4475-A199-3889A4C3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060412"/>
            <a:ext cx="5484654" cy="448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87704-2C50-4B2A-8793-6A7B3117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32" y="2383655"/>
            <a:ext cx="4763688" cy="38409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63BDE8-DEAF-43EA-B387-F7285B21D761}"/>
              </a:ext>
            </a:extLst>
          </p:cNvPr>
          <p:cNvSpPr/>
          <p:nvPr/>
        </p:nvSpPr>
        <p:spPr>
          <a:xfrm>
            <a:off x="6195590" y="4304134"/>
            <a:ext cx="516495" cy="30677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D5F658-E4AF-4902-A53F-3C6E31F6161E}"/>
              </a:ext>
            </a:extLst>
          </p:cNvPr>
          <p:cNvSpPr/>
          <p:nvPr/>
        </p:nvSpPr>
        <p:spPr>
          <a:xfrm>
            <a:off x="501025" y="2227633"/>
            <a:ext cx="3428950" cy="4085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594A1A-6BB5-42A8-AEAA-DA4DFD0274CB}"/>
              </a:ext>
            </a:extLst>
          </p:cNvPr>
          <p:cNvSpPr/>
          <p:nvPr/>
        </p:nvSpPr>
        <p:spPr>
          <a:xfrm>
            <a:off x="6792258" y="2364092"/>
            <a:ext cx="2886763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62B223-9F0E-4B1C-B4DF-6896971C408D}"/>
              </a:ext>
            </a:extLst>
          </p:cNvPr>
          <p:cNvSpPr/>
          <p:nvPr/>
        </p:nvSpPr>
        <p:spPr>
          <a:xfrm>
            <a:off x="501024" y="5355157"/>
            <a:ext cx="4139069" cy="2966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16AF49-511E-4B11-96D0-8A215F39DC97}"/>
              </a:ext>
            </a:extLst>
          </p:cNvPr>
          <p:cNvSpPr/>
          <p:nvPr/>
        </p:nvSpPr>
        <p:spPr>
          <a:xfrm>
            <a:off x="7074152" y="2827393"/>
            <a:ext cx="1914205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7E7AB1-7321-4693-BEB3-9A0286E9E7F8}"/>
              </a:ext>
            </a:extLst>
          </p:cNvPr>
          <p:cNvSpPr/>
          <p:nvPr/>
        </p:nvSpPr>
        <p:spPr>
          <a:xfrm>
            <a:off x="7074152" y="5188822"/>
            <a:ext cx="659337" cy="272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8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File</a:t>
            </a:r>
            <a:r>
              <a:rPr lang="ko-KR" altLang="en-US" b="1" dirty="0"/>
              <a:t> </a:t>
            </a:r>
            <a:r>
              <a:rPr lang="en-US" altLang="ko-KR" b="1" dirty="0"/>
              <a:t>I/O</a:t>
            </a:r>
            <a:r>
              <a:rPr lang="ko-KR" altLang="en-US" b="1" dirty="0"/>
              <a:t> 클래스 분리</a:t>
            </a:r>
            <a:r>
              <a:rPr lang="ko-KR" altLang="en-US" dirty="0"/>
              <a:t>를 통해 </a:t>
            </a:r>
            <a:r>
              <a:rPr lang="en-US" altLang="ko-KR" dirty="0"/>
              <a:t>SRP </a:t>
            </a:r>
            <a:r>
              <a:rPr lang="ko-KR" altLang="en-US" dirty="0"/>
              <a:t>원칙 준수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220A7-F967-4475-A199-3889A4C3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060412"/>
            <a:ext cx="5484654" cy="44874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987704-2C50-4B2A-8793-6A7B31175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332" y="2383655"/>
            <a:ext cx="4763688" cy="38409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63BDE8-DEAF-43EA-B387-F7285B21D761}"/>
              </a:ext>
            </a:extLst>
          </p:cNvPr>
          <p:cNvSpPr/>
          <p:nvPr/>
        </p:nvSpPr>
        <p:spPr>
          <a:xfrm>
            <a:off x="6195590" y="4304134"/>
            <a:ext cx="516495" cy="30677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D5F658-E4AF-4902-A53F-3C6E31F6161E}"/>
              </a:ext>
            </a:extLst>
          </p:cNvPr>
          <p:cNvSpPr/>
          <p:nvPr/>
        </p:nvSpPr>
        <p:spPr>
          <a:xfrm>
            <a:off x="1128787" y="4416357"/>
            <a:ext cx="2198074" cy="6322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EEC3C-2410-4628-9AF9-D31A3D2225F9}"/>
              </a:ext>
            </a:extLst>
          </p:cNvPr>
          <p:cNvSpPr/>
          <p:nvPr/>
        </p:nvSpPr>
        <p:spPr>
          <a:xfrm>
            <a:off x="856416" y="5805940"/>
            <a:ext cx="2198074" cy="63229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594A1A-6BB5-42A8-AEAA-DA4DFD0274CB}"/>
              </a:ext>
            </a:extLst>
          </p:cNvPr>
          <p:cNvSpPr/>
          <p:nvPr/>
        </p:nvSpPr>
        <p:spPr>
          <a:xfrm>
            <a:off x="7035290" y="5763719"/>
            <a:ext cx="3130114" cy="3257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0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Simple Factory Pattern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Step1.</a:t>
            </a:r>
            <a:r>
              <a:rPr lang="ko-KR" altLang="en-US" sz="1800" dirty="0"/>
              <a:t> </a:t>
            </a:r>
            <a:r>
              <a:rPr lang="en-US" altLang="ko-KR" sz="1800" dirty="0"/>
              <a:t>Command Interface </a:t>
            </a:r>
            <a:r>
              <a:rPr lang="ko-KR" altLang="en-US" sz="1800" dirty="0"/>
              <a:t>생성 및 </a:t>
            </a:r>
            <a:r>
              <a:rPr lang="en-US" altLang="ko-KR" sz="1800" dirty="0"/>
              <a:t>Concrete Command </a:t>
            </a:r>
            <a:r>
              <a:rPr lang="ko-KR" altLang="en-US" sz="1800" dirty="0"/>
              <a:t>구현</a:t>
            </a:r>
            <a:r>
              <a:rPr lang="en-US" altLang="ko-KR" sz="1800" dirty="0"/>
              <a:t> (Realization)</a:t>
            </a:r>
            <a:endParaRPr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32FE3-AA6F-4E0B-B8EC-D9F1C04D34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05" r="51923" b="59595"/>
          <a:stretch/>
        </p:blipFill>
        <p:spPr>
          <a:xfrm>
            <a:off x="7417118" y="2639689"/>
            <a:ext cx="3815291" cy="7800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16EE3-3B85-4C9E-96C0-817AD3D6F5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064" b="43873"/>
          <a:stretch/>
        </p:blipFill>
        <p:spPr>
          <a:xfrm>
            <a:off x="898854" y="2478014"/>
            <a:ext cx="5848439" cy="11034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5AFBA6-E445-48F3-8D7C-EC47624D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522" y="3628748"/>
            <a:ext cx="6134956" cy="914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7421A7-4249-4B9C-A360-FB690F99F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522" y="4623538"/>
            <a:ext cx="5858693" cy="19243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8FE91F-3BD1-4788-A559-54DD792E6FD1}"/>
              </a:ext>
            </a:extLst>
          </p:cNvPr>
          <p:cNvSpPr/>
          <p:nvPr/>
        </p:nvSpPr>
        <p:spPr>
          <a:xfrm>
            <a:off x="5505498" y="2840371"/>
            <a:ext cx="1703514" cy="307197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5FB58-3C62-44AC-A2F6-D50C914ACE64}"/>
              </a:ext>
            </a:extLst>
          </p:cNvPr>
          <p:cNvSpPr txBox="1"/>
          <p:nvPr/>
        </p:nvSpPr>
        <p:spPr>
          <a:xfrm>
            <a:off x="898854" y="213946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test_shell.cpp</a:t>
            </a:r>
            <a:endParaRPr lang="ko-KR" altLang="en-US" sz="1600" i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DE1B08-633E-48A4-8FBD-BC686A40AA14}"/>
              </a:ext>
            </a:extLst>
          </p:cNvPr>
          <p:cNvSpPr/>
          <p:nvPr/>
        </p:nvSpPr>
        <p:spPr>
          <a:xfrm>
            <a:off x="1070419" y="2768189"/>
            <a:ext cx="3973359" cy="58606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BD70C7-F681-46E6-8234-E73181E4BC82}"/>
              </a:ext>
            </a:extLst>
          </p:cNvPr>
          <p:cNvSpPr/>
          <p:nvPr/>
        </p:nvSpPr>
        <p:spPr>
          <a:xfrm>
            <a:off x="7752946" y="2979284"/>
            <a:ext cx="3368634" cy="2930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1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Simple Factory Pattern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Step2.</a:t>
            </a:r>
            <a:r>
              <a:rPr lang="ko-KR" altLang="en-US" sz="1800" dirty="0"/>
              <a:t> </a:t>
            </a:r>
            <a:r>
              <a:rPr lang="en-US" altLang="ko-KR" sz="1800" dirty="0"/>
              <a:t>Factory Method </a:t>
            </a:r>
            <a:r>
              <a:rPr lang="ko-KR" altLang="en-US" sz="1800" dirty="0"/>
              <a:t>도입하여 </a:t>
            </a:r>
            <a:r>
              <a:rPr lang="en-US" altLang="ko-KR" sz="1800" dirty="0"/>
              <a:t>command </a:t>
            </a:r>
            <a:r>
              <a:rPr lang="ko-KR" altLang="en-US" sz="1800" dirty="0"/>
              <a:t>생성</a:t>
            </a:r>
            <a:endParaRPr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532FE3-AA6F-4E0B-B8EC-D9F1C04D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14" y="2488738"/>
            <a:ext cx="5781006" cy="4059119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6E9D812-B8D6-420B-AA1F-75C60B0342F7}"/>
              </a:ext>
            </a:extLst>
          </p:cNvPr>
          <p:cNvSpPr/>
          <p:nvPr/>
        </p:nvSpPr>
        <p:spPr>
          <a:xfrm>
            <a:off x="3566811" y="2431734"/>
            <a:ext cx="493225" cy="279418"/>
          </a:xfrm>
          <a:prstGeom prst="rightArrow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6DBAE8-ABA0-4C63-AB46-763E11374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19" t="194" b="71062"/>
          <a:stretch/>
        </p:blipFill>
        <p:spPr>
          <a:xfrm>
            <a:off x="4205215" y="2167789"/>
            <a:ext cx="4124527" cy="3155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3554F9-9B2E-49FB-998F-BC5DC5877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801" y="2583116"/>
            <a:ext cx="4362219" cy="38703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A91776-E918-4979-A75E-4E70226B48D9}"/>
              </a:ext>
            </a:extLst>
          </p:cNvPr>
          <p:cNvSpPr txBox="1"/>
          <p:nvPr/>
        </p:nvSpPr>
        <p:spPr>
          <a:xfrm>
            <a:off x="850214" y="213946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test_shell.cpp</a:t>
            </a:r>
            <a:endParaRPr lang="ko-KR" altLang="en-US" sz="1600" i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07FE1E-68B7-4EBC-BAE5-21A0D8CD2A75}"/>
              </a:ext>
            </a:extLst>
          </p:cNvPr>
          <p:cNvSpPr/>
          <p:nvPr/>
        </p:nvSpPr>
        <p:spPr>
          <a:xfrm>
            <a:off x="5863780" y="2132919"/>
            <a:ext cx="1033131" cy="2988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577CBD-1B46-4DEF-8E1D-0EA7FE2995A8}"/>
              </a:ext>
            </a:extLst>
          </p:cNvPr>
          <p:cNvSpPr txBox="1"/>
          <p:nvPr/>
        </p:nvSpPr>
        <p:spPr>
          <a:xfrm>
            <a:off x="8508142" y="2053115"/>
            <a:ext cx="339695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dirty="0"/>
              <a:t>+ command </a:t>
            </a:r>
            <a:r>
              <a:rPr lang="ko-KR" altLang="en-US" sz="1400" dirty="0"/>
              <a:t>생성 시에는 </a:t>
            </a:r>
            <a:endParaRPr lang="en-US" altLang="ko-KR" sz="1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400" dirty="0"/>
              <a:t>unique pointer </a:t>
            </a:r>
            <a:r>
              <a:rPr lang="ko-KR" altLang="en-US" dirty="0"/>
              <a:t>사용하여 메모리 관리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2152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Singleton</a:t>
            </a:r>
            <a:r>
              <a:rPr lang="ko-KR" altLang="en-US" b="1" dirty="0"/>
              <a:t> </a:t>
            </a:r>
            <a:r>
              <a:rPr lang="en-US" altLang="ko-KR" b="1" dirty="0"/>
              <a:t>Pattern: Logger </a:t>
            </a:r>
            <a:r>
              <a:rPr lang="ko-KR" altLang="en-US" b="1" dirty="0"/>
              <a:t>클래스</a:t>
            </a:r>
            <a:endParaRPr lang="en-US" altLang="ko-KR" b="1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Logger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Singleton</a:t>
            </a:r>
            <a:r>
              <a:rPr lang="ko-KR" altLang="en-US" sz="2000" dirty="0"/>
              <a:t> </a:t>
            </a:r>
            <a:r>
              <a:rPr lang="en-US" altLang="ko-KR" sz="2000" dirty="0"/>
              <a:t>Pattern</a:t>
            </a:r>
            <a:r>
              <a:rPr lang="ko-KR" altLang="en-US" sz="2000" dirty="0"/>
              <a:t> 적용</a:t>
            </a:r>
            <a:r>
              <a:rPr lang="en-US" altLang="ko-KR" sz="2000" dirty="0"/>
              <a:t>.</a:t>
            </a:r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정적 메서드 </a:t>
            </a:r>
            <a:r>
              <a:rPr lang="en-US" altLang="ko-KR" sz="2000" dirty="0" err="1"/>
              <a:t>getInstance</a:t>
            </a:r>
            <a:r>
              <a:rPr lang="en-US" altLang="ko-KR" sz="2000" dirty="0"/>
              <a:t>()</a:t>
            </a:r>
            <a:r>
              <a:rPr lang="ko-KR" altLang="en-US" sz="2000" dirty="0"/>
              <a:t>를 통해 유일한 객체 제공</a:t>
            </a:r>
            <a:endParaRPr lang="en-US" altLang="ko-KR" sz="2000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생성자는 </a:t>
            </a:r>
            <a:r>
              <a:rPr lang="en-US" altLang="ko-KR" sz="2000" dirty="0"/>
              <a:t>private</a:t>
            </a:r>
            <a:r>
              <a:rPr lang="ko-KR" altLang="en-US" sz="2000" dirty="0"/>
              <a:t>으로 숨겨 직접 생성을 제한</a:t>
            </a:r>
          </a:p>
          <a:p>
            <a:pPr marL="520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ko-KR" altLang="en-US" sz="2000" dirty="0"/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전역 로깅 기능을 안전하고 일관되게 사용 가능</a:t>
            </a:r>
          </a:p>
          <a:p>
            <a:pPr marL="5207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PRINT_LOG </a:t>
            </a:r>
            <a:r>
              <a:rPr lang="ko-KR" altLang="en-US" sz="2000" dirty="0"/>
              <a:t>매크로로 편리한 접근성까지 제공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BC5A2C-5282-4597-B1E1-C7EA589D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66" y="4149265"/>
            <a:ext cx="3496163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89D509-94DA-4189-9E26-630AC9797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386" b="-2314"/>
          <a:stretch/>
        </p:blipFill>
        <p:spPr>
          <a:xfrm>
            <a:off x="851866" y="5522416"/>
            <a:ext cx="7616380" cy="623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FA7A7E-4215-4C85-B15E-7DADE84A4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038" y="1860977"/>
            <a:ext cx="3008078" cy="43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2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Strategy </a:t>
            </a:r>
            <a:r>
              <a:rPr lang="en-US" altLang="ko-KR" b="1" dirty="0"/>
              <a:t>Pattern</a:t>
            </a:r>
            <a:r>
              <a:rPr lang="en-US" altLang="ko-KR" dirty="0"/>
              <a:t>: (1) </a:t>
            </a:r>
            <a:r>
              <a:rPr lang="en-US" altLang="ko-KR" sz="2800" dirty="0"/>
              <a:t>SSD Interface, SSD Driver (Test Shell)</a:t>
            </a:r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altLang="ko-KR" sz="2000" dirty="0" err="1"/>
              <a:t>SSDInterface</a:t>
            </a:r>
            <a:r>
              <a:rPr lang="ko-KR" altLang="en-US" sz="2000" dirty="0"/>
              <a:t>를 </a:t>
            </a:r>
            <a:r>
              <a:rPr lang="en-US" altLang="ko-KR" sz="2000" dirty="0"/>
              <a:t>Strategy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  <a:r>
              <a:rPr lang="ko-KR" altLang="en-US" sz="2000" dirty="0"/>
              <a:t>로 설계 </a:t>
            </a:r>
            <a:endParaRPr lang="en-US" altLang="ko-KR" sz="2000" dirty="0"/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→ 다양한 구현체와 교체 가능</a:t>
            </a:r>
            <a:endParaRPr lang="en-US" altLang="ko-KR" sz="2000" dirty="0"/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altLang="ko-KR" sz="2000" dirty="0" err="1"/>
              <a:t>SSDInterface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SSD </a:t>
            </a:r>
            <a:r>
              <a:rPr lang="ko-KR" altLang="en-US" sz="2000" dirty="0"/>
              <a:t>동작을 추상화하고</a:t>
            </a:r>
            <a:r>
              <a:rPr lang="en-US" altLang="ko-KR" sz="2000" dirty="0"/>
              <a:t>, </a:t>
            </a:r>
          </a:p>
          <a:p>
            <a:pPr marL="17780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                       </a:t>
            </a:r>
            <a:r>
              <a:rPr lang="ko-KR" altLang="en-US" sz="2000" dirty="0"/>
              <a:t>실제 구현은 </a:t>
            </a:r>
            <a:r>
              <a:rPr lang="en-US" altLang="ko-KR" sz="2000" dirty="0" err="1"/>
              <a:t>SSDDriver</a:t>
            </a:r>
            <a:r>
              <a:rPr lang="ko-KR" altLang="en-US" sz="2000" dirty="0"/>
              <a:t>에서 수행</a:t>
            </a:r>
            <a:endParaRPr lang="en-US" altLang="ko-KR" sz="2000" dirty="0"/>
          </a:p>
          <a:p>
            <a:pPr marL="5207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추상 인터페이스 기반 설계로 </a:t>
            </a:r>
            <a:r>
              <a:rPr lang="en-US" altLang="ko-KR" sz="2000" dirty="0"/>
              <a:t>Mocking </a:t>
            </a:r>
            <a:r>
              <a:rPr lang="ko-KR" altLang="en-US" sz="2000" dirty="0"/>
              <a:t>및 테스트 용이성 확보</a:t>
            </a:r>
            <a:endParaRPr lang="en-US" altLang="ko-KR" sz="2000" dirty="0"/>
          </a:p>
          <a:p>
            <a:pPr marL="6350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3378D-406B-4E8F-876D-07AD83A9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58" y="2705615"/>
            <a:ext cx="3292660" cy="37536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33C399-B09D-4C2D-92D0-CBF775B2C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188" y="3780276"/>
            <a:ext cx="3363924" cy="2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r>
              <a:rPr lang="en-US" altLang="ko-KR" dirty="0"/>
              <a:t>4: Design Pattern </a:t>
            </a:r>
            <a:r>
              <a:rPr lang="ko-KR" altLang="en-US" dirty="0"/>
              <a:t>도입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Strategy </a:t>
            </a:r>
            <a:r>
              <a:rPr lang="en-US" altLang="ko-KR" b="1" dirty="0"/>
              <a:t>Pattern</a:t>
            </a:r>
            <a:r>
              <a:rPr lang="en-US" altLang="ko-KR" dirty="0"/>
              <a:t>: (2) </a:t>
            </a:r>
            <a:r>
              <a:rPr lang="en-US" altLang="ko-KR" sz="2800" dirty="0"/>
              <a:t>Commands (Test Shell) 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en-US" altLang="ko-KR" sz="2000" dirty="0" err="1"/>
              <a:t>TestShell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TestScript</a:t>
            </a:r>
            <a:r>
              <a:rPr lang="ko-KR" altLang="en-US" sz="2000" dirty="0"/>
              <a:t>는 각각 다른 실행 전략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ko-KR" altLang="en-US" sz="2000" dirty="0"/>
              <a:t>공통 인터페이스 </a:t>
            </a:r>
            <a:r>
              <a:rPr lang="en-US" altLang="ko-KR" sz="2000" dirty="0" err="1"/>
              <a:t>ICommandExecutor</a:t>
            </a:r>
            <a:r>
              <a:rPr lang="ko-KR" altLang="en-US" sz="2000" dirty="0"/>
              <a:t>로 전략을 추상화</a:t>
            </a:r>
          </a:p>
          <a:p>
            <a:pPr marL="520700">
              <a:spcBef>
                <a:spcPts val="0"/>
              </a:spcBef>
              <a:buSzPts val="2800"/>
            </a:pPr>
            <a:r>
              <a:rPr lang="ko-KR" altLang="en-US" sz="2000" dirty="0"/>
              <a:t>실행 방식에 따라 객체만 교체하면 되므로 </a:t>
            </a:r>
            <a:r>
              <a:rPr lang="en-US" altLang="ko-KR" sz="2000" dirty="0"/>
              <a:t>OCP(Open-Closed Principle) </a:t>
            </a:r>
            <a:r>
              <a:rPr lang="ko-KR" altLang="en-US" sz="2000" dirty="0"/>
              <a:t>만족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새로운 실행 방식이 생겨도 기존 코드 변경 없이 확장 가능</a:t>
            </a:r>
            <a:endParaRPr lang="en-US" altLang="ko-KR" sz="2000" dirty="0"/>
          </a:p>
          <a:p>
            <a:pPr marL="6350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BFD2DB-B3DC-4AD0-B6EB-B4CCE56A9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32" r="68724"/>
          <a:stretch/>
        </p:blipFill>
        <p:spPr>
          <a:xfrm>
            <a:off x="368646" y="3077724"/>
            <a:ext cx="3723813" cy="35795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1A4D18-C565-4678-8769-3B3CFBB53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46" y="3672098"/>
            <a:ext cx="4474600" cy="25720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8E676A-5711-4121-A99E-0E8E637B7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033" y="4174350"/>
            <a:ext cx="3310242" cy="136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7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12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5"/>
            <a:ext cx="10515600" cy="554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김도경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저희 파트에는 </a:t>
            </a:r>
            <a:r>
              <a:rPr lang="en-US" altLang="ko-KR" sz="2000" dirty="0"/>
              <a:t>S</a:t>
            </a:r>
            <a:r>
              <a:rPr lang="ko-KR" altLang="en-US" sz="2000" dirty="0" err="1"/>
              <a:t>직군이</a:t>
            </a:r>
            <a:r>
              <a:rPr lang="ko-KR" altLang="en-US" sz="2000" dirty="0"/>
              <a:t> 거의 없고</a:t>
            </a:r>
            <a:r>
              <a:rPr lang="en-US" altLang="ko-KR" sz="2000" dirty="0"/>
              <a:t>, </a:t>
            </a:r>
            <a:r>
              <a:rPr lang="ko-KR" altLang="en-US" sz="2000" dirty="0"/>
              <a:t>각자 담당하는 제품도 다르다 보니 그동안 </a:t>
            </a:r>
            <a:r>
              <a:rPr lang="en-US" altLang="ko-KR" sz="2000" dirty="0"/>
              <a:t>Git</a:t>
            </a:r>
            <a:r>
              <a:rPr lang="ko-KR" altLang="en-US" sz="2000" dirty="0"/>
              <a:t>을 주로 백업 용도로만 사용해왔습니다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 </a:t>
            </a:r>
            <a:r>
              <a:rPr lang="en-US" altLang="ko-KR" sz="2000" dirty="0"/>
              <a:t>7</a:t>
            </a:r>
            <a:r>
              <a:rPr lang="ko-KR" altLang="en-US" sz="2000" dirty="0"/>
              <a:t>명이 각자의 파트를 맡아 개발하고 </a:t>
            </a:r>
            <a:r>
              <a:rPr lang="en-US" altLang="ko-KR" sz="2000" dirty="0"/>
              <a:t>git PR</a:t>
            </a:r>
            <a:r>
              <a:rPr lang="ko-KR" altLang="en-US" sz="2000" dirty="0"/>
              <a:t>과 코드 리뷰를 진행하면서</a:t>
            </a:r>
            <a:r>
              <a:rPr lang="en-US" altLang="ko-KR" sz="2000" dirty="0"/>
              <a:t>, </a:t>
            </a:r>
            <a:r>
              <a:rPr lang="ko-KR" altLang="en-US" sz="2000" dirty="0"/>
              <a:t>비록 </a:t>
            </a:r>
            <a:r>
              <a:rPr lang="en-US" altLang="ko-KR" sz="2000" dirty="0"/>
              <a:t>conflict </a:t>
            </a:r>
            <a:r>
              <a:rPr lang="ko-KR" altLang="en-US" sz="2000" dirty="0"/>
              <a:t>등 난감한 상황도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그보다 업무를 체계적으로 분담하고 제가 미처 생각하지 못했던 부분을 리뷰를 통해 배우고 수정할 수 있었던 점이 좋았습니다</a:t>
            </a:r>
            <a:r>
              <a:rPr lang="en-US" altLang="ko-KR" sz="2000" dirty="0"/>
              <a:t>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윤나영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팀 프로젝트를 하면서 서로 코드리뷰를 하며 다양한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기술을 배울 수 있었고</a:t>
            </a:r>
            <a:r>
              <a:rPr lang="en-US" altLang="ko-KR" sz="2000" dirty="0"/>
              <a:t>, Git</a:t>
            </a:r>
            <a:r>
              <a:rPr lang="ko-KR" altLang="en-US" sz="2000" dirty="0"/>
              <a:t>으로 여러 사람이 동시에 작업하면서 겪는 다양한 문제들에 대해서도 해결하는 방법을 연습할 수 있어서 매우 유익했습니다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</a:t>
            </a:r>
            <a:r>
              <a:rPr lang="en-US" altLang="ko-KR" sz="2000" dirty="0"/>
              <a:t>TDD</a:t>
            </a:r>
            <a:r>
              <a:rPr lang="ko-KR" altLang="en-US" sz="2000" dirty="0"/>
              <a:t>로 진행하면서 </a:t>
            </a:r>
            <a:r>
              <a:rPr lang="en-US" altLang="ko-KR" sz="2000" dirty="0"/>
              <a:t>Test</a:t>
            </a:r>
            <a:r>
              <a:rPr lang="ko-KR" altLang="en-US" sz="2000" dirty="0"/>
              <a:t>가 가능하도록 코드를 </a:t>
            </a:r>
            <a:r>
              <a:rPr lang="ko-KR" altLang="en-US" sz="2000" dirty="0" err="1"/>
              <a:t>작성하는것도</a:t>
            </a:r>
            <a:r>
              <a:rPr lang="ko-KR" altLang="en-US" sz="2000" dirty="0"/>
              <a:t> 쉽지 않아 조금 힘들었으나</a:t>
            </a:r>
            <a:r>
              <a:rPr lang="en-US" altLang="ko-KR" sz="2000" dirty="0"/>
              <a:t>, </a:t>
            </a:r>
            <a:r>
              <a:rPr lang="ko-KR" altLang="en-US" sz="2000" dirty="0"/>
              <a:t>그렇게 </a:t>
            </a:r>
            <a:r>
              <a:rPr lang="ko-KR" altLang="en-US" sz="2000" dirty="0" err="1"/>
              <a:t>만들어둔</a:t>
            </a:r>
            <a:r>
              <a:rPr lang="ko-KR" altLang="en-US" sz="2000" dirty="0"/>
              <a:t> </a:t>
            </a:r>
            <a:r>
              <a:rPr lang="en-US" altLang="ko-KR" sz="2000" dirty="0"/>
              <a:t>TC</a:t>
            </a:r>
            <a:r>
              <a:rPr lang="ko-KR" altLang="en-US" sz="2000" dirty="0"/>
              <a:t>들 덕에 </a:t>
            </a:r>
            <a:r>
              <a:rPr lang="ko-KR" altLang="en-US" sz="2000" dirty="0" err="1"/>
              <a:t>리팩토링이나</a:t>
            </a:r>
            <a:r>
              <a:rPr lang="ko-KR" altLang="en-US" sz="2000" dirty="0"/>
              <a:t> 추가 기능 구현 시 내가 작성하지 않은 부분에 대해서 안심하고 수정할 수 있다는 장점을 크게 느껴 실무에서도 적용할 수 있는 부분이 있으면 좋겠다는 생각이 들었습니다</a:t>
            </a:r>
            <a:r>
              <a:rPr lang="en-US" altLang="ko-KR" sz="2000" dirty="0"/>
              <a:t>.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임승아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처음에는 여러 </a:t>
            </a:r>
            <a:r>
              <a:rPr lang="ko-KR" altLang="en-US" sz="2000" dirty="0" err="1"/>
              <a:t>팀원들과의</a:t>
            </a:r>
            <a:r>
              <a:rPr lang="ko-KR" altLang="en-US" sz="2000" dirty="0"/>
              <a:t> 프로젝트를 하는 것이 </a:t>
            </a:r>
            <a:r>
              <a:rPr lang="ko-KR" altLang="en-US" sz="2000" dirty="0" err="1"/>
              <a:t>혼자하는</a:t>
            </a:r>
            <a:r>
              <a:rPr lang="ko-KR" altLang="en-US" sz="2000" dirty="0"/>
              <a:t> 것보다 더 시간이 오래 걸리는 것이 아닌가 싶었지만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팀원들과 코드 리뷰를 통해 스스로 놓친 부분을 발견할 수 있어서</a:t>
            </a:r>
            <a:r>
              <a:rPr lang="en-US" altLang="ko-KR" sz="2000" dirty="0"/>
              <a:t>, </a:t>
            </a:r>
            <a:r>
              <a:rPr lang="ko-KR" altLang="en-US" sz="2000" dirty="0"/>
              <a:t>초기에는 조금 시간이 걸리더라도 결국 유지보수가 더 용이해지는 더 나은 코드를 위해서는 여러 팀원과의 코드 리뷰와 </a:t>
            </a:r>
            <a:r>
              <a:rPr lang="ko-KR" altLang="en-US" sz="2000" dirty="0" err="1"/>
              <a:t>리팩토링이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필수구나를</a:t>
            </a:r>
            <a:r>
              <a:rPr lang="ko-KR" altLang="en-US" sz="2000" dirty="0"/>
              <a:t> 깨달을 수 있었습니다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352926" y="1364502"/>
            <a:ext cx="11839074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b="1" dirty="0" err="1"/>
              <a:t>주세원</a:t>
            </a:r>
            <a:endParaRPr lang="ko-KR" altLang="en-US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조원</a:t>
            </a:r>
            <a:r>
              <a:rPr lang="en-US" altLang="ko-KR" dirty="0"/>
              <a:t>: </a:t>
            </a:r>
            <a:r>
              <a:rPr lang="ko-KR" altLang="en-US" b="1" dirty="0" err="1"/>
              <a:t>김도경</a:t>
            </a:r>
            <a:r>
              <a:rPr lang="en-US" altLang="ko-KR" b="1" dirty="0"/>
              <a:t>, </a:t>
            </a:r>
            <a:r>
              <a:rPr lang="ko-KR" altLang="en-US" b="1" dirty="0"/>
              <a:t>윤나영</a:t>
            </a:r>
            <a:r>
              <a:rPr lang="en-US" altLang="ko-KR" b="1" dirty="0"/>
              <a:t>, </a:t>
            </a:r>
            <a:r>
              <a:rPr lang="ko-KR" altLang="en-US" b="1" dirty="0" err="1"/>
              <a:t>임승아</a:t>
            </a:r>
            <a:r>
              <a:rPr lang="en-US" altLang="ko-KR" b="1" dirty="0"/>
              <a:t>, </a:t>
            </a:r>
            <a:r>
              <a:rPr lang="ko-KR" altLang="en-US" b="1" dirty="0" err="1"/>
              <a:t>전재영</a:t>
            </a:r>
            <a:r>
              <a:rPr lang="en-US" altLang="ko-KR" b="1" dirty="0"/>
              <a:t>, </a:t>
            </a:r>
            <a:r>
              <a:rPr lang="ko-KR" altLang="en-US" b="1" dirty="0"/>
              <a:t>조인상</a:t>
            </a:r>
            <a:r>
              <a:rPr lang="en-US" altLang="ko-KR" b="1" dirty="0"/>
              <a:t>, </a:t>
            </a:r>
            <a:r>
              <a:rPr lang="ko-KR" altLang="en-US" b="1" dirty="0"/>
              <a:t>황두연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dirty="0"/>
              <a:t>Test shell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김도경</a:t>
            </a:r>
            <a:r>
              <a:rPr lang="en-US" altLang="ko-KR" dirty="0"/>
              <a:t>: Test Shell, SSD Driver, SSD</a:t>
            </a:r>
            <a:r>
              <a:rPr lang="ko-KR" altLang="en-US" dirty="0"/>
              <a:t>의 </a:t>
            </a:r>
            <a:r>
              <a:rPr lang="en-US" altLang="ko-KR" dirty="0"/>
              <a:t>read, full read, fast read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윤나영</a:t>
            </a:r>
            <a:r>
              <a:rPr lang="en-US" altLang="ko-KR" dirty="0"/>
              <a:t>: TestScript1, Command Factory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임승아</a:t>
            </a:r>
            <a:r>
              <a:rPr lang="en-US" altLang="ko-KR" dirty="0"/>
              <a:t>: Command Parser, File Util (</a:t>
            </a:r>
            <a:r>
              <a:rPr lang="en-US" altLang="ko-KR" dirty="0" err="1"/>
              <a:t>TestShell</a:t>
            </a:r>
            <a:r>
              <a:rPr lang="en-US" altLang="ko-KR" dirty="0"/>
              <a:t>) 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              File Interface 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(SSD)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전재영</a:t>
            </a:r>
            <a:r>
              <a:rPr lang="en-US" altLang="ko-KR" dirty="0"/>
              <a:t>: Test Shell write/help/logger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황두연</a:t>
            </a:r>
            <a:r>
              <a:rPr lang="en-US" altLang="ko-KR" dirty="0"/>
              <a:t>: Test Shell Script </a:t>
            </a:r>
            <a:r>
              <a:rPr lang="ko-KR" altLang="en-US" dirty="0"/>
              <a:t>및 </a:t>
            </a:r>
            <a:r>
              <a:rPr lang="en-US" altLang="ko-KR" dirty="0"/>
              <a:t>Erase </a:t>
            </a:r>
            <a:r>
              <a:rPr lang="ko-KR" altLang="en-US" dirty="0"/>
              <a:t>관련 기능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b="1" dirty="0"/>
              <a:t>SSD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조인상</a:t>
            </a:r>
            <a:r>
              <a:rPr lang="en-US" altLang="ko-KR" dirty="0"/>
              <a:t>: File</a:t>
            </a:r>
            <a:r>
              <a:rPr lang="ko-KR" altLang="en-US" dirty="0"/>
              <a:t> </a:t>
            </a:r>
            <a:r>
              <a:rPr lang="en-US" altLang="ko-KR" dirty="0"/>
              <a:t>I/O,</a:t>
            </a:r>
            <a:r>
              <a:rPr lang="ko-KR" altLang="en-US" dirty="0"/>
              <a:t> </a:t>
            </a:r>
            <a:r>
              <a:rPr lang="en-US" altLang="ko-KR" dirty="0"/>
              <a:t>Command Buffer</a:t>
            </a:r>
            <a:r>
              <a:rPr lang="ko-KR" altLang="en-US" dirty="0"/>
              <a:t> 최적화 알고리즘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주세원</a:t>
            </a:r>
            <a:r>
              <a:rPr lang="en-US" altLang="ko-KR" dirty="0"/>
              <a:t>: SSD module, Command Buffer module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811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전재영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생각보다 규모가 있는 프로젝트였지만</a:t>
            </a:r>
            <a:r>
              <a:rPr lang="en-US" altLang="ko-KR" sz="2000" dirty="0"/>
              <a:t>, </a:t>
            </a:r>
            <a:r>
              <a:rPr lang="ko-KR" altLang="en-US" sz="2000" dirty="0"/>
              <a:t>팀원 모두가 적극적으로 참여해준 덕분에 수월하게 진행할 수 있었습니다</a:t>
            </a:r>
            <a:r>
              <a:rPr lang="en-US" altLang="ko-KR" sz="2000" dirty="0"/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특히</a:t>
            </a:r>
            <a:r>
              <a:rPr lang="en-US" altLang="ko-KR" sz="2000" dirty="0"/>
              <a:t>, </a:t>
            </a:r>
            <a:r>
              <a:rPr lang="ko-KR" altLang="en-US" sz="2000" dirty="0"/>
              <a:t>서로의 코드를 리뷰하며 놓친 부분을 보완해 나가는 과정이 처음엔 비효율적으로 느껴질 수도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실제로는 큰 도움이 되었고 코드의 완성도를 높이는 데 중요한 역할을 했습니다</a:t>
            </a:r>
            <a:r>
              <a:rPr lang="en-US" altLang="ko-KR" sz="2000" dirty="0"/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TDD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클린</a:t>
            </a:r>
            <a:r>
              <a:rPr lang="ko-KR" altLang="en-US" sz="2000" dirty="0"/>
              <a:t> 코드 원칙을 팀 단위로 적용해보며 개발 방식에 대한 시야가 확장된 것 같습니다</a:t>
            </a:r>
            <a:r>
              <a:rPr lang="en-US" altLang="ko-KR" sz="2000" dirty="0"/>
              <a:t>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조인상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여러 팀원분들과 단기 </a:t>
            </a:r>
            <a:r>
              <a:rPr lang="ko-KR" altLang="en-US" sz="2000" dirty="0" err="1"/>
              <a:t>프로젝를</a:t>
            </a:r>
            <a:r>
              <a:rPr lang="ko-KR" altLang="en-US" sz="2000" dirty="0"/>
              <a:t> 하면서 협업을 위해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를 통해 업무 분담과 </a:t>
            </a:r>
            <a:r>
              <a:rPr lang="en-US" altLang="ko-KR" sz="2000" dirty="0"/>
              <a:t>TDD</a:t>
            </a:r>
            <a:r>
              <a:rPr lang="ko-KR" altLang="en-US" sz="2000" dirty="0"/>
              <a:t>를 통한 단계별 구현방법을 알게 되었고 처음에는 </a:t>
            </a:r>
            <a:r>
              <a:rPr lang="ko-KR" altLang="en-US" sz="2000" dirty="0" err="1"/>
              <a:t>비효율적일거라고</a:t>
            </a:r>
            <a:r>
              <a:rPr lang="ko-KR" altLang="en-US" sz="2000" dirty="0"/>
              <a:t> 생각했지만 막상 사용해보니 디버깅과 검증에 효과적인 방법이라고 생각하게 되었습니다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팀원분들 모두 정말 </a:t>
            </a:r>
            <a:r>
              <a:rPr lang="ko-KR" altLang="en-US" sz="2000" dirty="0" err="1"/>
              <a:t>고생많으셨습니다</a:t>
            </a:r>
            <a:r>
              <a:rPr lang="en-US" altLang="ko-KR" sz="2000" dirty="0"/>
              <a:t>.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 err="1"/>
              <a:t>주세원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교육에서 배운 다양한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기법을 직접 적용할 수 있어서 유익했고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진행 시 코드리뷰와 </a:t>
            </a:r>
            <a:r>
              <a:rPr lang="ko-KR" altLang="en-US" sz="2000" dirty="0" err="1"/>
              <a:t>유닛테스트가</a:t>
            </a:r>
            <a:r>
              <a:rPr lang="ko-KR" altLang="en-US" sz="2000" dirty="0"/>
              <a:t> 얼마나 중요한 지 깨달을 수 있는 프로젝트였습니다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506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b="1" dirty="0"/>
              <a:t>황두연</a:t>
            </a:r>
            <a:endParaRPr lang="en-US" altLang="ko-KR" sz="2400" b="1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업무와는 다른 환경에서 새로운 팀원들과 함께 프로젝트를 진행하니 너무 새롭고 즐거운 </a:t>
            </a:r>
            <a:r>
              <a:rPr lang="ko-KR" altLang="en-US" sz="2000" dirty="0" err="1"/>
              <a:t>경험이였던</a:t>
            </a:r>
            <a:r>
              <a:rPr lang="ko-KR" altLang="en-US" sz="2000" dirty="0"/>
              <a:t>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배웠던 내용을 토대로 프로젝트를 진행하니 겉핥기 식이 아닌 제대로 실습을 할 수 있어 더 유익했던 것 같습니다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추후에 현업에서도 </a:t>
            </a:r>
            <a:r>
              <a:rPr lang="en-US" altLang="ko-KR" sz="2000" dirty="0"/>
              <a:t>clean code</a:t>
            </a:r>
            <a:r>
              <a:rPr lang="ko-KR" altLang="en-US" sz="2000" dirty="0"/>
              <a:t>와 </a:t>
            </a:r>
            <a:r>
              <a:rPr lang="en-US" altLang="ko-KR" sz="2000" dirty="0"/>
              <a:t>design pattern,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등은 많이 도움이 </a:t>
            </a:r>
            <a:r>
              <a:rPr lang="ko-KR" altLang="en-US" sz="2000" dirty="0" err="1"/>
              <a:t>될것</a:t>
            </a:r>
            <a:r>
              <a:rPr lang="ko-KR" altLang="en-US" sz="2000" dirty="0"/>
              <a:t> 같아 너무 유익했던 </a:t>
            </a:r>
            <a:r>
              <a:rPr lang="ko-KR" altLang="en-US" sz="2000" dirty="0" err="1"/>
              <a:t>교육이였습니다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62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71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6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0;p16">
            <a:extLst>
              <a:ext uri="{FF2B5EF4-FFF2-40B4-BE49-F238E27FC236}">
                <a16:creationId xmlns:a16="http://schemas.microsoft.com/office/drawing/2014/main" id="{E54DCFC8-599B-4FAA-8E15-48B71BBB23EE}"/>
              </a:ext>
            </a:extLst>
          </p:cNvPr>
          <p:cNvSpPr txBox="1">
            <a:spLocks/>
          </p:cNvSpPr>
          <p:nvPr/>
        </p:nvSpPr>
        <p:spPr>
          <a:xfrm>
            <a:off x="5461729" y="1073579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/>
              <a:t>SSD TC </a:t>
            </a:r>
            <a:r>
              <a:rPr lang="ko-KR" altLang="en-US" sz="2200" b="1" dirty="0"/>
              <a:t>총 </a:t>
            </a:r>
            <a:r>
              <a:rPr lang="en-US" altLang="ko-KR" sz="2200" b="1" dirty="0"/>
              <a:t>51</a:t>
            </a:r>
            <a:r>
              <a:rPr lang="ko-KR" altLang="en-US" sz="2200" b="1" dirty="0"/>
              <a:t>개 작성</a:t>
            </a:r>
            <a:endParaRPr lang="en-US" altLang="ko-KR" sz="2200" b="1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Test</a:t>
            </a:r>
            <a:r>
              <a:rPr lang="ko-KR" altLang="en-US" dirty="0"/>
              <a:t> 수행 현황</a:t>
            </a:r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486400" y="1126931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/>
              <a:t>PR Ground Rule – Test </a:t>
            </a:r>
            <a:r>
              <a:rPr lang="ko-KR" altLang="en-US" sz="2200" b="1" dirty="0"/>
              <a:t>작성</a:t>
            </a:r>
            <a:endParaRPr lang="en-US" altLang="ko-KR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B11CD7-2E59-43E5-A53E-6978106C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76" y="1540037"/>
            <a:ext cx="3152426" cy="1267555"/>
          </a:xfrm>
          <a:prstGeom prst="rect">
            <a:avLst/>
          </a:prstGeom>
        </p:spPr>
      </p:pic>
      <p:sp>
        <p:nvSpPr>
          <p:cNvPr id="10" name="Google Shape;150;p16">
            <a:extLst>
              <a:ext uri="{FF2B5EF4-FFF2-40B4-BE49-F238E27FC236}">
                <a16:creationId xmlns:a16="http://schemas.microsoft.com/office/drawing/2014/main" id="{00340BA3-855F-4D31-9313-549B64216D54}"/>
              </a:ext>
            </a:extLst>
          </p:cNvPr>
          <p:cNvSpPr txBox="1">
            <a:spLocks/>
          </p:cNvSpPr>
          <p:nvPr/>
        </p:nvSpPr>
        <p:spPr>
          <a:xfrm>
            <a:off x="5461729" y="2513255"/>
            <a:ext cx="5116732" cy="187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520700">
              <a:spcBef>
                <a:spcPts val="0"/>
              </a:spcBef>
              <a:buSzPts val="2800"/>
            </a:pPr>
            <a:r>
              <a:rPr lang="en-US" altLang="ko-KR" sz="2200" b="1" dirty="0" err="1"/>
              <a:t>TestShell</a:t>
            </a:r>
            <a:r>
              <a:rPr lang="en-US" altLang="ko-KR" sz="2200" b="1" dirty="0"/>
              <a:t> TC </a:t>
            </a:r>
            <a:r>
              <a:rPr lang="ko-KR" altLang="en-US" sz="2200" b="1" dirty="0"/>
              <a:t>총 </a:t>
            </a:r>
            <a:r>
              <a:rPr lang="en-US" altLang="ko-KR" sz="2200" b="1" dirty="0"/>
              <a:t>69</a:t>
            </a:r>
            <a:r>
              <a:rPr lang="ko-KR" altLang="en-US" sz="2200" b="1" dirty="0"/>
              <a:t>개 작성</a:t>
            </a:r>
            <a:endParaRPr lang="en-US" altLang="ko-KR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AFB5E-5676-4E31-AC59-6237E12B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377" y="2987946"/>
            <a:ext cx="6127011" cy="6340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83FD8E-50D1-4E84-8ED3-B1F310614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377" y="1573277"/>
            <a:ext cx="5981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B24A3C-7576-4F05-BD04-23FDB764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7" y="1352403"/>
            <a:ext cx="7337094" cy="40472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87A24B-9B33-4EBF-9970-EBD5B7F346A2}"/>
              </a:ext>
            </a:extLst>
          </p:cNvPr>
          <p:cNvSpPr txBox="1"/>
          <p:nvPr/>
        </p:nvSpPr>
        <p:spPr>
          <a:xfrm>
            <a:off x="178470" y="104462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https://github.com/sewon-31/Eteam-SSDproject/pull/5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(1) SSD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Handling</a:t>
            </a:r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2F9D78A-4333-4F57-A5C7-9813329612D2}"/>
              </a:ext>
            </a:extLst>
          </p:cNvPr>
          <p:cNvGrpSpPr/>
          <p:nvPr/>
        </p:nvGrpSpPr>
        <p:grpSpPr>
          <a:xfrm>
            <a:off x="3509465" y="1044626"/>
            <a:ext cx="8504066" cy="3700522"/>
            <a:chOff x="3509465" y="1044626"/>
            <a:chExt cx="8504066" cy="370052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3509465" y="1044626"/>
              <a:ext cx="8504066" cy="3700522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5A5B3A-5578-4C76-BCE4-3033CB8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5976" y="1236304"/>
              <a:ext cx="3467100" cy="12858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9D9238-2FED-400E-864F-250EEB9C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6352" y="1227809"/>
              <a:ext cx="2966448" cy="327444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4E7CCC-6DF1-47BC-ACF5-4779EBF17EB7}"/>
              </a:ext>
            </a:extLst>
          </p:cNvPr>
          <p:cNvGrpSpPr/>
          <p:nvPr/>
        </p:nvGrpSpPr>
        <p:grpSpPr>
          <a:xfrm>
            <a:off x="3509465" y="1352404"/>
            <a:ext cx="8504065" cy="4153194"/>
            <a:chOff x="3509465" y="1352404"/>
            <a:chExt cx="8504065" cy="415319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2384446-FF46-4A5E-8C65-19754B012748}"/>
                </a:ext>
              </a:extLst>
            </p:cNvPr>
            <p:cNvSpPr/>
            <p:nvPr/>
          </p:nvSpPr>
          <p:spPr>
            <a:xfrm>
              <a:off x="3509465" y="1352404"/>
              <a:ext cx="8504065" cy="4153194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59BE23-F844-4621-8B55-543493E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3068" y="1582514"/>
              <a:ext cx="6597776" cy="370052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67EBEAD-6B53-49C3-854A-BBCF11BEDAB4}"/>
              </a:ext>
            </a:extLst>
          </p:cNvPr>
          <p:cNvGrpSpPr/>
          <p:nvPr/>
        </p:nvGrpSpPr>
        <p:grpSpPr>
          <a:xfrm>
            <a:off x="3509464" y="1595644"/>
            <a:ext cx="8504065" cy="2940810"/>
            <a:chOff x="3509465" y="1660180"/>
            <a:chExt cx="8504065" cy="294081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48B614D-F47B-4F45-8599-11378A7F0A48}"/>
                </a:ext>
              </a:extLst>
            </p:cNvPr>
            <p:cNvSpPr/>
            <p:nvPr/>
          </p:nvSpPr>
          <p:spPr>
            <a:xfrm>
              <a:off x="3509465" y="1660180"/>
              <a:ext cx="8504065" cy="294081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A7B7BE2-9156-4311-A8BC-ABE3F44D6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6092" y="1923956"/>
              <a:ext cx="3696240" cy="1061858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3E0DFB5-CED5-4FBB-96A5-81698960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71446" y="1923956"/>
              <a:ext cx="3761681" cy="2486669"/>
            </a:xfrm>
            <a:prstGeom prst="rect">
              <a:avLst/>
            </a:prstGeom>
          </p:spPr>
        </p:pic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FF808A-0D53-42BB-9FFA-CEF3507CF547}"/>
              </a:ext>
            </a:extLst>
          </p:cNvPr>
          <p:cNvGrpSpPr/>
          <p:nvPr/>
        </p:nvGrpSpPr>
        <p:grpSpPr>
          <a:xfrm>
            <a:off x="3509463" y="1851865"/>
            <a:ext cx="8504065" cy="3496282"/>
            <a:chOff x="3509464" y="1938297"/>
            <a:chExt cx="8504065" cy="349628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A95AA19-F401-44B4-98EE-38DDA239D783}"/>
                </a:ext>
              </a:extLst>
            </p:cNvPr>
            <p:cNvSpPr/>
            <p:nvPr/>
          </p:nvSpPr>
          <p:spPr>
            <a:xfrm>
              <a:off x="3509464" y="1938297"/>
              <a:ext cx="8504065" cy="3496282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B2F64BA-EEDE-4C60-A064-AF95954D4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5241" y="2166277"/>
              <a:ext cx="4970302" cy="203035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161E1FA-A632-4B2C-A3FB-EF21BC07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70409" y="3505442"/>
              <a:ext cx="3964106" cy="1720852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8EB8751-9E82-4604-95DF-B9577C0A86E9}"/>
              </a:ext>
            </a:extLst>
          </p:cNvPr>
          <p:cNvGrpSpPr/>
          <p:nvPr/>
        </p:nvGrpSpPr>
        <p:grpSpPr>
          <a:xfrm>
            <a:off x="3509461" y="2169593"/>
            <a:ext cx="8504065" cy="4337168"/>
            <a:chOff x="3509463" y="2187019"/>
            <a:chExt cx="8504065" cy="433716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F15BFE28-C695-4C32-ABC2-4EEF2B476EF1}"/>
                </a:ext>
              </a:extLst>
            </p:cNvPr>
            <p:cNvSpPr/>
            <p:nvPr/>
          </p:nvSpPr>
          <p:spPr>
            <a:xfrm>
              <a:off x="3509463" y="2187019"/>
              <a:ext cx="8504065" cy="4337168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DFDFB6D-FF44-4CA7-A3DA-406D16E21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2980" y="2350480"/>
              <a:ext cx="3363133" cy="2359681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292D7AE-481D-453F-9DCA-4F2D0F0B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13583" y="3834890"/>
              <a:ext cx="6879513" cy="2505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CBD7CE9C-6E01-4330-A5CA-55D8E322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92" y="1353695"/>
            <a:ext cx="5067300" cy="22002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87A24B-9B33-4EBF-9970-EBD5B7F346A2}"/>
              </a:ext>
            </a:extLst>
          </p:cNvPr>
          <p:cNvSpPr txBox="1"/>
          <p:nvPr/>
        </p:nvSpPr>
        <p:spPr>
          <a:xfrm>
            <a:off x="178470" y="1044626"/>
            <a:ext cx="4982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https://github.com/sewon-31/Eteam-SSDproject/pull/6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(2) Shell Write</a:t>
            </a:r>
            <a:endParaRPr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57F5CA-86C8-46D0-AC1C-2765043C7EF8}"/>
              </a:ext>
            </a:extLst>
          </p:cNvPr>
          <p:cNvGrpSpPr/>
          <p:nvPr/>
        </p:nvGrpSpPr>
        <p:grpSpPr>
          <a:xfrm>
            <a:off x="4808055" y="1122886"/>
            <a:ext cx="7120379" cy="2339440"/>
            <a:chOff x="5164023" y="1384149"/>
            <a:chExt cx="7120379" cy="233944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5164023" y="1384149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F51DF5C-8012-4EF0-B619-5D7C9D09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5652" y="1577477"/>
              <a:ext cx="3409950" cy="192405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8E51E0E-A426-4410-A2A8-D64D98CA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48750" y="1577477"/>
              <a:ext cx="3143250" cy="8382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12506F-9671-4B49-BA1A-99A286B9294A}"/>
              </a:ext>
            </a:extLst>
          </p:cNvPr>
          <p:cNvGrpSpPr/>
          <p:nvPr/>
        </p:nvGrpSpPr>
        <p:grpSpPr>
          <a:xfrm>
            <a:off x="4808055" y="1480531"/>
            <a:ext cx="7120379" cy="2339440"/>
            <a:chOff x="4852152" y="2402733"/>
            <a:chExt cx="7120379" cy="233944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8DDD9DB-EB3F-4214-9F4C-05C03C247830}"/>
                </a:ext>
              </a:extLst>
            </p:cNvPr>
            <p:cNvSpPr/>
            <p:nvPr/>
          </p:nvSpPr>
          <p:spPr>
            <a:xfrm>
              <a:off x="4852152" y="2402733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48B5BF-CD0B-4ECF-B0E9-2EAA8F01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3779" y="2560031"/>
              <a:ext cx="3076575" cy="19526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1E0EC35-9785-42CD-B8E2-3FC9BF6D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8880" y="2581275"/>
              <a:ext cx="3238500" cy="169545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1DEBAD6-5DEC-44CB-9D97-3C692D0B5F8B}"/>
              </a:ext>
            </a:extLst>
          </p:cNvPr>
          <p:cNvGrpSpPr/>
          <p:nvPr/>
        </p:nvGrpSpPr>
        <p:grpSpPr>
          <a:xfrm>
            <a:off x="4808055" y="1779944"/>
            <a:ext cx="7120379" cy="2339440"/>
            <a:chOff x="4863540" y="3452474"/>
            <a:chExt cx="7120379" cy="233944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7E37EC3-11F9-4356-86DF-E231A44FC9C6}"/>
                </a:ext>
              </a:extLst>
            </p:cNvPr>
            <p:cNvSpPr/>
            <p:nvPr/>
          </p:nvSpPr>
          <p:spPr>
            <a:xfrm>
              <a:off x="4863540" y="3452474"/>
              <a:ext cx="7120379" cy="233944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666E8EC-6EE7-451B-B502-209EF0BFE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5167" y="3631016"/>
              <a:ext cx="3019425" cy="18954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31D4EF4-1311-4202-9903-C059B7783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77599" y="3652095"/>
              <a:ext cx="3133725" cy="1476375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3A50DF-97FD-416A-B992-B777D665E73E}"/>
              </a:ext>
            </a:extLst>
          </p:cNvPr>
          <p:cNvGrpSpPr/>
          <p:nvPr/>
        </p:nvGrpSpPr>
        <p:grpSpPr>
          <a:xfrm>
            <a:off x="4808055" y="2175665"/>
            <a:ext cx="7120379" cy="4286679"/>
            <a:chOff x="4863540" y="2097270"/>
            <a:chExt cx="7120379" cy="428667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8E4885F-F847-47F4-BC72-4C5039710F77}"/>
                </a:ext>
              </a:extLst>
            </p:cNvPr>
            <p:cNvSpPr/>
            <p:nvPr/>
          </p:nvSpPr>
          <p:spPr>
            <a:xfrm>
              <a:off x="4863540" y="2097270"/>
              <a:ext cx="7120379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AE9B3EC-B0C1-4FD9-A3AC-F818BD123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49008" y="2326663"/>
              <a:ext cx="3038475" cy="391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53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BDF92DA-C860-4C5B-9001-009E627B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3" y="1352024"/>
            <a:ext cx="7258050" cy="3562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F6DF14-DE29-42C8-ADB1-9361215FDB60}"/>
              </a:ext>
            </a:extLst>
          </p:cNvPr>
          <p:cNvSpPr txBox="1"/>
          <p:nvPr/>
        </p:nvSpPr>
        <p:spPr>
          <a:xfrm>
            <a:off x="90978" y="1058457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PR: https://github.com/sewon-31/Eteam-SSDproject/pull/11</a:t>
            </a:r>
            <a:endParaRPr lang="ko-KR" altLang="en-US"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r>
              <a:rPr lang="en-US" altLang="ko-KR" dirty="0"/>
              <a:t>: (3) Shell TestScript1</a:t>
            </a:r>
            <a:endParaRPr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6911E8-0A9D-471D-B844-929A22D38FED}"/>
              </a:ext>
            </a:extLst>
          </p:cNvPr>
          <p:cNvGrpSpPr/>
          <p:nvPr/>
        </p:nvGrpSpPr>
        <p:grpSpPr>
          <a:xfrm>
            <a:off x="3478492" y="1098517"/>
            <a:ext cx="8494040" cy="3980463"/>
            <a:chOff x="3478492" y="1098517"/>
            <a:chExt cx="8494040" cy="3980463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3B2F114-F269-4B1D-8C7A-D418CB27CABC}"/>
                </a:ext>
              </a:extLst>
            </p:cNvPr>
            <p:cNvSpPr/>
            <p:nvPr/>
          </p:nvSpPr>
          <p:spPr>
            <a:xfrm>
              <a:off x="3478492" y="1098517"/>
              <a:ext cx="8494040" cy="3980463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6A78A0-CA96-4210-97F9-7C13B3EB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1942" y="1418210"/>
              <a:ext cx="2962275" cy="32385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E5EA1C-7D25-464A-84B3-5DD2EB85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0184" y="1418210"/>
              <a:ext cx="3900954" cy="33858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BBB878-EAFE-4979-9175-2E0D99C78785}"/>
              </a:ext>
            </a:extLst>
          </p:cNvPr>
          <p:cNvGrpSpPr/>
          <p:nvPr/>
        </p:nvGrpSpPr>
        <p:grpSpPr>
          <a:xfrm>
            <a:off x="3478492" y="1318896"/>
            <a:ext cx="8494040" cy="4286679"/>
            <a:chOff x="1481700" y="2935843"/>
            <a:chExt cx="7120379" cy="4286679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B131077-8AEF-444E-B693-C9A69E34796F}"/>
                </a:ext>
              </a:extLst>
            </p:cNvPr>
            <p:cNvSpPr/>
            <p:nvPr/>
          </p:nvSpPr>
          <p:spPr>
            <a:xfrm>
              <a:off x="1481700" y="2935843"/>
              <a:ext cx="7120379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87EE445-1736-4716-BF28-7132B84F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2326" y="3018958"/>
              <a:ext cx="5819775" cy="4029075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56D4AC-2237-4B1E-B7F3-0A6884FDB0B3}"/>
              </a:ext>
            </a:extLst>
          </p:cNvPr>
          <p:cNvGrpSpPr/>
          <p:nvPr/>
        </p:nvGrpSpPr>
        <p:grpSpPr>
          <a:xfrm>
            <a:off x="3478492" y="1576310"/>
            <a:ext cx="8494040" cy="3980463"/>
            <a:chOff x="3478492" y="1988274"/>
            <a:chExt cx="8494040" cy="398046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B08F190-C5BD-48EB-A549-12D9CA38C604}"/>
                </a:ext>
              </a:extLst>
            </p:cNvPr>
            <p:cNvSpPr/>
            <p:nvPr/>
          </p:nvSpPr>
          <p:spPr>
            <a:xfrm>
              <a:off x="3478492" y="1988274"/>
              <a:ext cx="8494040" cy="3980463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610BBC-B80D-4DA6-8225-4AF3B92C7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1942" y="2164421"/>
              <a:ext cx="3517006" cy="361528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493C46C-5786-4044-9110-474A6C810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10184" y="2164421"/>
              <a:ext cx="4301701" cy="357201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16930D-6549-46E1-BFF9-31FB1C40D1D8}"/>
              </a:ext>
            </a:extLst>
          </p:cNvPr>
          <p:cNvGrpSpPr/>
          <p:nvPr/>
        </p:nvGrpSpPr>
        <p:grpSpPr>
          <a:xfrm>
            <a:off x="3478492" y="1804805"/>
            <a:ext cx="8494040" cy="4553952"/>
            <a:chOff x="3478492" y="1804805"/>
            <a:chExt cx="8494040" cy="455395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E8B10BC-213F-4687-A060-09EC239C9C0B}"/>
                </a:ext>
              </a:extLst>
            </p:cNvPr>
            <p:cNvSpPr/>
            <p:nvPr/>
          </p:nvSpPr>
          <p:spPr>
            <a:xfrm>
              <a:off x="3478492" y="1804805"/>
              <a:ext cx="8494040" cy="4553952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16B999D-D546-4127-BED5-350F8D88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12059" y="1996941"/>
              <a:ext cx="5498289" cy="4029074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9F09BB-5F57-4B99-8370-6AB4FEA1EA94}"/>
              </a:ext>
            </a:extLst>
          </p:cNvPr>
          <p:cNvGrpSpPr/>
          <p:nvPr/>
        </p:nvGrpSpPr>
        <p:grpSpPr>
          <a:xfrm>
            <a:off x="3478492" y="2046468"/>
            <a:ext cx="8494040" cy="4440570"/>
            <a:chOff x="3478492" y="2046468"/>
            <a:chExt cx="8494040" cy="444057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B66501E-031B-44DD-B654-EA2976D5DE2F}"/>
                </a:ext>
              </a:extLst>
            </p:cNvPr>
            <p:cNvSpPr/>
            <p:nvPr/>
          </p:nvSpPr>
          <p:spPr>
            <a:xfrm>
              <a:off x="3478492" y="2046468"/>
              <a:ext cx="8494040" cy="4440570"/>
            </a:xfrm>
            <a:prstGeom prst="roundRect">
              <a:avLst>
                <a:gd name="adj" fmla="val 259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CC3528D-D60A-4D94-B048-385D5E7A6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6242" y="2227442"/>
              <a:ext cx="4276725" cy="38481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DB975B8-8369-469C-AC50-90BC6981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94956" y="2227442"/>
              <a:ext cx="2314575" cy="1000125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47EA4CA-D9A8-4439-A269-DFFCF7A6F738}"/>
              </a:ext>
            </a:extLst>
          </p:cNvPr>
          <p:cNvGrpSpPr/>
          <p:nvPr/>
        </p:nvGrpSpPr>
        <p:grpSpPr>
          <a:xfrm>
            <a:off x="3478492" y="2364943"/>
            <a:ext cx="8713508" cy="4286679"/>
            <a:chOff x="3478492" y="2364943"/>
            <a:chExt cx="8713508" cy="428667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8E4885F-F847-47F4-BC72-4C5039710F77}"/>
                </a:ext>
              </a:extLst>
            </p:cNvPr>
            <p:cNvSpPr/>
            <p:nvPr/>
          </p:nvSpPr>
          <p:spPr>
            <a:xfrm>
              <a:off x="3478492" y="2364943"/>
              <a:ext cx="8713508" cy="4286679"/>
            </a:xfrm>
            <a:prstGeom prst="roundRect">
              <a:avLst>
                <a:gd name="adj" fmla="val 2590"/>
              </a:avLst>
            </a:prstGeom>
            <a:solidFill>
              <a:schemeClr val="bg2">
                <a:lumMod val="50000"/>
                <a:lumOff val="5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0932251-E84A-4A6B-A5E9-A4D7DA054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11942" y="2590968"/>
              <a:ext cx="4514850" cy="214312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D4656DB-CF7E-440A-9922-7CD87FB4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56242" y="3395529"/>
              <a:ext cx="8513772" cy="314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5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1323</Words>
  <Application>Microsoft Office PowerPoint</Application>
  <PresentationFormat>와이드스크린</PresentationFormat>
  <Paragraphs>148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Malgun Gothic</vt:lpstr>
      <vt:lpstr>Arial</vt:lpstr>
      <vt:lpstr>Office 테마</vt:lpstr>
      <vt:lpstr>PowerPoint 프레젠테이션</vt:lpstr>
      <vt:lpstr>PowerPoint 프레젠테이션</vt:lpstr>
      <vt:lpstr>조원 소개 및 역할</vt:lpstr>
      <vt:lpstr>PowerPoint 프레젠테이션</vt:lpstr>
      <vt:lpstr>PowerPoint 프레젠테이션</vt:lpstr>
      <vt:lpstr>Test 수행 현황</vt:lpstr>
      <vt:lpstr>TDD 활용 예시: (1) SSD Input Handling</vt:lpstr>
      <vt:lpstr>TDD 활용 예시: (2) Shell Write</vt:lpstr>
      <vt:lpstr>TDD 활용 예시: (3) Shell TestScript1</vt:lpstr>
      <vt:lpstr>TDD 활용 예시: (4) Shell Apply Factory</vt:lpstr>
      <vt:lpstr>PowerPoint 프레젠테이션</vt:lpstr>
      <vt:lpstr>Mocking 활용 배경</vt:lpstr>
      <vt:lpstr>Mocking 활용 예시</vt:lpstr>
      <vt:lpstr>Mocking 활용 예시</vt:lpstr>
      <vt:lpstr>PowerPoint 프레젠테이션</vt:lpstr>
      <vt:lpstr>SSD: 리팩토링 전/후 클래스 구조 비교</vt:lpstr>
      <vt:lpstr>TestShell: 리팩토링 전/후 클래스 구조 비교</vt:lpstr>
      <vt:lpstr>리팩토링 사례1</vt:lpstr>
      <vt:lpstr>리팩토링 사례1</vt:lpstr>
      <vt:lpstr>리팩토링 사례1</vt:lpstr>
      <vt:lpstr>리팩토링 사례2</vt:lpstr>
      <vt:lpstr>리팩토링 사례3</vt:lpstr>
      <vt:lpstr>리팩토링 사례4: Design Pattern 도입</vt:lpstr>
      <vt:lpstr>리팩토링 사례4: Design Pattern 도입</vt:lpstr>
      <vt:lpstr>리팩토링 사례4: Design Pattern 도입</vt:lpstr>
      <vt:lpstr>리팩토링 사례4: Design Pattern 도입</vt:lpstr>
      <vt:lpstr>리팩토링 사례4: Design Pattern 도입</vt:lpstr>
      <vt:lpstr>PowerPoint 프레젠테이션</vt:lpstr>
      <vt:lpstr>소감</vt:lpstr>
      <vt:lpstr>소감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20</cp:revision>
  <dcterms:created xsi:type="dcterms:W3CDTF">2024-04-15T01:50:35Z</dcterms:created>
  <dcterms:modified xsi:type="dcterms:W3CDTF">2025-08-04T04:04:09Z</dcterms:modified>
</cp:coreProperties>
</file>