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95" r:id="rId8"/>
    <p:sldId id="263" r:id="rId9"/>
    <p:sldId id="294" r:id="rId10"/>
    <p:sldId id="266" r:id="rId11"/>
    <p:sldId id="265" r:id="rId12"/>
    <p:sldId id="293" r:id="rId13"/>
    <p:sldId id="269" r:id="rId14"/>
    <p:sldId id="291" r:id="rId15"/>
    <p:sldId id="270" r:id="rId16"/>
    <p:sldId id="267" r:id="rId17"/>
    <p:sldId id="268" r:id="rId18"/>
    <p:sldId id="272" r:id="rId19"/>
    <p:sldId id="271" r:id="rId20"/>
    <p:sldId id="274" r:id="rId21"/>
    <p:sldId id="273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78" r:id="rId32"/>
    <p:sldId id="285" r:id="rId33"/>
    <p:sldId id="286" r:id="rId34"/>
    <p:sldId id="287" r:id="rId35"/>
    <p:sldId id="292" r:id="rId36"/>
    <p:sldId id="302" r:id="rId37"/>
    <p:sldId id="303" r:id="rId38"/>
    <p:sldId id="289" r:id="rId39"/>
    <p:sldId id="296" r:id="rId40"/>
    <p:sldId id="299" r:id="rId41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 autoAdjust="0"/>
    <p:restoredTop sz="59590" autoAdjust="0"/>
  </p:normalViewPr>
  <p:slideViewPr>
    <p:cSldViewPr snapToGrid="0">
      <p:cViewPr varScale="1">
        <p:scale>
          <a:sx n="56" d="100"/>
          <a:sy n="56" d="100"/>
        </p:scale>
        <p:origin x="7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64FC4-D9AF-4770-BB3A-7B42B4B3E976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D94C2-4424-4F08-96F6-42E1316B7D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78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ADDA5-4475-4A6D-AE2C-E26C367FF238}" type="datetimeFigureOut">
              <a:rPr lang="ko-KR" altLang="en-US" smtClean="0"/>
              <a:t>2014-04-23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2B625-5C68-4BBB-ACD0-D3157DAB1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7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BSJS</a:t>
            </a:r>
            <a:r>
              <a:rPr lang="ko-KR" altLang="en-US" baseline="0" dirty="0" smtClean="0"/>
              <a:t>를 이용한 디스플레이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29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98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20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981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39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55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349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67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39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19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2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29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36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74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01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06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78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221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00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028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21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1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81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제로에 가까운 학습량 </a:t>
            </a:r>
            <a:r>
              <a:rPr lang="en-US" altLang="ko-KR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(API2</a:t>
            </a:r>
            <a:r>
              <a:rPr lang="ko-KR" alt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개 학습</a:t>
            </a:r>
            <a:r>
              <a:rPr lang="en-US" altLang="ko-KR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12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선언형</a:t>
            </a:r>
            <a:r>
              <a:rPr lang="ko-KR" alt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 </a:t>
            </a:r>
            <a:r>
              <a:rPr lang="en-US" altLang="ko-KR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API </a:t>
            </a:r>
            <a:r>
              <a:rPr lang="en-US" altLang="ko-KR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 변수 사용의 최소화</a:t>
            </a:r>
            <a:r>
              <a:rPr lang="en-US" altLang="ko-KR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(</a:t>
            </a:r>
            <a:r>
              <a:rPr lang="ko-KR" alt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에러감소</a:t>
            </a:r>
            <a:r>
              <a:rPr lang="en-US" altLang="ko-KR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12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브라우져이슈</a:t>
            </a:r>
            <a:r>
              <a:rPr lang="ko-KR" alt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 </a:t>
            </a:r>
            <a:r>
              <a:rPr lang="en-US" altLang="ko-KR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Core</a:t>
            </a:r>
            <a:r>
              <a:rPr lang="ko-KR" alt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처리 </a:t>
            </a:r>
            <a:r>
              <a:rPr lang="en-US" altLang="ko-KR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  <a:sym typeface="Wingdings" panose="05000000000000000000" pitchFamily="2" charset="2"/>
              </a:rPr>
              <a:t>생산성 극대화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11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89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25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98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12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13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52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14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7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94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6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2B625-5C68-4BBB-ACD0-D3157DAB14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5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5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1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29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71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25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48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81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0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2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3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4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4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8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8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9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9C3A0-765E-44C8-AD3E-59D80936672C}" type="datetimeFigureOut">
              <a:rPr lang="ko-KR" altLang="en-US" smtClean="0"/>
              <a:pPr/>
              <a:t>2014-04-23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3DD9-BEC5-425D-A7FA-777EB030C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55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bsJS/test/bsShow/step01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hyperlink" Target="bsJS/test/bsShow/step01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bsJS/test/bsShow/step02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bsJS/test/bsShow/step03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bsJS/showcase/space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bsJS/showcase/fireworks.html" TargetMode="External"/><Relationship Id="rId7" Type="http://schemas.openxmlformats.org/officeDocument/2006/relationships/hyperlink" Target="http://projectbs.github.io/bsJSTest/test/redcamel/red_007_ui_facebook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bsJS/showcase/billboard.html" TargetMode="Externa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bsJS/test/redcamel/red_d3_test3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bsJS/test/redcamel/red_d3_test3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bs.github.io/bsSelector/speed/?qs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jectbs.github.io/bsJSTest/test/redcamel/red_005_daum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pwebgl/" TargetMode="External"/><Relationship Id="rId2" Type="http://schemas.openxmlformats.org/officeDocument/2006/relationships/hyperlink" Target="http://projectbs.github.io/bsWebGL2D/justStudy/index7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jectbs.github.io/bsSelector/speed/?qsa" TargetMode="External"/><Relationship Id="rId4" Type="http://schemas.openxmlformats.org/officeDocument/2006/relationships/hyperlink" Target="http://projectbs.github.io/bsWebGL2D/justStudy/index12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>
                <a:latin typeface="ChollaSansRegular"/>
                <a:cs typeface="DaunPenh" panose="01010101010101010101" pitchFamily="2" charset="0"/>
              </a:rPr>
              <a:t>BS CAMP</a:t>
            </a:r>
            <a:endParaRPr lang="ko-KR" altLang="en-US" sz="8000" dirty="0">
              <a:latin typeface="ChollaSansRegular"/>
              <a:cs typeface="DaunPenh" panose="01010101010101010101" pitchFamily="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ChollaSansRegular"/>
                <a:cs typeface="DaunPenh" panose="01010101010101010101" pitchFamily="2" charset="0"/>
              </a:rPr>
              <a:t>BSJS Client</a:t>
            </a:r>
            <a:endParaRPr lang="ko-KR" altLang="en-US" sz="3000" dirty="0">
              <a:latin typeface="ChollaSansRegular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3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853" y="1625522"/>
            <a:ext cx="5221302" cy="35548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500" b="1" dirty="0" err="1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BS.Dom</a:t>
            </a:r>
            <a:r>
              <a:rPr lang="en-US" altLang="ko-KR" sz="75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,</a:t>
            </a:r>
            <a:r>
              <a:rPr lang="en-US" altLang="ko-KR" sz="75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 </a:t>
            </a:r>
            <a:r>
              <a:rPr lang="en-US" altLang="ko-KR" sz="75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BS.ANI</a:t>
            </a:r>
            <a:endParaRPr lang="en-US" altLang="ko-KR" sz="7500" b="1" dirty="0" smtClean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ollaSansRegular" pitchFamily="2" charset="0"/>
            </a:endParaRPr>
          </a:p>
          <a:p>
            <a:pPr algn="ctr"/>
            <a:r>
              <a:rPr lang="en-US" altLang="ko-KR" sz="75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+</a:t>
            </a:r>
          </a:p>
          <a:p>
            <a:pPr algn="ctr"/>
            <a:r>
              <a:rPr lang="en-US" altLang="ko-KR" sz="75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S Method</a:t>
            </a:r>
            <a:endParaRPr lang="ko-KR" altLang="en-US" sz="7500" b="1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ollaSans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09496" y="2938800"/>
            <a:ext cx="677300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b="1" dirty="0" err="1" smtClean="0">
                <a:latin typeface="ChollaSansRegular" pitchFamily="2" charset="0"/>
              </a:rPr>
              <a:t>bs.Dom</a:t>
            </a:r>
            <a:r>
              <a:rPr lang="en-US" altLang="ko-KR" sz="6000" b="1" dirty="0" smtClean="0">
                <a:latin typeface="ChollaSansRegular" pitchFamily="2" charset="0"/>
              </a:rPr>
              <a:t>(‘</a:t>
            </a:r>
            <a:r>
              <a:rPr lang="ko-KR" altLang="en-US" sz="6000" b="1" dirty="0" err="1" smtClean="0">
                <a:latin typeface="ChollaSansRegular" pitchFamily="2" charset="0"/>
              </a:rPr>
              <a:t>생성할태그</a:t>
            </a:r>
            <a:r>
              <a:rPr lang="en-US" altLang="ko-KR" sz="6000" b="1" dirty="0" smtClean="0">
                <a:latin typeface="ChollaSansRegular" pitchFamily="2" charset="0"/>
              </a:rPr>
              <a:t>’)</a:t>
            </a:r>
          </a:p>
          <a:p>
            <a:pPr algn="ctr"/>
            <a:r>
              <a:rPr lang="en-US" altLang="ko-KR" sz="6000" b="1" dirty="0" err="1" smtClean="0">
                <a:latin typeface="ChollaSansRegular" pitchFamily="2" charset="0"/>
              </a:rPr>
              <a:t>bs.Dom</a:t>
            </a:r>
            <a:r>
              <a:rPr lang="en-US" altLang="ko-KR" sz="6000" b="1" dirty="0" smtClean="0">
                <a:latin typeface="ChollaSansRegular" pitchFamily="2" charset="0"/>
              </a:rPr>
              <a:t>('&lt;div&gt;&lt;/div&gt;’)</a:t>
            </a:r>
          </a:p>
          <a:p>
            <a:pPr algn="ctr"/>
            <a:r>
              <a:rPr lang="en-US" altLang="ko-KR" sz="6000" b="1" dirty="0" err="1" smtClean="0">
                <a:latin typeface="ChollaSansRegular" pitchFamily="2" charset="0"/>
              </a:rPr>
              <a:t>bs.Dom</a:t>
            </a:r>
            <a:r>
              <a:rPr lang="en-US" altLang="ko-KR" sz="6000" b="1" dirty="0" smtClean="0">
                <a:latin typeface="ChollaSansRegular" pitchFamily="2" charset="0"/>
              </a:rPr>
              <a:t>('&lt;li&gt;&lt;/li&gt;’)</a:t>
            </a:r>
            <a:endParaRPr lang="en-US" altLang="ko-KR" sz="6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ChollaSansRegular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43809" y="1498047"/>
            <a:ext cx="430438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 pitchFamily="2" charset="0"/>
              </a:rPr>
              <a:t>돔태그</a:t>
            </a:r>
            <a:r>
              <a:rPr lang="ko-KR" altLang="en-US" sz="5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 pitchFamily="2" charset="0"/>
              </a:rPr>
              <a:t> 생성 </a:t>
            </a:r>
            <a:r>
              <a:rPr lang="en-US" altLang="ko-KR" sz="5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702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44899" y="2250736"/>
            <a:ext cx="570220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b="1" dirty="0" err="1" smtClean="0">
                <a:latin typeface="ChollaSansRegular" pitchFamily="2" charset="0"/>
              </a:rPr>
              <a:t>bs.Dom</a:t>
            </a:r>
            <a:r>
              <a:rPr lang="en-US" altLang="ko-KR" sz="6000" b="1" dirty="0" smtClean="0">
                <a:latin typeface="ChollaSansRegular" pitchFamily="2" charset="0"/>
              </a:rPr>
              <a:t>('&lt;div&gt;&lt;/div&gt;’)</a:t>
            </a:r>
          </a:p>
          <a:p>
            <a:pPr algn="ctr"/>
            <a:r>
              <a:rPr lang="en-US" altLang="ko-KR" sz="6000" b="1" dirty="0" err="1" smtClean="0">
                <a:latin typeface="ChollaSansRegular" pitchFamily="2" charset="0"/>
              </a:rPr>
              <a:t>bs.Dom</a:t>
            </a:r>
            <a:r>
              <a:rPr lang="en-US" altLang="ko-KR" sz="6000" b="1" dirty="0" smtClean="0">
                <a:latin typeface="ChollaSansRegular" pitchFamily="2" charset="0"/>
              </a:rPr>
              <a:t>('&lt;li&gt;&lt;/li&gt;’)</a:t>
            </a:r>
            <a:endParaRPr lang="en-US" altLang="ko-KR" sz="6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ChollaSansRegular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43809" y="674181"/>
            <a:ext cx="430438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 pitchFamily="2" charset="0"/>
              </a:rPr>
              <a:t>돔태그</a:t>
            </a:r>
            <a:r>
              <a:rPr lang="ko-KR" altLang="en-US" sz="5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 pitchFamily="2" charset="0"/>
              </a:rPr>
              <a:t> 생성 </a:t>
            </a:r>
            <a:r>
              <a:rPr lang="en-US" altLang="ko-KR" sz="5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 pitchFamily="2" charset="0"/>
              </a:rPr>
              <a:t>API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4904509"/>
            <a:ext cx="12192000" cy="1431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b="1" dirty="0" smtClean="0"/>
              <a:t>Dom </a:t>
            </a:r>
            <a:r>
              <a:rPr lang="ko-KR" altLang="en-US" sz="3500" b="1" dirty="0" smtClean="0"/>
              <a:t>태그만 </a:t>
            </a:r>
            <a:r>
              <a:rPr lang="ko-KR" altLang="en-US" sz="3500" b="1" dirty="0" err="1" smtClean="0"/>
              <a:t>알면된다</a:t>
            </a:r>
            <a:r>
              <a:rPr lang="en-US" altLang="ko-KR" sz="3500" b="1" dirty="0" smtClean="0"/>
              <a:t>!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1702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68994" y="2182584"/>
            <a:ext cx="6454011" cy="2492832"/>
            <a:chOff x="2868994" y="1277339"/>
            <a:chExt cx="6454011" cy="2492832"/>
          </a:xfrm>
        </p:grpSpPr>
        <p:sp>
          <p:nvSpPr>
            <p:cNvPr id="4" name="직사각형 3"/>
            <p:cNvSpPr/>
            <p:nvPr/>
          </p:nvSpPr>
          <p:spPr>
            <a:xfrm>
              <a:off x="2868994" y="2754508"/>
              <a:ext cx="645401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hollaSansRegular" pitchFamily="2" charset="0"/>
                </a:rPr>
                <a:t>GET/SET </a:t>
              </a:r>
              <a:r>
                <a:rPr lang="ko-KR" altLang="en-US" sz="6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hollaSansRegular" pitchFamily="2" charset="0"/>
                </a:rPr>
                <a:t>통합 </a:t>
              </a:r>
              <a:r>
                <a:rPr lang="ko-KR" altLang="en-US" sz="6000" b="1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hollaSansRegular" pitchFamily="2" charset="0"/>
                </a:rPr>
                <a:t>매서드</a:t>
              </a:r>
              <a:endParaRPr lang="en-US" altLang="ko-KR" sz="6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 pitchFamily="2" charset="0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568981" y="1277339"/>
              <a:ext cx="3054042" cy="9665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0" b="1" dirty="0" smtClean="0">
                  <a:latin typeface="ChollaSansRegular" pitchFamily="2" charset="0"/>
                </a:rPr>
                <a:t>S Method</a:t>
              </a:r>
              <a:endParaRPr lang="en-US" altLang="ko-KR" sz="7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7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11348" y="2151728"/>
            <a:ext cx="759214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latin typeface="ChollaSansRegular" pitchFamily="2" charset="0"/>
              </a:rPr>
              <a:t>g</a:t>
            </a:r>
            <a:r>
              <a:rPr lang="en-US" altLang="ko-KR" sz="4000" b="1" dirty="0" smtClean="0">
                <a:latin typeface="ChollaSansRegular" pitchFamily="2" charset="0"/>
              </a:rPr>
              <a:t>et/Set</a:t>
            </a:r>
            <a:r>
              <a:rPr lang="ko-KR" altLang="en-US" sz="4000" b="1" dirty="0" smtClean="0">
                <a:latin typeface="ChollaSansRegular" pitchFamily="2" charset="0"/>
              </a:rPr>
              <a:t>의 차이점</a:t>
            </a:r>
            <a:r>
              <a:rPr lang="en-US" altLang="ko-KR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 </a:t>
            </a:r>
            <a:r>
              <a:rPr lang="en-US" altLang="ko-KR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  <a:sym typeface="Wingdings" panose="05000000000000000000" pitchFamily="2" charset="2"/>
              </a:rPr>
              <a:t></a:t>
            </a:r>
            <a:r>
              <a:rPr lang="en-US" altLang="ko-KR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 </a:t>
            </a:r>
            <a:r>
              <a:rPr lang="ko-KR" altLang="en-U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인자수의 차이</a:t>
            </a:r>
            <a:endParaRPr lang="en-US" altLang="ko-KR" sz="4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ChollaSansRegular" pitchFamily="2" charset="0"/>
            </a:endParaRPr>
          </a:p>
          <a:p>
            <a:pPr algn="ctr"/>
            <a:endParaRPr lang="en-US" altLang="ko-KR" sz="4000" b="1" dirty="0">
              <a:solidFill>
                <a:schemeClr val="accent6">
                  <a:lumMod val="40000"/>
                  <a:lumOff val="60000"/>
                </a:schemeClr>
              </a:solidFill>
              <a:latin typeface="ChollaSansRegular" pitchFamily="2" charset="0"/>
            </a:endParaRPr>
          </a:p>
          <a:p>
            <a:pPr algn="ctr"/>
            <a:r>
              <a:rPr lang="en-US" altLang="ko-KR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Get </a:t>
            </a:r>
            <a:r>
              <a:rPr lang="en-US" altLang="ko-KR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  <a:sym typeface="Wingdings" panose="05000000000000000000" pitchFamily="2" charset="2"/>
              </a:rPr>
              <a:t></a:t>
            </a:r>
            <a:r>
              <a:rPr lang="en-US" altLang="ko-KR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 </a:t>
            </a:r>
            <a:r>
              <a:rPr lang="ko-KR" altLang="en-U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인자가 </a:t>
            </a:r>
            <a:r>
              <a:rPr lang="en-US" altLang="ko-KR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1</a:t>
            </a:r>
            <a:r>
              <a:rPr lang="ko-KR" altLang="en-U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개 </a:t>
            </a:r>
            <a:r>
              <a:rPr lang="en-US" altLang="ko-KR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(</a:t>
            </a:r>
            <a:r>
              <a:rPr lang="ko-KR" altLang="en-U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홀수</a:t>
            </a:r>
            <a:r>
              <a:rPr lang="en-US" altLang="ko-KR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)</a:t>
            </a:r>
          </a:p>
          <a:p>
            <a:pPr algn="ctr"/>
            <a:r>
              <a:rPr lang="en-US" altLang="ko-KR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Set </a:t>
            </a:r>
            <a:r>
              <a:rPr lang="en-US" altLang="ko-KR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  <a:sym typeface="Wingdings" panose="05000000000000000000" pitchFamily="2" charset="2"/>
              </a:rPr>
              <a:t> </a:t>
            </a:r>
            <a:r>
              <a:rPr lang="ko-KR" altLang="en-U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인자가 </a:t>
            </a:r>
            <a:r>
              <a:rPr lang="en-US" altLang="ko-KR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2</a:t>
            </a:r>
            <a:r>
              <a:rPr lang="ko-KR" altLang="en-U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개 </a:t>
            </a:r>
            <a:r>
              <a:rPr lang="en-US" altLang="ko-KR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(</a:t>
            </a:r>
            <a:r>
              <a:rPr lang="ko-KR" altLang="en-U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짝수</a:t>
            </a:r>
            <a:r>
              <a:rPr lang="en-US" altLang="ko-KR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)</a:t>
            </a:r>
            <a:endParaRPr lang="en-US" altLang="ko-KR" sz="4000" b="1" dirty="0" smtClean="0">
              <a:latin typeface="ChollaSans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55567" y="1317863"/>
            <a:ext cx="948086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b="1" dirty="0" smtClean="0">
                <a:latin typeface="+mj-ea"/>
                <a:ea typeface="+mj-ea"/>
              </a:rPr>
              <a:t> Set   </a:t>
            </a:r>
            <a:r>
              <a:rPr lang="en-US" altLang="ko-KR" sz="5000" b="1" dirty="0" err="1" smtClean="0">
                <a:latin typeface="+mj-ea"/>
                <a:ea typeface="+mj-ea"/>
              </a:rPr>
              <a:t>bs.Dom</a:t>
            </a:r>
            <a:r>
              <a:rPr lang="en-US" altLang="ko-KR" sz="5000" b="1" dirty="0" smtClean="0">
                <a:latin typeface="+mj-ea"/>
                <a:ea typeface="+mj-ea"/>
              </a:rPr>
              <a:t>(‘~~’).S(‘</a:t>
            </a:r>
            <a:r>
              <a:rPr lang="ko-KR" altLang="en-US" sz="5000" b="1" dirty="0" smtClean="0">
                <a:latin typeface="+mj-ea"/>
                <a:ea typeface="+mj-ea"/>
              </a:rPr>
              <a:t>키</a:t>
            </a:r>
            <a:r>
              <a:rPr lang="en-US" altLang="ko-KR" sz="5000" b="1" dirty="0" smtClean="0">
                <a:latin typeface="+mj-ea"/>
                <a:ea typeface="+mj-ea"/>
              </a:rPr>
              <a:t>’, ‘</a:t>
            </a:r>
            <a:r>
              <a:rPr lang="ko-KR" altLang="en-US" sz="5000" b="1" dirty="0" smtClean="0">
                <a:latin typeface="+mj-ea"/>
                <a:ea typeface="+mj-ea"/>
              </a:rPr>
              <a:t>값</a:t>
            </a:r>
            <a:r>
              <a:rPr lang="en-US" altLang="ko-KR" sz="5000" b="1" dirty="0" smtClean="0">
                <a:latin typeface="+mj-ea"/>
                <a:ea typeface="+mj-ea"/>
              </a:rPr>
              <a:t>’)</a:t>
            </a:r>
            <a:endParaRPr lang="en-US" altLang="ko-KR" sz="5000" b="1" dirty="0">
              <a:solidFill>
                <a:schemeClr val="accent6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5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 Get   bs.DOM(‘~~’).S(‘left’)</a:t>
            </a:r>
            <a:endParaRPr lang="en-US" altLang="ko-KR" sz="5000" b="1" dirty="0" smtClean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3639128"/>
            <a:ext cx="12192000" cy="2447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latin typeface="ChollaSansRegular" pitchFamily="2" charset="0"/>
              </a:rPr>
              <a:t> </a:t>
            </a:r>
            <a:r>
              <a:rPr lang="ko-KR" altLang="en-US" sz="2500" b="1" dirty="0" smtClean="0">
                <a:latin typeface="ChollaSansRegular" pitchFamily="2" charset="0"/>
              </a:rPr>
              <a:t>스타일</a:t>
            </a:r>
            <a:r>
              <a:rPr lang="en-US" altLang="ko-KR" sz="2500" b="1" dirty="0" smtClean="0">
                <a:latin typeface="ChollaSansRegular" pitchFamily="2" charset="0"/>
              </a:rPr>
              <a:t>,</a:t>
            </a:r>
            <a:r>
              <a:rPr lang="ko-KR" altLang="en-US" sz="2500" b="1" dirty="0" smtClean="0">
                <a:latin typeface="ChollaSansRegular" pitchFamily="2" charset="0"/>
              </a:rPr>
              <a:t>속성</a:t>
            </a:r>
            <a:r>
              <a:rPr lang="en-US" altLang="ko-KR" sz="2500" b="1" dirty="0" smtClean="0">
                <a:latin typeface="ChollaSansRegular" pitchFamily="2" charset="0"/>
              </a:rPr>
              <a:t>,</a:t>
            </a:r>
            <a:r>
              <a:rPr lang="ko-KR" altLang="en-US" sz="2500" b="1" dirty="0" smtClean="0">
                <a:latin typeface="ChollaSansRegular" pitchFamily="2" charset="0"/>
              </a:rPr>
              <a:t>이벤트</a:t>
            </a:r>
            <a:r>
              <a:rPr lang="en-US" altLang="ko-KR" sz="2500" b="1" dirty="0" smtClean="0">
                <a:latin typeface="ChollaSansRegular" pitchFamily="2" charset="0"/>
              </a:rPr>
              <a:t>, </a:t>
            </a:r>
            <a:r>
              <a:rPr lang="ko-KR" altLang="en-US" sz="2500" b="1" dirty="0" err="1" smtClean="0">
                <a:latin typeface="ChollaSansRegular" pitchFamily="2" charset="0"/>
              </a:rPr>
              <a:t>특수매서드</a:t>
            </a:r>
            <a:r>
              <a:rPr lang="ko-KR" altLang="en-US" sz="2500" b="1" dirty="0" smtClean="0">
                <a:latin typeface="ChollaSansRegular" pitchFamily="2" charset="0"/>
              </a:rPr>
              <a:t> 등</a:t>
            </a:r>
            <a:endParaRPr lang="en-US" altLang="ko-KR" sz="2500" b="1" dirty="0" smtClean="0">
              <a:latin typeface="ChollaSansRegular" pitchFamily="2" charset="0"/>
            </a:endParaRPr>
          </a:p>
          <a:p>
            <a:pPr algn="ctr"/>
            <a:endParaRPr lang="en-US" altLang="ko-KR" sz="2500" b="1" dirty="0" smtClean="0">
              <a:latin typeface="ChollaSansRegular" pitchFamily="2" charset="0"/>
            </a:endParaRPr>
          </a:p>
          <a:p>
            <a:pPr algn="ctr"/>
            <a:r>
              <a:rPr lang="ko-KR" altLang="en-US" sz="6000" b="1" dirty="0" smtClean="0">
                <a:latin typeface="ChollaSansRegular" pitchFamily="2" charset="0"/>
              </a:rPr>
              <a:t>모든 </a:t>
            </a:r>
            <a:r>
              <a:rPr lang="en-US" altLang="ko-KR" sz="6000" b="1" dirty="0" smtClean="0">
                <a:latin typeface="ChollaSansRegular" pitchFamily="2" charset="0"/>
              </a:rPr>
              <a:t>GET/SET</a:t>
            </a:r>
            <a:r>
              <a:rPr lang="ko-KR" altLang="en-US" sz="6000" b="1" dirty="0" smtClean="0">
                <a:latin typeface="ChollaSansRegular" pitchFamily="2" charset="0"/>
              </a:rPr>
              <a:t>의 통합</a:t>
            </a:r>
            <a:endParaRPr lang="en-US" altLang="ko-KR" sz="6000" b="1" dirty="0" smtClean="0">
              <a:latin typeface="ChollaSans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13450" y="2235200"/>
            <a:ext cx="9565100" cy="2387600"/>
          </a:xfrm>
        </p:spPr>
        <p:txBody>
          <a:bodyPr>
            <a:normAutofit fontScale="90000"/>
          </a:bodyPr>
          <a:lstStyle/>
          <a:p>
            <a:r>
              <a:rPr lang="en-US" altLang="ko-KR" sz="1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/>
                <a:cs typeface="DaunPenh" panose="01010101010101010101" pitchFamily="2" charset="0"/>
              </a:rPr>
              <a:t>Hello World</a:t>
            </a:r>
            <a:endParaRPr lang="ko-KR" altLang="en-US" sz="12000" dirty="0">
              <a:solidFill>
                <a:schemeClr val="accent6">
                  <a:lumMod val="60000"/>
                  <a:lumOff val="40000"/>
                </a:schemeClr>
              </a:solidFill>
              <a:latin typeface="ChollaSansRegular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5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817649" y="914960"/>
            <a:ext cx="7888858" cy="5170646"/>
            <a:chOff x="1041272" y="1346281"/>
            <a:chExt cx="7888858" cy="5170646"/>
          </a:xfrm>
        </p:grpSpPr>
        <p:sp>
          <p:nvSpPr>
            <p:cNvPr id="4" name="직사각형 3"/>
            <p:cNvSpPr/>
            <p:nvPr/>
          </p:nvSpPr>
          <p:spPr>
            <a:xfrm>
              <a:off x="1041272" y="1346281"/>
              <a:ext cx="7592143" cy="51706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hollaSansRegular"/>
                </a:rPr>
                <a:t>bs.Dom</a:t>
              </a:r>
              <a:r>
                <a:rPr lang="en-US" altLang="ko-KR" sz="2000" b="1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hollaSansRegular"/>
                </a:rPr>
                <a:t>('&lt;div&gt;&lt;/div&gt;’). </a:t>
              </a:r>
              <a:r>
                <a:rPr lang="en-US" altLang="ko-KR" sz="5000" b="1" dirty="0" smtClean="0">
                  <a:solidFill>
                    <a:srgbClr val="FF0000"/>
                  </a:solidFill>
                  <a:latin typeface="ChollaSansRegular"/>
                </a:rPr>
                <a:t>S</a:t>
              </a:r>
              <a:r>
                <a:rPr lang="en-US" altLang="ko-KR" sz="5000" b="1" dirty="0" smtClean="0">
                  <a:solidFill>
                    <a:srgbClr val="FF0000"/>
                  </a:solidFill>
                  <a:latin typeface="ChollaSansRegular"/>
                </a:rPr>
                <a:t>(</a:t>
              </a:r>
            </a:p>
            <a:p>
              <a:endParaRPr lang="en-US" altLang="ko-KR" sz="5000" b="1" dirty="0" smtClean="0">
                <a:solidFill>
                  <a:srgbClr val="FF0000"/>
                </a:solidFill>
                <a:latin typeface="ChollaSansRegular"/>
              </a:endParaRPr>
            </a:p>
            <a:p>
              <a:pPr lvl="3"/>
              <a:r>
                <a:rPr lang="en-US" altLang="ko-KR" sz="4000" b="1" dirty="0" smtClean="0">
                  <a:solidFill>
                    <a:srgbClr val="FF0000"/>
                  </a:solidFill>
                  <a:latin typeface="ChollaSansRegular"/>
                </a:rPr>
                <a:t>'background','#</a:t>
              </a:r>
              <a:r>
                <a:rPr lang="en-US" sz="4000" dirty="0" smtClean="0">
                  <a:solidFill>
                    <a:srgbClr val="FF0000"/>
                  </a:solidFill>
                  <a:latin typeface="ChollaSansRegular"/>
                </a:rPr>
                <a:t>aa2211</a:t>
              </a:r>
              <a:r>
                <a:rPr lang="en-US" altLang="ko-KR" sz="4000" b="1" dirty="0" smtClean="0">
                  <a:solidFill>
                    <a:srgbClr val="FF0000"/>
                  </a:solidFill>
                  <a:latin typeface="ChollaSansRegular"/>
                </a:rPr>
                <a:t>‘,</a:t>
              </a:r>
            </a:p>
            <a:p>
              <a:pPr lvl="3"/>
              <a:r>
                <a:rPr lang="en-US" altLang="ko-KR" sz="4000" b="1" dirty="0" smtClean="0">
                  <a:solidFill>
                    <a:srgbClr val="FF0000"/>
                  </a:solidFill>
                  <a:latin typeface="ChollaSansRegular"/>
                </a:rPr>
                <a:t>'</a:t>
              </a:r>
              <a:r>
                <a:rPr lang="en-US" altLang="ko-KR" sz="4000" b="1" dirty="0" err="1" smtClean="0">
                  <a:solidFill>
                    <a:srgbClr val="FF0000"/>
                  </a:solidFill>
                  <a:latin typeface="ChollaSansRegular"/>
                </a:rPr>
                <a:t>html‘,'Hello</a:t>
              </a:r>
              <a:r>
                <a:rPr lang="en-US" altLang="ko-KR" sz="4000" b="1" dirty="0" smtClean="0">
                  <a:solidFill>
                    <a:srgbClr val="FF0000"/>
                  </a:solidFill>
                  <a:latin typeface="ChollaSansRegular"/>
                </a:rPr>
                <a:t> World',</a:t>
              </a:r>
            </a:p>
            <a:p>
              <a:pPr lvl="3"/>
              <a:r>
                <a:rPr lang="en-US" altLang="ko-KR" sz="4000" b="1" dirty="0" smtClean="0">
                  <a:solidFill>
                    <a:srgbClr val="FF0000"/>
                  </a:solidFill>
                  <a:latin typeface="ChollaSansRegular"/>
                </a:rPr>
                <a:t>'&lt;',</a:t>
              </a:r>
              <a:r>
                <a:rPr lang="en-US" altLang="ko-KR" sz="4000" b="1" dirty="0" smtClean="0">
                  <a:solidFill>
                    <a:srgbClr val="FF0000"/>
                  </a:solidFill>
                  <a:latin typeface="ChollaSansRegular"/>
                </a:rPr>
                <a:t>'body</a:t>
              </a:r>
              <a:r>
                <a:rPr lang="en-US" altLang="ko-KR" sz="5000" b="1" dirty="0" smtClean="0">
                  <a:solidFill>
                    <a:srgbClr val="FF0000"/>
                  </a:solidFill>
                  <a:latin typeface="ChollaSansRegular"/>
                </a:rPr>
                <a:t>’</a:t>
              </a:r>
            </a:p>
            <a:p>
              <a:pPr lvl="3"/>
              <a:endParaRPr lang="en-US" altLang="ko-KR" sz="5000" b="1" dirty="0" smtClean="0">
                <a:solidFill>
                  <a:srgbClr val="FF0000"/>
                </a:solidFill>
                <a:latin typeface="ChollaSansRegular"/>
              </a:endParaRPr>
            </a:p>
            <a:p>
              <a:pPr lvl="3"/>
              <a:r>
                <a:rPr lang="en-US" altLang="ko-KR" sz="5000" b="1" dirty="0" smtClean="0">
                  <a:solidFill>
                    <a:srgbClr val="FF0000"/>
                  </a:solidFill>
                  <a:latin typeface="ChollaSansRegular"/>
                </a:rPr>
                <a:t>)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37343" y="4282020"/>
              <a:ext cx="40927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3"/>
              <a:r>
                <a:rPr lang="en-US" altLang="ko-KR" sz="30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hollaSansRegular"/>
                </a:rPr>
                <a:t>// </a:t>
              </a:r>
              <a:r>
                <a:rPr lang="ko-KR" altLang="en-US" sz="30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hollaSansRegular"/>
                </a:rPr>
                <a:t>부모지정 </a:t>
              </a:r>
              <a:r>
                <a:rPr lang="ko-KR" altLang="en-US" sz="3000" b="1" dirty="0" err="1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hollaSansRegular"/>
                </a:rPr>
                <a:t>특수매서드</a:t>
              </a:r>
              <a:endParaRPr lang="en-US" altLang="ko-KR" sz="3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8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4873" y="2690336"/>
            <a:ext cx="113422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CSS Style</a:t>
            </a:r>
            <a:r>
              <a:rPr lang="ko-KR" altLang="en-US" sz="4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 표현</a:t>
            </a:r>
            <a:r>
              <a:rPr lang="en-US" altLang="ko-KR" sz="4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!</a:t>
            </a:r>
          </a:p>
          <a:p>
            <a:pPr algn="ctr"/>
            <a:r>
              <a:rPr lang="en-US" altLang="ko-KR" sz="4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css</a:t>
            </a:r>
            <a:r>
              <a:rPr lang="en-US" altLang="ko-KR" sz="4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45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프리픽스는</a:t>
            </a:r>
            <a:r>
              <a:rPr lang="ko-KR" altLang="en-US" sz="4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core</a:t>
            </a:r>
            <a:r>
              <a:rPr lang="ko-KR" altLang="en-US" sz="4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자동처리</a:t>
            </a:r>
            <a:r>
              <a:rPr lang="en-US" altLang="ko-KR" sz="45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916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719137"/>
            <a:ext cx="67627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6086" y="1120916"/>
            <a:ext cx="10353762" cy="4616168"/>
          </a:xfrm>
        </p:spPr>
        <p:txBody>
          <a:bodyPr>
            <a:noAutofit/>
          </a:bodyPr>
          <a:lstStyle/>
          <a:p>
            <a:r>
              <a:rPr lang="en-US" altLang="ko-KR" sz="3500" b="1" dirty="0" smtClean="0">
                <a:latin typeface="ChollaSansRegular"/>
              </a:rPr>
              <a:t>About Display &amp; </a:t>
            </a:r>
            <a:r>
              <a:rPr lang="en-US" altLang="ko-KR" sz="3500" b="1" dirty="0" err="1" smtClean="0">
                <a:latin typeface="ChollaSansRegular"/>
              </a:rPr>
              <a:t>Bs</a:t>
            </a:r>
            <a:r>
              <a:rPr lang="en-US" altLang="ko-KR" sz="3500" b="1" dirty="0" smtClean="0">
                <a:latin typeface="ChollaSansRegular"/>
              </a:rPr>
              <a:t> API Concept</a:t>
            </a:r>
          </a:p>
          <a:p>
            <a:r>
              <a:rPr lang="en-US" altLang="ko-KR" sz="3500" b="1" dirty="0" smtClean="0">
                <a:latin typeface="ChollaSansRegular"/>
              </a:rPr>
              <a:t>API </a:t>
            </a:r>
            <a:r>
              <a:rPr lang="ko-KR" altLang="en-US" sz="3500" b="1" dirty="0" smtClean="0">
                <a:latin typeface="ChollaSansRegular"/>
              </a:rPr>
              <a:t>소개 및 학습 </a:t>
            </a:r>
            <a:r>
              <a:rPr lang="en-US" altLang="ko-KR" sz="3500" b="1" dirty="0" smtClean="0">
                <a:latin typeface="ChollaSansRegular"/>
              </a:rPr>
              <a:t>- </a:t>
            </a:r>
            <a:r>
              <a:rPr lang="en-US" altLang="ko-KR" sz="3500" b="1" dirty="0" err="1" smtClean="0">
                <a:latin typeface="ChollaSansRegular"/>
              </a:rPr>
              <a:t>HelloWorld</a:t>
            </a:r>
            <a:r>
              <a:rPr lang="en-US" altLang="ko-KR" sz="3500" b="1" dirty="0" smtClean="0">
                <a:latin typeface="ChollaSansRegular"/>
              </a:rPr>
              <a:t> </a:t>
            </a:r>
          </a:p>
          <a:p>
            <a:r>
              <a:rPr lang="en-US" altLang="ko-KR" sz="3500" b="1" dirty="0" smtClean="0">
                <a:latin typeface="ChollaSansRegular"/>
              </a:rPr>
              <a:t>Basic DISPLAY Plugin (Sprite, D2) </a:t>
            </a:r>
            <a:r>
              <a:rPr lang="ko-KR" altLang="en-US" sz="3500" b="1" dirty="0" smtClean="0">
                <a:latin typeface="ChollaSansRegular"/>
              </a:rPr>
              <a:t>소개</a:t>
            </a:r>
            <a:endParaRPr lang="en-US" altLang="ko-KR" sz="3500" b="1" dirty="0" smtClean="0">
              <a:latin typeface="ChollaSansRegular"/>
            </a:endParaRPr>
          </a:p>
          <a:p>
            <a:r>
              <a:rPr lang="en-US" altLang="ko-KR" sz="3500" b="1" dirty="0" smtClean="0">
                <a:latin typeface="ChollaSansRegular"/>
              </a:rPr>
              <a:t>Showcase </a:t>
            </a:r>
            <a:endParaRPr lang="en-US" altLang="ko-KR" sz="3500" b="1" dirty="0">
              <a:latin typeface="ChollaSansRegular"/>
            </a:endParaRPr>
          </a:p>
          <a:p>
            <a:pPr marL="0" indent="0">
              <a:buNone/>
            </a:pPr>
            <a:endParaRPr lang="en-US" altLang="ko-KR" sz="3500" b="1" dirty="0" smtClean="0">
              <a:latin typeface="Cholla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75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9823" y="1382286"/>
            <a:ext cx="933235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bs.Dom</a:t>
            </a:r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('&lt;div&gt;&lt;/div&gt;').S(</a:t>
            </a:r>
          </a:p>
          <a:p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                '</a:t>
            </a:r>
            <a:r>
              <a:rPr lang="en-US" altLang="ko-KR" sz="2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html','Hello</a:t>
            </a:r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 World', 'background','#aa2211',</a:t>
            </a:r>
          </a:p>
          <a:p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                'border-radius',20, 'width',100,'height',100,</a:t>
            </a:r>
          </a:p>
          <a:p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                '&lt;','body‘ ,</a:t>
            </a:r>
          </a:p>
          <a:p>
            <a:r>
              <a:rPr lang="en-US" altLang="ko-KR" sz="4000" b="1" dirty="0" smtClean="0">
                <a:solidFill>
                  <a:srgbClr val="FF0000"/>
                </a:solidFill>
                <a:latin typeface="ChollaSansRegular" pitchFamily="2" charset="0"/>
              </a:rPr>
              <a:t>               '</a:t>
            </a:r>
            <a:r>
              <a:rPr lang="en-US" altLang="ko-KR" sz="4000" b="1" dirty="0" err="1" smtClean="0">
                <a:solidFill>
                  <a:srgbClr val="FF0000"/>
                </a:solidFill>
                <a:latin typeface="ChollaSansRegular" pitchFamily="2" charset="0"/>
              </a:rPr>
              <a:t>mousedown</a:t>
            </a:r>
            <a:r>
              <a:rPr lang="en-US" altLang="ko-KR" sz="4000" b="1" dirty="0" smtClean="0">
                <a:solidFill>
                  <a:srgbClr val="FF0000"/>
                </a:solidFill>
                <a:latin typeface="ChollaSansRegular" pitchFamily="2" charset="0"/>
              </a:rPr>
              <a:t>', function(){</a:t>
            </a:r>
          </a:p>
          <a:p>
            <a:r>
              <a:rPr lang="en-US" altLang="ko-KR" sz="4000" b="1" dirty="0" smtClean="0">
                <a:solidFill>
                  <a:srgbClr val="FF0000"/>
                </a:solidFill>
                <a:latin typeface="ChollaSansRegular" pitchFamily="2" charset="0"/>
              </a:rPr>
              <a:t>                    alert('</a:t>
            </a:r>
            <a:r>
              <a:rPr lang="ko-KR" altLang="en-US" sz="4000" b="1" dirty="0" smtClean="0">
                <a:solidFill>
                  <a:srgbClr val="FF0000"/>
                </a:solidFill>
                <a:latin typeface="ChollaSansRegular" pitchFamily="2" charset="0"/>
              </a:rPr>
              <a:t>마우스다운</a:t>
            </a:r>
            <a:r>
              <a:rPr lang="en-US" altLang="ko-KR" sz="4000" b="1" dirty="0" smtClean="0">
                <a:solidFill>
                  <a:srgbClr val="FF0000"/>
                </a:solidFill>
                <a:latin typeface="ChollaSansRegular" pitchFamily="2" charset="0"/>
              </a:rPr>
              <a:t>')</a:t>
            </a:r>
          </a:p>
          <a:p>
            <a:r>
              <a:rPr lang="en-US" altLang="ko-KR" sz="4000" b="1" dirty="0" smtClean="0">
                <a:solidFill>
                  <a:srgbClr val="FF0000"/>
                </a:solidFill>
                <a:latin typeface="ChollaSansRegular" pitchFamily="2" charset="0"/>
              </a:rPr>
              <a:t>              } </a:t>
            </a:r>
          </a:p>
          <a:p>
            <a:r>
              <a:rPr lang="en-US" altLang="ko-KR" sz="4000" b="1" dirty="0">
                <a:latin typeface="ChollaSansRegular" pitchFamily="2" charset="0"/>
              </a:rPr>
              <a:t> </a:t>
            </a:r>
            <a:r>
              <a:rPr lang="en-US" altLang="ko-KR" sz="4000" b="1" dirty="0" smtClean="0">
                <a:latin typeface="ChollaSansRegular" pitchFamily="2" charset="0"/>
              </a:rPr>
              <a:t>             // S</a:t>
            </a:r>
            <a:r>
              <a:rPr lang="ko-KR" altLang="en-US" sz="4000" b="1" dirty="0" smtClean="0">
                <a:latin typeface="ChollaSansRegular" pitchFamily="2" charset="0"/>
              </a:rPr>
              <a:t>를 통해서 이벤트도 건다</a:t>
            </a:r>
            <a:r>
              <a:rPr lang="en-US" altLang="ko-KR" sz="4000" b="1" dirty="0" smtClean="0">
                <a:latin typeface="ChollaSansRegular" pitchFamily="2" charset="0"/>
              </a:rPr>
              <a:t>!</a:t>
            </a:r>
          </a:p>
          <a:p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1459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>
            <a:hlinkClick r:id="rId4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288389"/>
              </p:ext>
            </p:extLst>
          </p:nvPr>
        </p:nvGraphicFramePr>
        <p:xfrm>
          <a:off x="2520950" y="719138"/>
          <a:ext cx="71501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r:id="rId5" imgW="12368160" imgH="9371160" progId="">
                  <p:embed/>
                </p:oleObj>
              </mc:Choice>
              <mc:Fallback>
                <p:oleObj r:id="rId5" imgW="12368160" imgH="9371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0950" y="719138"/>
                        <a:ext cx="71501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4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311" y="615899"/>
            <a:ext cx="10393379" cy="449353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2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bs.dom</a:t>
            </a:r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('&lt;div&gt;&lt;/div&gt;').$(</a:t>
            </a:r>
          </a:p>
          <a:p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                '</a:t>
            </a:r>
            <a:r>
              <a:rPr lang="en-US" altLang="ko-KR" sz="2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html','Hello</a:t>
            </a:r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 World‘, 'background','#aa2211‘, 'border-radius',20, 'width',100,'height',100,</a:t>
            </a:r>
          </a:p>
          <a:p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               </a:t>
            </a:r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'&lt;','body‘ , </a:t>
            </a:r>
            <a:r>
              <a:rPr lang="en-US" altLang="ko-KR" sz="7000" b="1" dirty="0" smtClean="0">
                <a:solidFill>
                  <a:srgbClr val="FF0000"/>
                </a:solidFill>
                <a:latin typeface="ChollaSansRegular" pitchFamily="2" charset="0"/>
              </a:rPr>
              <a:t>‘@id’, ‘</a:t>
            </a:r>
            <a:r>
              <a:rPr lang="en-US" altLang="ko-KR" sz="7000" b="1" dirty="0" err="1" smtClean="0">
                <a:solidFill>
                  <a:srgbClr val="FF0000"/>
                </a:solidFill>
                <a:latin typeface="ChollaSansRegular" pitchFamily="2" charset="0"/>
              </a:rPr>
              <a:t>bsTest</a:t>
            </a:r>
            <a:r>
              <a:rPr lang="en-US" altLang="ko-KR" sz="7000" b="1" dirty="0" smtClean="0">
                <a:solidFill>
                  <a:srgbClr val="FF0000"/>
                </a:solidFill>
                <a:latin typeface="ChollaSansRegular" pitchFamily="2" charset="0"/>
              </a:rPr>
              <a:t>’</a:t>
            </a:r>
          </a:p>
          <a:p>
            <a:r>
              <a:rPr lang="en-US" altLang="ko-KR" sz="20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 </a:t>
            </a:r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              </a:t>
            </a:r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)</a:t>
            </a:r>
            <a:endParaRPr lang="en-US" altLang="ko-KR" sz="2000" b="1" dirty="0" smtClean="0">
              <a:solidFill>
                <a:schemeClr val="bg1">
                  <a:lumMod val="50000"/>
                  <a:lumOff val="50000"/>
                </a:schemeClr>
              </a:solidFill>
              <a:latin typeface="ChollaSansRegular" pitchFamily="2" charset="0"/>
            </a:endParaRPr>
          </a:p>
          <a:p>
            <a:pPr algn="ctr"/>
            <a:endParaRPr lang="en-US" altLang="ko-KR" sz="3000" b="1" dirty="0" smtClean="0">
              <a:solidFill>
                <a:srgbClr val="FF0000"/>
              </a:solidFill>
              <a:latin typeface="ChollaSansRegular" pitchFamily="2" charset="0"/>
            </a:endParaRPr>
          </a:p>
          <a:p>
            <a:r>
              <a:rPr lang="en-US" altLang="ko-KR" sz="3000" b="1" dirty="0" smtClean="0">
                <a:solidFill>
                  <a:schemeClr val="bg1"/>
                </a:solidFill>
                <a:latin typeface="ChollaSansRegular" pitchFamily="2" charset="0"/>
              </a:rPr>
              <a:t>)</a:t>
            </a:r>
          </a:p>
          <a:p>
            <a:r>
              <a:rPr lang="en-US" altLang="ko-KR" sz="6000" b="1" dirty="0" smtClean="0">
                <a:solidFill>
                  <a:srgbClr val="FF0000"/>
                </a:solidFill>
                <a:latin typeface="ChollaSansRegular" pitchFamily="2" charset="0"/>
              </a:rPr>
              <a:t> </a:t>
            </a:r>
            <a:r>
              <a:rPr lang="en-US" altLang="ko-KR" sz="6000" b="1" dirty="0" err="1" smtClean="0">
                <a:solidFill>
                  <a:srgbClr val="FF0000"/>
                </a:solidFill>
                <a:latin typeface="ChollaSansRegular" pitchFamily="2" charset="0"/>
              </a:rPr>
              <a:t>bs.Dom</a:t>
            </a:r>
            <a:r>
              <a:rPr lang="en-US" altLang="ko-KR" sz="6000" b="1" dirty="0" smtClean="0">
                <a:solidFill>
                  <a:srgbClr val="FF0000"/>
                </a:solidFill>
                <a:latin typeface="ChollaSansRegular" pitchFamily="2" charset="0"/>
              </a:rPr>
              <a:t>( '#</a:t>
            </a:r>
            <a:r>
              <a:rPr lang="en-US" altLang="ko-KR" sz="6000" b="1" dirty="0" err="1" smtClean="0">
                <a:solidFill>
                  <a:srgbClr val="FF0000"/>
                </a:solidFill>
                <a:latin typeface="ChollaSansRegular" pitchFamily="2" charset="0"/>
              </a:rPr>
              <a:t>bsTest</a:t>
            </a:r>
            <a:r>
              <a:rPr lang="en-US" altLang="ko-KR" sz="6000" b="1" dirty="0" smtClean="0">
                <a:solidFill>
                  <a:srgbClr val="FF0000"/>
                </a:solidFill>
                <a:latin typeface="ChollaSansRegular" pitchFamily="2" charset="0"/>
              </a:rPr>
              <a:t>‘ </a:t>
            </a:r>
            <a:r>
              <a:rPr lang="en-US" altLang="ko-KR" sz="6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).</a:t>
            </a:r>
            <a:r>
              <a:rPr lang="en-US" altLang="ko-KR" sz="20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S (</a:t>
            </a:r>
            <a:endParaRPr lang="en-US" altLang="ko-KR" sz="2000" b="1" dirty="0" smtClean="0">
              <a:solidFill>
                <a:schemeClr val="bg1">
                  <a:lumMod val="50000"/>
                  <a:lumOff val="50000"/>
                </a:schemeClr>
              </a:solidFill>
              <a:latin typeface="ChollaSansRegular" pitchFamily="2" charset="0"/>
            </a:endParaRPr>
          </a:p>
          <a:p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           '</a:t>
            </a:r>
            <a:r>
              <a:rPr lang="en-US" altLang="ko-KR" sz="2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mouseover</a:t>
            </a:r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', function() {</a:t>
            </a:r>
          </a:p>
          <a:p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            </a:t>
            </a:r>
            <a:r>
              <a:rPr lang="en-US" altLang="ko-KR" sz="2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bs.Dom</a:t>
            </a:r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( '#</a:t>
            </a:r>
            <a:r>
              <a:rPr lang="en-US" altLang="ko-KR" sz="2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bsTest</a:t>
            </a:r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‘ ).S('background', '#</a:t>
            </a:r>
            <a:r>
              <a:rPr lang="en-US" altLang="ko-KR" sz="2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aaa</a:t>
            </a:r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')</a:t>
            </a:r>
          </a:p>
          <a:p>
            <a:r>
              <a:rPr lang="en-US" altLang="ko-KR" sz="2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 pitchFamily="2" charset="0"/>
              </a:rPr>
              <a:t>        })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5775037"/>
            <a:ext cx="12192000" cy="10829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/>
              <a:t>@ -</a:t>
            </a:r>
            <a:r>
              <a:rPr lang="ko-KR" altLang="en-US" sz="3600" b="1" dirty="0" smtClean="0"/>
              <a:t> 태그 </a:t>
            </a:r>
            <a:r>
              <a:rPr lang="en-US" altLang="ko-KR" sz="3600" b="1" dirty="0" smtClean="0"/>
              <a:t>attribute</a:t>
            </a:r>
            <a:r>
              <a:rPr lang="ko-KR" altLang="en-US" sz="3600" b="1" dirty="0" smtClean="0"/>
              <a:t> 특수인자</a:t>
            </a:r>
            <a:endParaRPr lang="en-US" altLang="ko-KR" sz="3600" b="1" dirty="0" smtClean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127334"/>
              </p:ext>
            </p:extLst>
          </p:nvPr>
        </p:nvGraphicFramePr>
        <p:xfrm>
          <a:off x="6551184" y="1365358"/>
          <a:ext cx="5415222" cy="642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r:id="rId4" imgW="1498320" imgH="177480" progId="">
                  <p:embed/>
                </p:oleObj>
              </mc:Choice>
              <mc:Fallback>
                <p:oleObj r:id="rId4" imgW="1498320" imgH="177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1184" y="1365358"/>
                        <a:ext cx="5415222" cy="642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51184" y="3687911"/>
            <a:ext cx="53319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 pitchFamily="2" charset="0"/>
              </a:rPr>
              <a:t>//</a:t>
            </a:r>
            <a:r>
              <a:rPr lang="en-US" altLang="ko-KR" sz="3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 pitchFamily="2" charset="0"/>
              </a:rPr>
              <a:t>bs.Dom</a:t>
            </a:r>
            <a:r>
              <a:rPr lang="ko-KR" altLang="en-US" sz="3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 pitchFamily="2" charset="0"/>
              </a:rPr>
              <a:t>은 </a:t>
            </a:r>
            <a:r>
              <a:rPr lang="ko-KR" altLang="en-US" sz="35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 pitchFamily="2" charset="0"/>
              </a:rPr>
              <a:t>셀렉터로도</a:t>
            </a:r>
            <a:r>
              <a:rPr lang="ko-KR" altLang="en-US" sz="3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 pitchFamily="2" charset="0"/>
              </a:rPr>
              <a:t> 사용</a:t>
            </a:r>
            <a:endParaRPr lang="en-US" altLang="ko-KR" sz="3500" b="1" dirty="0">
              <a:solidFill>
                <a:schemeClr val="accent6">
                  <a:lumMod val="60000"/>
                  <a:lumOff val="40000"/>
                </a:schemeClr>
              </a:solidFill>
              <a:latin typeface="ChollaSansRegular" pitchFamily="2" charset="0"/>
            </a:endParaRPr>
          </a:p>
          <a:p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12418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23" y="522514"/>
            <a:ext cx="7659354" cy="58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25050" y="1529608"/>
            <a:ext cx="55419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/>
              </a:rPr>
              <a:t>Dom Tag  &amp; </a:t>
            </a:r>
            <a:r>
              <a:rPr lang="en-US" altLang="ko-KR" sz="6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/>
              </a:rPr>
              <a:t>Css</a:t>
            </a:r>
            <a:endParaRPr lang="ko-KR" altLang="en-US" sz="6000" dirty="0">
              <a:latin typeface="ChollaSans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21995" y="2921169"/>
            <a:ext cx="79480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/>
              </a:rPr>
              <a:t>Dom / Interaction End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6335" y="4402102"/>
            <a:ext cx="71593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/>
              </a:rPr>
              <a:t>Bs.Dom</a:t>
            </a:r>
            <a:r>
              <a:rPr lang="en-US" altLang="ko-KR" sz="6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/>
              </a:rPr>
              <a:t> &amp; S Method</a:t>
            </a:r>
            <a:endParaRPr lang="ko-KR" altLang="en-US" sz="6000" dirty="0">
              <a:latin typeface="Cholla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4358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92461" y="2459504"/>
            <a:ext cx="360707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0" b="1" dirty="0" smtClean="0">
                <a:latin typeface="ChollaSansRegular" pitchFamily="2" charset="0"/>
              </a:rPr>
              <a:t>Bs.ANI</a:t>
            </a:r>
            <a:endParaRPr lang="en-US" altLang="ko-KR" sz="12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ChollaSans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3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16899" y="3004450"/>
            <a:ext cx="2501006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6000" b="1" dirty="0" smtClean="0">
                <a:latin typeface="ChollaSansRegular"/>
              </a:rPr>
              <a:t>Bs.ANI</a:t>
            </a:r>
            <a:endParaRPr lang="en-US" altLang="ko-KR" sz="6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ChollaSansRegular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16196" y="1741852"/>
            <a:ext cx="5025735" cy="132343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8000" b="1" dirty="0" smtClean="0">
                <a:latin typeface="ChollaSansRegular"/>
              </a:rPr>
              <a:t>Bs.ANI.ani</a:t>
            </a:r>
            <a:endParaRPr lang="en-US" altLang="ko-KR" sz="8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ChollaSansRegula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16196" y="3420085"/>
            <a:ext cx="6524543" cy="132343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sz="8000" b="1" dirty="0" err="1" smtClean="0">
                <a:latin typeface="ChollaSansRegular"/>
              </a:rPr>
              <a:t>Bs.ANI.tween</a:t>
            </a:r>
            <a:endParaRPr lang="en-US" altLang="ko-KR" sz="8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Cholla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559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3015" y="1266871"/>
            <a:ext cx="10245970" cy="37856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3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/>
              </a:rPr>
              <a:t>var</a:t>
            </a:r>
            <a:r>
              <a:rPr lang="en-US" altLang="ko-KR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/>
              </a:rPr>
              <a:t> </a:t>
            </a:r>
            <a:r>
              <a:rPr lang="en-US" altLang="ko-KR" sz="3000" b="1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/>
              </a:rPr>
              <a:t>aniTest</a:t>
            </a:r>
            <a:r>
              <a:rPr lang="en-US" altLang="ko-KR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/>
              </a:rPr>
              <a:t> = </a:t>
            </a:r>
            <a:r>
              <a:rPr lang="en-US" altLang="ko-KR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/>
              </a:rPr>
              <a:t>{</a:t>
            </a:r>
          </a:p>
          <a:p>
            <a:endParaRPr lang="en-US" altLang="ko-KR" sz="3000" b="1" dirty="0" smtClean="0">
              <a:latin typeface="ChollaSansRegular"/>
            </a:endParaRPr>
          </a:p>
          <a:p>
            <a:r>
              <a:rPr lang="en-US" altLang="ko-KR" sz="4500" b="1" dirty="0" smtClean="0">
                <a:latin typeface="ChollaSansRegular"/>
              </a:rPr>
              <a:t>	ANI : function(){ console.log('</a:t>
            </a:r>
            <a:r>
              <a:rPr lang="en-US" altLang="ko-KR" sz="4500" b="1" dirty="0" err="1" smtClean="0">
                <a:latin typeface="ChollaSansRegular"/>
              </a:rPr>
              <a:t>ani</a:t>
            </a:r>
            <a:r>
              <a:rPr lang="en-US" altLang="ko-KR" sz="4500" b="1" dirty="0" smtClean="0">
                <a:latin typeface="ChollaSansRegular"/>
              </a:rPr>
              <a:t>') </a:t>
            </a:r>
            <a:r>
              <a:rPr lang="en-US" altLang="ko-KR" sz="4500" b="1" dirty="0" smtClean="0">
                <a:latin typeface="ChollaSansRegular"/>
              </a:rPr>
              <a:t>}</a:t>
            </a:r>
          </a:p>
          <a:p>
            <a:endParaRPr lang="en-US" altLang="ko-KR" sz="2400" b="1" dirty="0">
              <a:latin typeface="ChollaSansRegular"/>
            </a:endParaRPr>
          </a:p>
          <a:p>
            <a:r>
              <a:rPr lang="en-US" altLang="ko-KR" sz="30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hollaSansRegular"/>
              </a:rPr>
              <a:t>}</a:t>
            </a:r>
          </a:p>
          <a:p>
            <a:endParaRPr lang="en-US" altLang="ko-KR" sz="3000" b="1" dirty="0" smtClean="0">
              <a:latin typeface="ChollaSansRegular"/>
            </a:endParaRPr>
          </a:p>
          <a:p>
            <a:r>
              <a:rPr lang="en-US" altLang="ko-KR" sz="4500" b="1" dirty="0" smtClean="0">
                <a:solidFill>
                  <a:srgbClr val="C00000"/>
                </a:solidFill>
                <a:latin typeface="ChollaSansRegular"/>
              </a:rPr>
              <a:t>bs.ANI.ani</a:t>
            </a:r>
            <a:r>
              <a:rPr lang="en-US" altLang="ko-KR" sz="4500" b="1" dirty="0" smtClean="0">
                <a:latin typeface="ChollaSansRegular"/>
              </a:rPr>
              <a:t>(</a:t>
            </a:r>
            <a:r>
              <a:rPr lang="en-US" altLang="ko-KR" sz="4500" b="1" dirty="0" err="1" smtClean="0">
                <a:latin typeface="ChollaSansRegular"/>
              </a:rPr>
              <a:t>aniTest</a:t>
            </a:r>
            <a:r>
              <a:rPr lang="en-US" altLang="ko-KR" sz="4500" b="1" dirty="0" smtClean="0">
                <a:latin typeface="ChollaSans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67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719137"/>
            <a:ext cx="67627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85091" y="1111301"/>
            <a:ext cx="1062181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err="1">
                <a:latin typeface="ChollaSansRegular"/>
              </a:rPr>
              <a:t>var</a:t>
            </a:r>
            <a:r>
              <a:rPr lang="en-US" altLang="ko-KR" sz="3000" dirty="0">
                <a:latin typeface="ChollaSansRegular"/>
              </a:rPr>
              <a:t> target = </a:t>
            </a:r>
            <a:r>
              <a:rPr lang="en-US" altLang="ko-KR" sz="3000" dirty="0" err="1">
                <a:latin typeface="ChollaSansRegular"/>
              </a:rPr>
              <a:t>bs.Dom</a:t>
            </a:r>
            <a:r>
              <a:rPr lang="en-US" altLang="ko-KR" sz="3000" dirty="0">
                <a:latin typeface="ChollaSansRegular"/>
              </a:rPr>
              <a:t>('#target');</a:t>
            </a:r>
            <a:endParaRPr lang="en-US" altLang="ko-KR" sz="3000" b="1" dirty="0" smtClean="0">
              <a:solidFill>
                <a:srgbClr val="FF0000"/>
              </a:solidFill>
              <a:latin typeface="ChollaSansRegular"/>
            </a:endParaRPr>
          </a:p>
          <a:p>
            <a:r>
              <a:rPr lang="en-US" altLang="ko-KR" sz="3000" b="1" dirty="0" err="1" smtClean="0">
                <a:solidFill>
                  <a:srgbClr val="FF0000"/>
                </a:solidFill>
                <a:latin typeface="ChollaSansRegular"/>
              </a:rPr>
              <a:t>bs.ANI.tween</a:t>
            </a:r>
            <a:r>
              <a:rPr lang="en-US" altLang="ko-KR" sz="3000" b="1" dirty="0" smtClean="0">
                <a:latin typeface="ChollaSansRegular"/>
              </a:rPr>
              <a:t>(</a:t>
            </a:r>
          </a:p>
          <a:p>
            <a:r>
              <a:rPr lang="en-US" altLang="ko-KR" sz="3000" dirty="0" smtClean="0">
                <a:latin typeface="ChollaSansRegular"/>
              </a:rPr>
              <a:t>target</a:t>
            </a:r>
            <a:r>
              <a:rPr lang="en-US" altLang="ko-KR" sz="3000" b="1" dirty="0" smtClean="0">
                <a:latin typeface="ChollaSansRegular"/>
              </a:rPr>
              <a:t>, </a:t>
            </a:r>
            <a:r>
              <a:rPr lang="en-US" altLang="ko-KR" sz="3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/>
              </a:rPr>
              <a:t>// </a:t>
            </a:r>
            <a:r>
              <a:rPr lang="ko-KR" altLang="en-US" sz="30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/>
              </a:rPr>
              <a:t>타겟</a:t>
            </a:r>
            <a:endParaRPr lang="en-US" altLang="ko-KR" sz="3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hollaSansRegular"/>
            </a:endParaRPr>
          </a:p>
          <a:p>
            <a:r>
              <a:rPr lang="en-US" altLang="ko-KR" sz="3000" b="1" dirty="0" smtClean="0">
                <a:latin typeface="ChollaSansRegular"/>
              </a:rPr>
              <a:t>'top', 200'opacity', 1,  </a:t>
            </a:r>
            <a:r>
              <a:rPr lang="en-US" altLang="ko-KR" sz="3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/>
              </a:rPr>
              <a:t>// </a:t>
            </a:r>
            <a:r>
              <a:rPr lang="ko-KR" altLang="en-US" sz="3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/>
              </a:rPr>
              <a:t>목표속성</a:t>
            </a:r>
            <a:endParaRPr lang="en-US" altLang="ko-KR" sz="3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hollaSansRegular"/>
            </a:endParaRPr>
          </a:p>
          <a:p>
            <a:r>
              <a:rPr lang="en-US" altLang="ko-KR" sz="3000" b="1" dirty="0" smtClean="0">
                <a:latin typeface="ChollaSansRegular"/>
              </a:rPr>
              <a:t>'ease', '</a:t>
            </a:r>
            <a:r>
              <a:rPr lang="en-US" altLang="ko-KR" sz="3000" b="1" dirty="0" err="1" smtClean="0">
                <a:latin typeface="ChollaSansRegular"/>
              </a:rPr>
              <a:t>sineOut</a:t>
            </a:r>
            <a:r>
              <a:rPr lang="en-US" altLang="ko-KR" sz="3000" b="1" dirty="0" smtClean="0">
                <a:latin typeface="ChollaSansRegular"/>
              </a:rPr>
              <a:t>',</a:t>
            </a:r>
          </a:p>
          <a:p>
            <a:r>
              <a:rPr lang="en-US" altLang="ko-KR" sz="3000" b="1" dirty="0" smtClean="0">
                <a:latin typeface="ChollaSansRegular"/>
              </a:rPr>
              <a:t> time', 0.5, 'loop', 1 </a:t>
            </a:r>
            <a:r>
              <a:rPr lang="en-US" altLang="ko-KR" sz="3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/>
              </a:rPr>
              <a:t>// </a:t>
            </a:r>
            <a:r>
              <a:rPr lang="ko-KR" altLang="en-US" sz="3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hollaSansRegular"/>
              </a:rPr>
              <a:t>트윈속성</a:t>
            </a:r>
            <a:endParaRPr lang="en-US" altLang="ko-KR" sz="3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hollaSansRegular"/>
            </a:endParaRPr>
          </a:p>
          <a:p>
            <a:r>
              <a:rPr lang="en-US" altLang="ko-KR" sz="3000" b="1" dirty="0" smtClean="0">
                <a:latin typeface="ChollaSansRegular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85091" y="5147133"/>
            <a:ext cx="627607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일반적 트윈 표현형식</a:t>
            </a:r>
            <a:endParaRPr lang="en-US" altLang="ko-KR" sz="5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765" y="343035"/>
            <a:ext cx="4068345" cy="617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258270"/>
            <a:ext cx="10353761" cy="1326321"/>
          </a:xfrm>
        </p:spPr>
        <p:txBody>
          <a:bodyPr>
            <a:noAutofit/>
          </a:bodyPr>
          <a:lstStyle/>
          <a:p>
            <a:r>
              <a:rPr lang="en-US" altLang="ko-KR" sz="8000" dirty="0" smtClean="0">
                <a:latin typeface="ChollaSansRegular"/>
                <a:cs typeface="DaunPenh" panose="01010101010101010101" pitchFamily="2" charset="0"/>
              </a:rPr>
              <a:t>Display Base</a:t>
            </a:r>
            <a:endParaRPr lang="ko-KR" altLang="en-US" sz="8000" dirty="0">
              <a:latin typeface="ChollaSansRegular"/>
              <a:cs typeface="DaunPenh" panose="01010101010101010101" pitchFamily="2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33692" y="2862501"/>
            <a:ext cx="10324617" cy="2754774"/>
            <a:chOff x="1055011" y="2581154"/>
            <a:chExt cx="10324617" cy="2754774"/>
          </a:xfrm>
        </p:grpSpPr>
        <p:sp>
          <p:nvSpPr>
            <p:cNvPr id="6" name="타원 5"/>
            <p:cNvSpPr/>
            <p:nvPr/>
          </p:nvSpPr>
          <p:spPr>
            <a:xfrm>
              <a:off x="1055011" y="2581154"/>
              <a:ext cx="2754774" cy="275477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>
                  <a:solidFill>
                    <a:schemeClr val="tx1"/>
                  </a:solidFill>
                  <a:latin typeface="ChollaSansRegular"/>
                </a:rPr>
                <a:t>Display</a:t>
              </a:r>
            </a:p>
            <a:p>
              <a:pPr algn="ctr"/>
              <a:r>
                <a:rPr lang="en-US" altLang="ko-KR" sz="4000" b="1" dirty="0" smtClean="0">
                  <a:solidFill>
                    <a:schemeClr val="tx1"/>
                  </a:solidFill>
                  <a:latin typeface="ChollaSansRegular"/>
                </a:rPr>
                <a:t>Model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4809286" y="2581154"/>
              <a:ext cx="2754774" cy="275477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b="1" dirty="0" smtClean="0">
                  <a:solidFill>
                    <a:schemeClr val="tx1"/>
                  </a:solidFill>
                  <a:latin typeface="ChollaSansRegular"/>
                </a:rPr>
                <a:t>Interaction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8624854" y="2581154"/>
              <a:ext cx="2754774" cy="275477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600" b="1" dirty="0" smtClean="0">
                  <a:solidFill>
                    <a:schemeClr val="tx1"/>
                  </a:solidFill>
                  <a:latin typeface="ChollaSansRegular"/>
                </a:rPr>
                <a:t>Animation</a:t>
              </a:r>
            </a:p>
          </p:txBody>
        </p:sp>
        <p:sp>
          <p:nvSpPr>
            <p:cNvPr id="9" name="십자형 8"/>
            <p:cNvSpPr/>
            <p:nvPr/>
          </p:nvSpPr>
          <p:spPr>
            <a:xfrm>
              <a:off x="4190036" y="3796496"/>
              <a:ext cx="277793" cy="277793"/>
            </a:xfrm>
            <a:prstGeom prst="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hollaSansRegular"/>
              </a:endParaRPr>
            </a:p>
          </p:txBody>
        </p:sp>
        <p:sp>
          <p:nvSpPr>
            <p:cNvPr id="10" name="십자형 9"/>
            <p:cNvSpPr/>
            <p:nvPr/>
          </p:nvSpPr>
          <p:spPr>
            <a:xfrm>
              <a:off x="7905518" y="3796496"/>
              <a:ext cx="277793" cy="277793"/>
            </a:xfrm>
            <a:prstGeom prst="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hollaSans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5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hlinkClick r:id="rId3" action="ppaction://hlinkfile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" b="7505"/>
          <a:stretch/>
        </p:blipFill>
        <p:spPr>
          <a:xfrm>
            <a:off x="-135851" y="-1"/>
            <a:ext cx="12345852" cy="686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30706" y="1518448"/>
            <a:ext cx="736611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제로에 가까운 학습량 </a:t>
            </a:r>
            <a:endParaRPr lang="en-US" altLang="ko-KR" sz="4000" b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ollaSansRegular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변수 사용의 최소화</a:t>
            </a:r>
            <a:r>
              <a:rPr lang="en-US" altLang="ko-KR" sz="4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(</a:t>
            </a:r>
            <a:r>
              <a:rPr lang="ko-KR" altLang="en-US" sz="4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에러감소</a:t>
            </a:r>
            <a:r>
              <a:rPr lang="en-US" altLang="ko-KR" sz="4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브라우져이슈 </a:t>
            </a:r>
            <a:r>
              <a:rPr lang="en-US" altLang="ko-KR" sz="4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Core</a:t>
            </a:r>
            <a:r>
              <a:rPr lang="ko-KR" altLang="en-US" sz="4000" b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처리</a:t>
            </a:r>
            <a:endParaRPr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2430706" y="4331262"/>
            <a:ext cx="75119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  <a:sym typeface="Wingdings" panose="05000000000000000000" pitchFamily="2" charset="2"/>
              </a:rPr>
              <a:t>생산성 </a:t>
            </a:r>
            <a:r>
              <a:rPr lang="ko-KR" altLang="en-US" sz="6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  <a:sym typeface="Wingdings" panose="05000000000000000000" pitchFamily="2" charset="2"/>
              </a:rPr>
              <a:t>극대화의</a:t>
            </a:r>
            <a:r>
              <a:rPr lang="en-US" altLang="ko-KR" sz="6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  <a:sym typeface="Wingdings" panose="05000000000000000000" pitchFamily="2" charset="2"/>
              </a:rPr>
              <a:t> </a:t>
            </a:r>
            <a:r>
              <a:rPr lang="ko-KR" altLang="en-US" sz="6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  <a:sym typeface="Wingdings" panose="05000000000000000000" pitchFamily="2" charset="2"/>
              </a:rPr>
              <a:t>기반</a:t>
            </a:r>
            <a:r>
              <a:rPr lang="en-US" altLang="ko-KR" sz="6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  <a:sym typeface="Wingdings" panose="05000000000000000000" pitchFamily="2" charset="2"/>
              </a:rPr>
              <a:t>!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27130" y="2459504"/>
            <a:ext cx="673774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0" b="1" dirty="0" smtClean="0">
                <a:latin typeface="ChollaSansRegular" pitchFamily="2" charset="0"/>
              </a:rPr>
              <a:t>Client Plugin</a:t>
            </a:r>
            <a:endParaRPr lang="en-US" altLang="ko-KR" sz="12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ChollaSans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3283" y="802640"/>
            <a:ext cx="115197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500" b="1" dirty="0" smtClean="0">
                <a:latin typeface="ChollaSansRegular" pitchFamily="2" charset="0"/>
              </a:rPr>
              <a:t>BS</a:t>
            </a:r>
            <a:r>
              <a:rPr lang="ko-KR" altLang="en-US" sz="4500" b="1" dirty="0" smtClean="0">
                <a:latin typeface="ChollaSansRegular" pitchFamily="2" charset="0"/>
              </a:rPr>
              <a:t>의 기본 디스플레이 플러그인</a:t>
            </a:r>
            <a:endParaRPr lang="ko-KR" altLang="en-US" sz="4500" b="1" dirty="0">
              <a:latin typeface="ChollaSansRegular" pitchFamily="2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53581" y="2488557"/>
            <a:ext cx="3395861" cy="3341696"/>
            <a:chOff x="853581" y="2488557"/>
            <a:chExt cx="3790266" cy="3729810"/>
          </a:xfrm>
        </p:grpSpPr>
        <p:pic>
          <p:nvPicPr>
            <p:cNvPr id="5" name="Picture 2" descr="http://projectbs.github.io/bsJS/showcase/thumb_explosion.png">
              <a:hlinkClick r:id="rId3" action="ppaction://hlinkfile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53581" y="2488557"/>
              <a:ext cx="3790266" cy="253485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직사각형 6"/>
            <p:cNvSpPr/>
            <p:nvPr/>
          </p:nvSpPr>
          <p:spPr>
            <a:xfrm>
              <a:off x="2007058" y="5202704"/>
              <a:ext cx="16979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hollaSansRegular" pitchFamily="2" charset="0"/>
                </a:rPr>
                <a:t>Sprite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55057" y="2500130"/>
            <a:ext cx="3395861" cy="3331327"/>
            <a:chOff x="4847506" y="2500130"/>
            <a:chExt cx="3790266" cy="3718237"/>
          </a:xfrm>
        </p:grpSpPr>
        <p:pic>
          <p:nvPicPr>
            <p:cNvPr id="6" name="Picture 4" descr="http://projectbs.github.io/bsJS/showcase/thumb_billboard.png">
              <a:hlinkClick r:id="rId5" action="ppaction://hlinkfile"/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847506" y="2500130"/>
              <a:ext cx="3790266" cy="252684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8" name="직사각형 7"/>
            <p:cNvSpPr/>
            <p:nvPr/>
          </p:nvSpPr>
          <p:spPr>
            <a:xfrm>
              <a:off x="6281615" y="5202704"/>
              <a:ext cx="92204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6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hollaSansRegular" pitchFamily="2" charset="0"/>
                </a:rPr>
                <a:t>D3</a:t>
              </a:r>
            </a:p>
          </p:txBody>
        </p:sp>
      </p:grpSp>
      <p:pic>
        <p:nvPicPr>
          <p:cNvPr id="10" name="Picture 4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6533" y="2546128"/>
            <a:ext cx="3395861" cy="21719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직사각형 10"/>
          <p:cNvSpPr/>
          <p:nvPr/>
        </p:nvSpPr>
        <p:spPr>
          <a:xfrm>
            <a:off x="8827767" y="4921481"/>
            <a:ext cx="18533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hollaSansRegular" pitchFamily="2" charset="0"/>
              </a:rPr>
              <a:t>D3+FB</a:t>
            </a:r>
            <a:endParaRPr lang="en-US" altLang="ko-KR" sz="6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ChollaSans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0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85091" y="1855934"/>
            <a:ext cx="10621819" cy="11695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7000" b="1" dirty="0" err="1" smtClean="0">
                <a:solidFill>
                  <a:srgbClr val="C00000"/>
                </a:solidFill>
                <a:latin typeface="ChollaSansRegular" pitchFamily="2" charset="0"/>
              </a:rPr>
              <a:t>bs.plugin</a:t>
            </a:r>
            <a:r>
              <a:rPr lang="en-US" altLang="ko-KR" sz="7000" b="1" dirty="0" smtClean="0">
                <a:solidFill>
                  <a:srgbClr val="C00000"/>
                </a:solidFill>
                <a:latin typeface="ChollaSansRegular" pitchFamily="2" charset="0"/>
              </a:rPr>
              <a:t>('sprite', 'last')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14457" y="3299861"/>
            <a:ext cx="9163086" cy="8617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Plugin</a:t>
            </a:r>
            <a:r>
              <a:rPr lang="ko-KR" altLang="en-US" sz="5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이 제공하는 특징만 학습</a:t>
            </a:r>
            <a:endParaRPr lang="en-US" altLang="ko-KR" sz="5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sample.jpg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418" y="0"/>
            <a:ext cx="8813164" cy="685800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2001328" y="345058"/>
            <a:ext cx="3321170" cy="44857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Dom </a:t>
            </a:r>
            <a:r>
              <a:rPr lang="ko-KR" altLang="en-US" dirty="0" err="1" smtClean="0"/>
              <a:t>생성및</a:t>
            </a:r>
            <a:r>
              <a:rPr lang="ko-KR" altLang="en-US" dirty="0" smtClean="0"/>
              <a:t> 스타일 설정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889849" y="6323163"/>
            <a:ext cx="1345721" cy="44857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트윈 활용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41344" y="5149971"/>
            <a:ext cx="1345721" cy="44857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D3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35037" y="3204713"/>
            <a:ext cx="3053752" cy="44857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MouseEvent</a:t>
            </a:r>
            <a:r>
              <a:rPr lang="en-US" altLang="ko-KR" dirty="0" smtClean="0"/>
              <a:t> &amp; Sprite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1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sample.jpg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418" y="0"/>
            <a:ext cx="8813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hlinkClick r:id="rId3"/>
          </p:cNvPr>
          <p:cNvSpPr/>
          <p:nvPr/>
        </p:nvSpPr>
        <p:spPr>
          <a:xfrm>
            <a:off x="2202612" y="2985066"/>
            <a:ext cx="70449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 err="1" smtClean="0">
                <a:hlinkClick r:id="rId4"/>
              </a:rPr>
              <a:t>SimpleApp</a:t>
            </a:r>
            <a:r>
              <a:rPr lang="en-US" altLang="ko-KR" sz="3000" dirty="0" smtClean="0"/>
              <a:t> Demo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935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80509" y="2459504"/>
            <a:ext cx="7830991" cy="193899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2000" b="1" dirty="0" smtClean="0">
                <a:latin typeface="ChollaSansRegular" pitchFamily="2" charset="0"/>
              </a:rPr>
              <a:t>BS </a:t>
            </a:r>
            <a:r>
              <a:rPr lang="ko-KR" altLang="en-US" sz="12000" b="1" dirty="0" smtClean="0">
                <a:latin typeface="ChollaSansRegular" pitchFamily="2" charset="0"/>
              </a:rPr>
              <a:t>연구가지</a:t>
            </a:r>
            <a:endParaRPr lang="en-US" altLang="ko-KR" sz="12000" b="1" dirty="0" smtClean="0">
              <a:solidFill>
                <a:schemeClr val="accent6">
                  <a:lumMod val="40000"/>
                  <a:lumOff val="60000"/>
                </a:schemeClr>
              </a:solidFill>
              <a:latin typeface="ChollaSans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58559" y="612843"/>
            <a:ext cx="3074881" cy="56323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4000" b="1" dirty="0" err="1" smtClean="0">
                <a:latin typeface="ChollaSansRegular"/>
              </a:rPr>
              <a:t>bsSelector</a:t>
            </a:r>
            <a:endParaRPr lang="en-US" altLang="ko-KR" sz="4000" b="1" dirty="0" smtClean="0">
              <a:latin typeface="ChollaSansRegular"/>
            </a:endParaRPr>
          </a:p>
          <a:p>
            <a:pPr algn="ctr"/>
            <a:r>
              <a:rPr lang="en-US" altLang="ko-KR" sz="4000" b="1" dirty="0" err="1" smtClean="0">
                <a:latin typeface="ChollaSansRegular"/>
              </a:rPr>
              <a:t>bsNode</a:t>
            </a:r>
            <a:endParaRPr lang="en-US" altLang="ko-KR" sz="4000" b="1" dirty="0" smtClean="0">
              <a:latin typeface="ChollaSansRegular"/>
            </a:endParaRPr>
          </a:p>
          <a:p>
            <a:pPr algn="ctr"/>
            <a:r>
              <a:rPr lang="en-US" altLang="ko-KR" sz="4000" b="1" dirty="0" err="1" smtClean="0">
                <a:latin typeface="ChollaSansRegular"/>
              </a:rPr>
              <a:t>bsPHP</a:t>
            </a:r>
            <a:endParaRPr lang="en-US" altLang="ko-KR" sz="4000" b="1" dirty="0" smtClean="0">
              <a:latin typeface="ChollaSansRegular"/>
            </a:endParaRPr>
          </a:p>
          <a:p>
            <a:pPr algn="ctr"/>
            <a:r>
              <a:rPr lang="en-US" altLang="ko-KR" sz="4000" b="1" dirty="0" err="1" smtClean="0">
                <a:latin typeface="ChollaSansRegular"/>
              </a:rPr>
              <a:t>bsIOS</a:t>
            </a:r>
            <a:endParaRPr lang="en-US" altLang="ko-KR" sz="4000" b="1" dirty="0" smtClean="0">
              <a:latin typeface="ChollaSansRegular"/>
            </a:endParaRPr>
          </a:p>
          <a:p>
            <a:pPr algn="ctr"/>
            <a:r>
              <a:rPr lang="en-US" altLang="ko-KR" sz="4000" b="1" dirty="0">
                <a:latin typeface="ChollaSansRegular"/>
              </a:rPr>
              <a:t>bsWebGL2D</a:t>
            </a:r>
          </a:p>
          <a:p>
            <a:pPr algn="ctr"/>
            <a:r>
              <a:rPr lang="en-US" altLang="ko-KR" sz="4000" b="1" dirty="0" err="1" smtClean="0">
                <a:latin typeface="ChollaSansRegular"/>
              </a:rPr>
              <a:t>bsDetect</a:t>
            </a:r>
            <a:endParaRPr lang="en-US" altLang="ko-KR" sz="4000" b="1" dirty="0" smtClean="0">
              <a:latin typeface="ChollaSansRegular"/>
            </a:endParaRPr>
          </a:p>
          <a:p>
            <a:pPr algn="ctr"/>
            <a:r>
              <a:rPr lang="en-US" altLang="ko-KR" sz="4000" b="1" dirty="0" smtClean="0">
                <a:latin typeface="ChollaSansRegular"/>
              </a:rPr>
              <a:t>…</a:t>
            </a:r>
          </a:p>
          <a:p>
            <a:pPr algn="ctr"/>
            <a:r>
              <a:rPr lang="en-US" altLang="ko-KR" sz="4000" b="1" dirty="0" smtClean="0">
                <a:latin typeface="ChollaSansRegular"/>
              </a:rPr>
              <a:t>..</a:t>
            </a:r>
          </a:p>
          <a:p>
            <a:pPr algn="ctr"/>
            <a:r>
              <a:rPr lang="en-US" altLang="ko-KR" sz="4000" b="1" dirty="0" smtClean="0">
                <a:latin typeface="ChollaSansRegular"/>
              </a:rPr>
              <a:t>.</a:t>
            </a:r>
            <a:endParaRPr lang="ko-KR" altLang="en-US" sz="4000" b="1" dirty="0">
              <a:latin typeface="Cholla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65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258270"/>
            <a:ext cx="10353761" cy="1326321"/>
          </a:xfrm>
        </p:spPr>
        <p:txBody>
          <a:bodyPr>
            <a:noAutofit/>
          </a:bodyPr>
          <a:lstStyle/>
          <a:p>
            <a:r>
              <a:rPr lang="en-US" altLang="ko-KR" sz="8000" dirty="0" smtClean="0">
                <a:latin typeface="ChollaSansRegular"/>
                <a:cs typeface="DaunPenh" panose="01010101010101010101" pitchFamily="2" charset="0"/>
              </a:rPr>
              <a:t>Display Base</a:t>
            </a:r>
            <a:endParaRPr lang="ko-KR" altLang="en-US" sz="8000" dirty="0">
              <a:latin typeface="ChollaSansRegular"/>
              <a:cs typeface="DaunPenh" panose="01010101010101010101" pitchFamily="2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33692" y="2862501"/>
            <a:ext cx="10324617" cy="2754774"/>
            <a:chOff x="1055011" y="2581154"/>
            <a:chExt cx="10324617" cy="2754774"/>
          </a:xfrm>
        </p:grpSpPr>
        <p:sp>
          <p:nvSpPr>
            <p:cNvPr id="6" name="타원 5"/>
            <p:cNvSpPr/>
            <p:nvPr/>
          </p:nvSpPr>
          <p:spPr>
            <a:xfrm>
              <a:off x="1055011" y="2581154"/>
              <a:ext cx="2754774" cy="275477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>
                  <a:solidFill>
                    <a:schemeClr val="tx1"/>
                  </a:solidFill>
                  <a:latin typeface="ChollaSansRegular"/>
                </a:rPr>
                <a:t>DOM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4809286" y="2581154"/>
              <a:ext cx="2754774" cy="275477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 smtClean="0">
                  <a:solidFill>
                    <a:schemeClr val="tx1"/>
                  </a:solidFill>
                  <a:latin typeface="ChollaSansRegular"/>
                </a:rPr>
                <a:t>Keyboard</a:t>
              </a:r>
              <a:br>
                <a:rPr lang="en-US" altLang="ko-KR" sz="3000" b="1" dirty="0" smtClean="0">
                  <a:solidFill>
                    <a:schemeClr val="tx1"/>
                  </a:solidFill>
                  <a:latin typeface="ChollaSansRegular"/>
                </a:rPr>
              </a:br>
              <a:r>
                <a:rPr lang="en-US" altLang="ko-KR" sz="3000" b="1" dirty="0" smtClean="0">
                  <a:solidFill>
                    <a:schemeClr val="tx1"/>
                  </a:solidFill>
                  <a:latin typeface="ChollaSansRegular"/>
                </a:rPr>
                <a:t>Mouse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8624854" y="2581154"/>
              <a:ext cx="2754774" cy="275477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>
                  <a:solidFill>
                    <a:schemeClr val="tx1"/>
                  </a:solidFill>
                  <a:latin typeface="ChollaSansRegular"/>
                </a:rPr>
                <a:t>Loop</a:t>
              </a:r>
            </a:p>
            <a:p>
              <a:pPr algn="ctr"/>
              <a:r>
                <a:rPr lang="en-US" altLang="ko-KR" sz="4000" b="1" dirty="0" smtClean="0">
                  <a:solidFill>
                    <a:schemeClr val="tx1"/>
                  </a:solidFill>
                  <a:latin typeface="ChollaSansRegular"/>
                </a:rPr>
                <a:t>Tween</a:t>
              </a:r>
            </a:p>
          </p:txBody>
        </p:sp>
        <p:sp>
          <p:nvSpPr>
            <p:cNvPr id="9" name="십자형 8"/>
            <p:cNvSpPr/>
            <p:nvPr/>
          </p:nvSpPr>
          <p:spPr>
            <a:xfrm>
              <a:off x="4190036" y="3796496"/>
              <a:ext cx="277793" cy="277793"/>
            </a:xfrm>
            <a:prstGeom prst="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ChollaSansRegular"/>
              </a:endParaRPr>
            </a:p>
          </p:txBody>
        </p:sp>
        <p:sp>
          <p:nvSpPr>
            <p:cNvPr id="10" name="십자형 9"/>
            <p:cNvSpPr/>
            <p:nvPr/>
          </p:nvSpPr>
          <p:spPr>
            <a:xfrm>
              <a:off x="7905518" y="3796496"/>
              <a:ext cx="277793" cy="277793"/>
            </a:xfrm>
            <a:prstGeom prst="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ChollaSans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7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hlinkClick r:id="rId2"/>
          </p:cNvPr>
          <p:cNvSpPr/>
          <p:nvPr/>
        </p:nvSpPr>
        <p:spPr>
          <a:xfrm>
            <a:off x="1788544" y="1242529"/>
            <a:ext cx="70449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err="1">
                <a:hlinkClick r:id="rId3"/>
              </a:rPr>
              <a:t>webGL</a:t>
            </a:r>
            <a:r>
              <a:rPr lang="en-US" altLang="ko-KR" sz="3000" dirty="0">
                <a:hlinkClick r:id="rId4"/>
              </a:rPr>
              <a:t> Demo </a:t>
            </a:r>
            <a:r>
              <a:rPr lang="en-US" altLang="ko-KR" sz="3000" dirty="0" smtClean="0">
                <a:hlinkClick r:id="rId4"/>
              </a:rPr>
              <a:t>1</a:t>
            </a:r>
            <a:endParaRPr lang="ko-KR" altLang="en-US" sz="3000" dirty="0"/>
          </a:p>
        </p:txBody>
      </p:sp>
      <p:sp>
        <p:nvSpPr>
          <p:cNvPr id="4" name="직사각형 3">
            <a:hlinkClick r:id="rId4"/>
          </p:cNvPr>
          <p:cNvSpPr/>
          <p:nvPr/>
        </p:nvSpPr>
        <p:spPr>
          <a:xfrm>
            <a:off x="1788544" y="1846379"/>
            <a:ext cx="70449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err="1" smtClean="0">
                <a:hlinkClick r:id="rId3"/>
              </a:rPr>
              <a:t>webGL</a:t>
            </a:r>
            <a:r>
              <a:rPr lang="en-US" altLang="ko-KR" sz="3000" dirty="0" smtClean="0">
                <a:hlinkClick r:id="rId4"/>
              </a:rPr>
              <a:t> Demo 2</a:t>
            </a:r>
            <a:endParaRPr lang="ko-KR" altLang="en-US" sz="3000" dirty="0"/>
          </a:p>
        </p:txBody>
      </p:sp>
      <p:sp>
        <p:nvSpPr>
          <p:cNvPr id="6" name="직사각형 5">
            <a:hlinkClick r:id="rId5"/>
          </p:cNvPr>
          <p:cNvSpPr/>
          <p:nvPr/>
        </p:nvSpPr>
        <p:spPr>
          <a:xfrm>
            <a:off x="1788544" y="2450229"/>
            <a:ext cx="70449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err="1" smtClean="0">
                <a:hlinkClick r:id="rId3"/>
              </a:rPr>
              <a:t>bsSelector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956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40704" y="2498302"/>
            <a:ext cx="591059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Easy &amp; Strong</a:t>
            </a:r>
            <a:endParaRPr lang="ko-KR" altLang="en-US" sz="10000" b="1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ollaSans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40980" y="1744118"/>
            <a:ext cx="3910046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5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Easy &amp; Strong</a:t>
            </a:r>
            <a:endParaRPr lang="ko-KR" altLang="en-US" sz="65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ollaSansRegular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2394" y="3213410"/>
            <a:ext cx="8807218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5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학습 </a:t>
            </a:r>
            <a:r>
              <a:rPr lang="en-US" altLang="ko-KR" sz="75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&amp;</a:t>
            </a:r>
            <a:r>
              <a:rPr lang="ko-KR" altLang="en-US" sz="75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 생산성 극대화</a:t>
            </a:r>
            <a:endParaRPr lang="ko-KR" altLang="en-US" sz="7500" b="1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ollaSans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02455" y="1744118"/>
            <a:ext cx="3187091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5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javascript</a:t>
            </a:r>
            <a:endParaRPr lang="ko-KR" altLang="en-US" sz="65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ollaSansRegular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7016" y="3213410"/>
            <a:ext cx="685796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 algn="ctr">
              <a:buAutoNum type="arabicPeriod"/>
            </a:pPr>
            <a:r>
              <a:rPr lang="ko-KR" altLang="en-US" sz="5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언어자체의 난해성</a:t>
            </a:r>
            <a:endParaRPr lang="en-US" altLang="ko-KR" sz="5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28600" indent="-228600" algn="ctr">
              <a:buAutoNum type="arabicPeriod"/>
            </a:pPr>
            <a:r>
              <a:rPr lang="ko-KR" altLang="en-US" sz="5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브라우저 이슈가 존재</a:t>
            </a:r>
            <a:endParaRPr lang="en-US" altLang="ko-KR" sz="50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9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05864" y="2228672"/>
            <a:ext cx="6380273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0" b="1" dirty="0" err="1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선언형</a:t>
            </a:r>
            <a:r>
              <a:rPr lang="ko-KR" altLang="en-US" sz="10000" b="1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 </a:t>
            </a:r>
            <a:r>
              <a:rPr lang="en-US" altLang="ko-KR" sz="150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API</a:t>
            </a:r>
            <a:endParaRPr lang="ko-KR" altLang="en-US" sz="15000" b="1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ollaSans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81565" y="1178470"/>
            <a:ext cx="24288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선언형</a:t>
            </a:r>
            <a:r>
              <a:rPr lang="ko-KR" alt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 </a:t>
            </a:r>
            <a:r>
              <a:rPr lang="en-US" altLang="ko-KR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API</a:t>
            </a:r>
            <a:endParaRPr lang="ko-KR" altLang="en-US" sz="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ollaSansRegular" pitchFamily="2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33404" y="2613392"/>
            <a:ext cx="7725193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0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최소한의 </a:t>
            </a:r>
            <a:r>
              <a:rPr lang="en-US" altLang="ko-KR" sz="50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API</a:t>
            </a:r>
          </a:p>
          <a:p>
            <a:pPr algn="ctr"/>
            <a:r>
              <a:rPr lang="ko-KR" altLang="en-US" sz="50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변수선언 최소화</a:t>
            </a:r>
            <a:endParaRPr lang="en-US" altLang="ko-KR" sz="5000" b="1" dirty="0" smtClean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ollaSansRegular" pitchFamily="2" charset="0"/>
            </a:endParaRPr>
          </a:p>
          <a:p>
            <a:pPr algn="ctr"/>
            <a:r>
              <a:rPr lang="ko-KR" altLang="en-US" sz="50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크로스 </a:t>
            </a:r>
            <a:r>
              <a:rPr lang="ko-KR" altLang="en-US" sz="5000" b="1" dirty="0" err="1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브라우징</a:t>
            </a:r>
            <a:r>
              <a:rPr lang="ko-KR" altLang="en-US" sz="5000" b="1" dirty="0" smtClean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ollaSansRegular" pitchFamily="2" charset="0"/>
              </a:rPr>
              <a:t> 자동처리</a:t>
            </a:r>
            <a:endParaRPr lang="ko-KR" altLang="en-US" sz="5000" b="1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ollaSans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TC104033921[[fn=다마스크]]</Template>
  <TotalTime>550</TotalTime>
  <Words>539</Words>
  <Application>Microsoft Office PowerPoint</Application>
  <PresentationFormat>와이드스크린</PresentationFormat>
  <Paragraphs>173</Paragraphs>
  <Slides>40</Slides>
  <Notes>36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ChollaSansRegular</vt:lpstr>
      <vt:lpstr>맑은 고딕</vt:lpstr>
      <vt:lpstr>Arial</vt:lpstr>
      <vt:lpstr>Bookman Old Style</vt:lpstr>
      <vt:lpstr>DaunPenh</vt:lpstr>
      <vt:lpstr>Rockwell</vt:lpstr>
      <vt:lpstr>Wingdings</vt:lpstr>
      <vt:lpstr>Damask</vt:lpstr>
      <vt:lpstr>BS CAMP</vt:lpstr>
      <vt:lpstr>PowerPoint 프레젠테이션</vt:lpstr>
      <vt:lpstr>Display Base</vt:lpstr>
      <vt:lpstr>Display Base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Hello World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 Develop</dc:title>
  <dc:creator>seonki paik</dc:creator>
  <cp:lastModifiedBy>seonki paik</cp:lastModifiedBy>
  <cp:revision>162</cp:revision>
  <cp:lastPrinted>2014-02-09T09:33:49Z</cp:lastPrinted>
  <dcterms:created xsi:type="dcterms:W3CDTF">2014-02-09T07:53:27Z</dcterms:created>
  <dcterms:modified xsi:type="dcterms:W3CDTF">2014-04-23T04:55:27Z</dcterms:modified>
</cp:coreProperties>
</file>