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2"/>
  </p:notesMasterIdLst>
  <p:sldIdLst>
    <p:sldId id="256" r:id="rId2"/>
    <p:sldId id="258" r:id="rId3"/>
    <p:sldId id="259" r:id="rId4"/>
    <p:sldId id="268" r:id="rId5"/>
    <p:sldId id="260" r:id="rId6"/>
    <p:sldId id="262" r:id="rId7"/>
    <p:sldId id="263" r:id="rId8"/>
    <p:sldId id="267" r:id="rId9"/>
    <p:sldId id="264" r:id="rId10"/>
    <p:sldId id="265" r:id="rId11"/>
    <p:sldId id="273" r:id="rId12"/>
    <p:sldId id="266" r:id="rId13"/>
    <p:sldId id="270" r:id="rId14"/>
    <p:sldId id="271" r:id="rId15"/>
    <p:sldId id="272" r:id="rId16"/>
    <p:sldId id="274" r:id="rId17"/>
    <p:sldId id="275" r:id="rId18"/>
    <p:sldId id="276" r:id="rId19"/>
    <p:sldId id="279" r:id="rId20"/>
    <p:sldId id="277" r:id="rId21"/>
  </p:sldIdLst>
  <p:sldSz cx="9144000" cy="6858000" type="screen4x3"/>
  <p:notesSz cx="6858000" cy="9144000"/>
  <p:embeddedFontLst>
    <p:embeddedFont>
      <p:font typeface="Calibri Light" panose="020F0302020204030204" pitchFamily="34" charset="0"/>
      <p:regular r:id="rId23"/>
      <p:italic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Yoon 윤고딕 550_TT" panose="02090603020101020101" pitchFamily="18" charset="-127"/>
      <p:regular r:id="rId29"/>
    </p:embeddedFont>
    <p:embeddedFont>
      <p:font typeface="Bitstream Vera Sans Mono" panose="020B0609030804020204" pitchFamily="49" charset="0"/>
      <p:regular r:id="rId30"/>
      <p:bold r:id="rId31"/>
      <p:italic r:id="rId32"/>
      <p:boldItalic r:id="rId33"/>
    </p:embeddedFont>
    <p:embeddedFont>
      <p:font typeface="맑은 고딕" panose="020B0503020000020004" pitchFamily="50" charset="-127"/>
      <p:regular r:id="rId34"/>
      <p:bold r:id="rId35"/>
    </p:embeddedFont>
    <p:embeddedFont>
      <p:font typeface="Yoon 윤고딕 530_TT" panose="02090603020101020101" pitchFamily="18" charset="-127"/>
      <p:regular r:id="rId36"/>
    </p:embeddedFont>
    <p:embeddedFont>
      <p:font typeface="Yoon 윤고딕 540_TT" panose="02090603020101020101" pitchFamily="18" charset="-127"/>
      <p:regular r:id="rId3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5" autoAdjust="0"/>
    <p:restoredTop sz="93517" autoAdjust="0"/>
  </p:normalViewPr>
  <p:slideViewPr>
    <p:cSldViewPr snapToGrid="0">
      <p:cViewPr varScale="1">
        <p:scale>
          <a:sx n="97" d="100"/>
          <a:sy n="97" d="100"/>
        </p:scale>
        <p:origin x="-9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154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1EAE20-13C6-4FD4-8D4F-EF90897F5D8E}" type="datetimeFigureOut">
              <a:rPr lang="ko-KR" altLang="en-US" smtClean="0"/>
              <a:t>2014-04-23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4E1C07-9891-4BE4-8CCE-8C830A3F6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187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성능 상의 비교가 아닌 순수한 사용 방법상의 비교를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4E1C07-9891-4BE4-8CCE-8C830A3F66C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972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일단 </a:t>
            </a:r>
            <a:r>
              <a:rPr lang="en-US" altLang="ko-KR" dirty="0" smtClean="0"/>
              <a:t>bsJS </a:t>
            </a:r>
            <a:r>
              <a:rPr lang="ko-KR" altLang="en-US" dirty="0" smtClean="0"/>
              <a:t>를 사용한적없거나 잘 모르는 초급자를 대상으로 하므로 고급유저에겐 너무 쉬울 수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4E1C07-9891-4BE4-8CCE-8C830A3F66C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258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데모를 함께 만들기는 시간적 제약이 있으므로 주로 소스 분석을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4E1C07-9891-4BE4-8CCE-8C830A3F66C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448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4E1C07-9891-4BE4-8CCE-8C830A3F66C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201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클라우드서비스는 현재 준비 중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앞으로 클라우드 기반으로 넘어갈 예정임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4E1C07-9891-4BE4-8CCE-8C830A3F66C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577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선호하는 방법으로 </a:t>
            </a:r>
            <a:r>
              <a:rPr lang="en-US" altLang="ko-KR" dirty="0" smtClean="0"/>
              <a:t>bsjs </a:t>
            </a:r>
            <a:r>
              <a:rPr lang="ko-KR" altLang="en-US" dirty="0" smtClean="0"/>
              <a:t>임포트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4E1C07-9891-4BE4-8CCE-8C830A3F66C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743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너무 쉬워서 설명</a:t>
            </a:r>
            <a:r>
              <a:rPr lang="ko-KR" altLang="en-US" baseline="0" dirty="0" smtClean="0"/>
              <a:t> 할게 없을 정도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4E1C07-9891-4BE4-8CCE-8C830A3F66C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9397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bs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S </a:t>
            </a:r>
            <a:r>
              <a:rPr lang="ko-KR" altLang="en-US" baseline="0" dirty="0" smtClean="0"/>
              <a:t>함수를 이용하여 이벤트를 정의 한다</a:t>
            </a:r>
            <a:r>
              <a:rPr lang="en-US" altLang="ko-KR" baseline="0" dirty="0" smtClean="0"/>
              <a:t>.  jQuery </a:t>
            </a:r>
            <a:r>
              <a:rPr lang="ko-KR" altLang="en-US" baseline="0" dirty="0" smtClean="0"/>
              <a:t>는 해당 이벤트 함수를 혹은 </a:t>
            </a:r>
            <a:r>
              <a:rPr lang="en-US" altLang="ko-KR" baseline="0" dirty="0" smtClean="0"/>
              <a:t>on </a:t>
            </a:r>
            <a:r>
              <a:rPr lang="ko-KR" altLang="en-US" baseline="0" dirty="0" smtClean="0"/>
              <a:t>함수등을 이용한다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4E1C07-9891-4BE4-8CCE-8C830A3F66C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3527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bs</a:t>
            </a:r>
            <a:r>
              <a:rPr lang="ko-KR" altLang="en-US" dirty="0" smtClean="0"/>
              <a:t>의 경우 콜백함수 여부로 동기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비동기 구분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4E1C07-9891-4BE4-8CCE-8C830A3F66C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643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8589-2D05-46C1-8C91-17BA7C467EB2}" type="datetimeFigureOut">
              <a:rPr lang="ko-KR" altLang="en-US" smtClean="0"/>
              <a:t>2014-04-23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8A66-8570-4C7D-B49A-77E8F9A9F3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71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8589-2D05-46C1-8C91-17BA7C467EB2}" type="datetimeFigureOut">
              <a:rPr lang="ko-KR" altLang="en-US" smtClean="0"/>
              <a:t>2014-04-23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8A66-8570-4C7D-B49A-77E8F9A9F3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531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8589-2D05-46C1-8C91-17BA7C467EB2}" type="datetimeFigureOut">
              <a:rPr lang="ko-KR" altLang="en-US" smtClean="0"/>
              <a:t>2014-04-23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8A66-8570-4C7D-B49A-77E8F9A9F3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62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207" y="145028"/>
            <a:ext cx="7239443" cy="623702"/>
          </a:xfrm>
        </p:spPr>
        <p:txBody>
          <a:bodyPr>
            <a:normAutofit/>
          </a:bodyPr>
          <a:lstStyle>
            <a:lvl1pPr>
              <a:defRPr sz="3200">
                <a:latin typeface="Yoon 윤고딕 540_TT" panose="02090603020101020101" pitchFamily="18" charset="-127"/>
                <a:ea typeface="Yoon 윤고딕 540_TT" panose="02090603020101020101" pitchFamily="18" charset="-127"/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8589-2D05-46C1-8C91-17BA7C467EB2}" type="datetimeFigureOut">
              <a:rPr lang="ko-KR" altLang="en-US" smtClean="0"/>
              <a:t>2014-04-23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8A66-8570-4C7D-B49A-77E8F9A9F36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03499" y="701709"/>
            <a:ext cx="8564054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7616890" y="424710"/>
            <a:ext cx="1250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제 </a:t>
            </a:r>
            <a:r>
              <a:rPr lang="en-US" altLang="ko-KR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1</a:t>
            </a:r>
            <a:r>
              <a:rPr lang="ko-KR" altLang="en-US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회 </a:t>
            </a:r>
            <a:r>
              <a:rPr lang="en-US" altLang="ko-KR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BS Camp</a:t>
            </a:r>
            <a:endParaRPr lang="ko-KR" altLang="en-US" sz="12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7339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885675"/>
            <a:ext cx="7886700" cy="43973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8589-2D05-46C1-8C91-17BA7C467EB2}" type="datetimeFigureOut">
              <a:rPr lang="ko-KR" altLang="en-US" smtClean="0"/>
              <a:t>2014-04-23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8A66-8570-4C7D-B49A-77E8F9A9F36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03499" y="701709"/>
            <a:ext cx="8564054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7616890" y="424710"/>
            <a:ext cx="1250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제 </a:t>
            </a:r>
            <a:r>
              <a:rPr lang="en-US" altLang="ko-KR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1</a:t>
            </a:r>
            <a:r>
              <a:rPr lang="ko-KR" altLang="en-US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회 </a:t>
            </a:r>
            <a:r>
              <a:rPr lang="en-US" altLang="ko-KR" sz="1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BS Camp</a:t>
            </a:r>
            <a:endParaRPr lang="ko-KR" altLang="en-US" sz="12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50334" y="187231"/>
            <a:ext cx="8102378" cy="57831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>
                <a:latin typeface="Yoon 윤고딕 540_TT" panose="02090603020101020101" pitchFamily="18" charset="-127"/>
                <a:ea typeface="Yoon 윤고딕 540_TT" panose="02090603020101020101" pitchFamily="18" charset="-127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4548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8589-2D05-46C1-8C91-17BA7C467EB2}" type="datetimeFigureOut">
              <a:rPr lang="ko-KR" altLang="en-US" smtClean="0"/>
              <a:t>2014-04-23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8A66-8570-4C7D-B49A-77E8F9A9F3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517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8589-2D05-46C1-8C91-17BA7C467EB2}" type="datetimeFigureOut">
              <a:rPr lang="ko-KR" altLang="en-US" smtClean="0"/>
              <a:t>2014-04-23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8A66-8570-4C7D-B49A-77E8F9A9F3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137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8589-2D05-46C1-8C91-17BA7C467EB2}" type="datetimeFigureOut">
              <a:rPr lang="ko-KR" altLang="en-US" smtClean="0"/>
              <a:t>2014-04-23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8A66-8570-4C7D-B49A-77E8F9A9F3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929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8589-2D05-46C1-8C91-17BA7C467EB2}" type="datetimeFigureOut">
              <a:rPr lang="ko-KR" altLang="en-US" smtClean="0"/>
              <a:t>2014-04-23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8A66-8570-4C7D-B49A-77E8F9A9F3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823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8589-2D05-46C1-8C91-17BA7C467EB2}" type="datetimeFigureOut">
              <a:rPr lang="ko-KR" altLang="en-US" smtClean="0"/>
              <a:t>2014-04-23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8A66-8570-4C7D-B49A-77E8F9A9F3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676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8589-2D05-46C1-8C91-17BA7C467EB2}" type="datetimeFigureOut">
              <a:rPr lang="ko-KR" altLang="en-US" smtClean="0"/>
              <a:t>2014-04-23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8A66-8570-4C7D-B49A-77E8F9A9F3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372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A8589-2D05-46C1-8C91-17BA7C467EB2}" type="datetimeFigureOut">
              <a:rPr lang="ko-KR" altLang="en-US" smtClean="0"/>
              <a:t>2014-04-23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18A66-8570-4C7D-B49A-77E8F9A9F36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" y="0"/>
            <a:ext cx="91404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807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" y="0"/>
            <a:ext cx="9140461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59891" y="4401880"/>
            <a:ext cx="496963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BS vs jQuery</a:t>
            </a:r>
            <a:endParaRPr lang="ko-KR" altLang="en-US" sz="6600" dirty="0"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80569" y="6156251"/>
            <a:ext cx="178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제 </a:t>
            </a:r>
            <a:r>
              <a:rPr lang="en-US" altLang="ko-KR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1</a:t>
            </a:r>
            <a:r>
              <a:rPr lang="ko-KR" altLang="en-US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회 </a:t>
            </a:r>
            <a:r>
              <a:rPr lang="en-US" altLang="ko-KR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BS Camp</a:t>
            </a:r>
            <a:endParaRPr lang="ko-KR" altLang="en-US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192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1. DOM </a:t>
            </a:r>
            <a:r>
              <a:rPr lang="ko-KR" altLang="en-US" dirty="0" smtClean="0"/>
              <a:t>쿼리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bsJS vs jQuery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7389" y="4316818"/>
            <a:ext cx="7120313" cy="4228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Source Sans Pro Semibold" panose="020B0603030403020204" pitchFamily="34" charset="0"/>
                <a:ea typeface="Bitstream Vera Sans Mono" panose="020B0609030804020204" pitchFamily="49" charset="-127"/>
              </a:rPr>
              <a:t>bs.Dom('#summary').S( 'html', 'page : ' + data.page + ' / ' + data.total 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7388" y="2171962"/>
            <a:ext cx="7120314" cy="13388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bs.Dom(</a:t>
            </a:r>
            <a:r>
              <a:rPr lang="ko-KR" altLang="en-US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css </a:t>
            </a:r>
            <a:r>
              <a:rPr lang="ko-KR" altLang="en-US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셀렉터 문자열 </a:t>
            </a:r>
            <a:r>
              <a:rPr lang="en-US" altLang="ko-KR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</a:t>
            </a:r>
            <a:endParaRPr lang="en-US" altLang="ko-KR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bs.Dom(</a:t>
            </a:r>
            <a:r>
              <a:rPr lang="ko-KR" altLang="en-US" dirty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html </a:t>
            </a:r>
            <a:r>
              <a:rPr lang="ko-KR" altLang="en-US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문자열 </a:t>
            </a:r>
            <a:r>
              <a:rPr lang="en-US" altLang="ko-KR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bs.Dom(</a:t>
            </a:r>
            <a:r>
              <a:rPr lang="ko-KR" altLang="en-US" dirty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ko-KR" altLang="en-US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객체 </a:t>
            </a:r>
            <a:r>
              <a:rPr lang="en-US" altLang="ko-KR" dirty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</a:t>
            </a:r>
            <a:endParaRPr lang="en-US" altLang="ko-KR" dirty="0" smtClean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7558" y="5002617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jQuery)</a:t>
            </a:r>
            <a:endParaRPr lang="ko-KR" altLang="en-US" sz="14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7558" y="1652556"/>
            <a:ext cx="7280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사용법</a:t>
            </a:r>
            <a:r>
              <a:rPr lang="en-US" altLang="ko-KR" sz="14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</a:t>
            </a:r>
            <a:endParaRPr lang="ko-KR" altLang="en-US" sz="14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7558" y="3980738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bs)</a:t>
            </a:r>
            <a:endParaRPr lang="ko-KR" altLang="en-US" sz="14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7387" y="5438659"/>
            <a:ext cx="7120315" cy="4228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Source Sans Pro Semibold" panose="020B0603030403020204" pitchFamily="34" charset="0"/>
                <a:ea typeface="Bitstream Vera Sans Mono" panose="020B0609030804020204" pitchFamily="49" charset="-127"/>
              </a:rPr>
              <a:t>$('#summary').html('page : ' + data.page + ' / ' + data.total);</a:t>
            </a:r>
          </a:p>
        </p:txBody>
      </p:sp>
    </p:spTree>
    <p:extLst>
      <p:ext uri="{BB962C8B-B14F-4D97-AF65-F5344CB8AC3E}">
        <p14:creationId xmlns:p14="http://schemas.microsoft.com/office/powerpoint/2010/main" val="309960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bsJS vs jQuery</a:t>
            </a:r>
            <a:endParaRPr lang="ko-KR" alt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99730" y="2456121"/>
            <a:ext cx="8059479" cy="2594341"/>
          </a:xfrm>
          <a:prstGeom prst="roundRect">
            <a:avLst>
              <a:gd name="adj" fmla="val 523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623888" y="2608154"/>
            <a:ext cx="7886700" cy="439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DOM </a:t>
            </a:r>
            <a:r>
              <a:rPr lang="ko-KR" altLang="en-US" dirty="0" smtClean="0"/>
              <a:t>캐슁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4401" y="3330783"/>
            <a:ext cx="65806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bsJS </a:t>
            </a:r>
            <a:r>
              <a:rPr lang="ko-KR" altLang="en-US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는 기본적으로 </a:t>
            </a:r>
            <a:r>
              <a:rPr lang="en-US" altLang="ko-KR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DOM </a:t>
            </a:r>
            <a:r>
              <a:rPr lang="ko-KR" altLang="en-US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캐슁을 지원함으로 빠른 쿼리가 가능하다</a:t>
            </a:r>
            <a:r>
              <a:rPr lang="en-US" altLang="ko-KR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</a:t>
            </a:r>
          </a:p>
          <a:p>
            <a:r>
              <a:rPr lang="ko-KR" altLang="en-US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또</a:t>
            </a:r>
            <a:r>
              <a:rPr lang="en-US" altLang="ko-KR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@</a:t>
            </a:r>
            <a:r>
              <a:rPr lang="ko-KR" altLang="en-US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속성을 통해</a:t>
            </a:r>
            <a:r>
              <a:rPr lang="en-US" altLang="ko-KR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ko-KR" altLang="en-US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캐슁여부를 손쉽게 결정 할 수 있다</a:t>
            </a:r>
            <a:r>
              <a:rPr lang="en-US" altLang="ko-KR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</a:t>
            </a:r>
            <a:endParaRPr lang="en-US" altLang="ko-KR" i="1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17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이벤트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bsJS vs jQuery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77389" y="3572540"/>
            <a:ext cx="7120313" cy="7921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Source Sans Pro Semibold" panose="020B0603030403020204" pitchFamily="34" charset="0"/>
                <a:ea typeface="Bitstream Vera Sans Mono" panose="020B0609030804020204" pitchFamily="49" charset="-127"/>
              </a:rPr>
              <a:t>bs.Dom('@.thumb').S( 'mouseover', this.resultOver, 'mouseout', this.resultOut, 'up', this.resultDown );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7388" y="2171962"/>
            <a:ext cx="7120314" cy="47320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bs.Dom(</a:t>
            </a:r>
            <a:r>
              <a:rPr lang="ko-KR" altLang="en-US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셀렉터 </a:t>
            </a:r>
            <a:r>
              <a:rPr lang="en-US" altLang="ko-KR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).S(</a:t>
            </a:r>
            <a:r>
              <a:rPr lang="ko-KR" altLang="en-US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이벤트명</a:t>
            </a:r>
            <a:r>
              <a:rPr lang="en-US" altLang="ko-KR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콜백함수</a:t>
            </a:r>
            <a:r>
              <a:rPr lang="en-US" altLang="ko-KR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</a:t>
            </a:r>
            <a:endParaRPr lang="en-US" altLang="ko-KR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7558" y="4928186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jQuery)</a:t>
            </a:r>
            <a:endParaRPr lang="ko-KR" altLang="en-US" sz="14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7558" y="1652556"/>
            <a:ext cx="7280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사용법</a:t>
            </a:r>
            <a:r>
              <a:rPr lang="en-US" altLang="ko-KR" sz="14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</a:t>
            </a:r>
            <a:endParaRPr lang="ko-KR" altLang="en-US" sz="14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7558" y="3236460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bs)</a:t>
            </a:r>
            <a:endParaRPr lang="ko-KR" altLang="en-US" sz="14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77387" y="5364228"/>
            <a:ext cx="7120315" cy="792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Source Sans Pro Semibold" panose="020B0603030403020204" pitchFamily="34" charset="0"/>
                <a:ea typeface="Bitstream Vera Sans Mono" panose="020B0609030804020204" pitchFamily="49" charset="-127"/>
              </a:rPr>
              <a:t>$('.thumb').mouseover(this.resultOver).mouseout(this.resultOut).mouseup(this.resultDown);</a:t>
            </a:r>
            <a:endParaRPr lang="en-US" altLang="ko-KR" sz="1600" dirty="0" smtClean="0">
              <a:latin typeface="Source Sans Pro Semibold" panose="020B0603030403020204" pitchFamily="34" charset="0"/>
              <a:ea typeface="Bitstream Vera Sans Mono" panose="020B0609030804020204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071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99730" y="2456121"/>
            <a:ext cx="8059479" cy="2594341"/>
          </a:xfrm>
          <a:prstGeom prst="roundRect">
            <a:avLst>
              <a:gd name="adj" fmla="val 523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23888" y="2608154"/>
            <a:ext cx="7886700" cy="439736"/>
          </a:xfrm>
        </p:spPr>
        <p:txBody>
          <a:bodyPr/>
          <a:lstStyle/>
          <a:p>
            <a:r>
              <a:rPr lang="en-US" altLang="ko-KR" dirty="0" smtClean="0"/>
              <a:t>key-value </a:t>
            </a:r>
            <a:r>
              <a:rPr lang="ko-KR" altLang="en-US" dirty="0" smtClean="0"/>
              <a:t>시스템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bsJS vs </a:t>
            </a:r>
            <a:r>
              <a:rPr lang="en-US" altLang="ko-KR" dirty="0" smtClean="0"/>
              <a:t>jQuery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1" y="3330783"/>
            <a:ext cx="74671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bsJS</a:t>
            </a:r>
            <a:r>
              <a:rPr lang="ko-KR" altLang="en-US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는 아래와 같은 </a:t>
            </a:r>
            <a:r>
              <a:rPr lang="en-US" altLang="ko-KR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key-value </a:t>
            </a:r>
            <a:r>
              <a:rPr lang="ko-KR" altLang="en-US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시스템으로 쉽고 빠르게 설정 할 수 있다</a:t>
            </a:r>
            <a:r>
              <a:rPr lang="en-US" altLang="ko-KR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</a:t>
            </a:r>
          </a:p>
          <a:p>
            <a:endParaRPr lang="en-US" altLang="ko-KR" dirty="0" smtClean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en-US" altLang="ko-KR" i="1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bs.Dom(</a:t>
            </a:r>
            <a:r>
              <a:rPr lang="ko-KR" altLang="en-US" i="1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셀렉터</a:t>
            </a:r>
            <a:r>
              <a:rPr lang="en-US" altLang="ko-KR" i="1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).S( </a:t>
            </a:r>
            <a:r>
              <a:rPr lang="ko-KR" altLang="en-US" i="1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인자</a:t>
            </a:r>
            <a:r>
              <a:rPr lang="en-US" altLang="ko-KR" i="1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i="1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인자값</a:t>
            </a:r>
            <a:r>
              <a:rPr lang="en-US" altLang="ko-KR" i="1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i="1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이벤트</a:t>
            </a:r>
            <a:r>
              <a:rPr lang="en-US" altLang="ko-KR" i="1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i="1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콜백함수</a:t>
            </a:r>
            <a:r>
              <a:rPr lang="en-US" altLang="ko-KR" i="1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CSS</a:t>
            </a:r>
            <a:r>
              <a:rPr lang="ko-KR" altLang="en-US" i="1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키</a:t>
            </a:r>
            <a:r>
              <a:rPr lang="en-US" altLang="ko-KR" i="1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CSS</a:t>
            </a:r>
            <a:r>
              <a:rPr lang="ko-KR" altLang="en-US" i="1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값  </a:t>
            </a:r>
            <a:r>
              <a:rPr lang="en-US" altLang="ko-KR" i="1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... </a:t>
            </a:r>
            <a:r>
              <a:rPr lang="ko-KR" altLang="en-US" i="1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등등 </a:t>
            </a:r>
            <a:r>
              <a:rPr lang="en-US" altLang="ko-KR" i="1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</a:t>
            </a:r>
            <a:endParaRPr lang="en-US" altLang="ko-KR" i="1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794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통신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bsJS vs </a:t>
            </a:r>
            <a:r>
              <a:rPr lang="en-US" altLang="ko-KR" dirty="0" smtClean="0"/>
              <a:t>jQuery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7389" y="3359888"/>
            <a:ext cx="7120313" cy="4228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Source Sans Pro Semibold" panose="020B0603030403020204" pitchFamily="34" charset="0"/>
                <a:ea typeface="Bitstream Vera Sans Mono" panose="020B0609030804020204" pitchFamily="49" charset="-127"/>
              </a:rPr>
              <a:t>this.detailTmpl = bs.get( null, 'book1.html' 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7388" y="2171962"/>
            <a:ext cx="7120314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bs.get(</a:t>
            </a:r>
            <a:r>
              <a:rPr lang="ko-KR" altLang="en-US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콜백함수</a:t>
            </a:r>
            <a:r>
              <a:rPr lang="en-US" altLang="ko-KR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URL)</a:t>
            </a:r>
            <a:endParaRPr lang="en-US" altLang="ko-KR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7558" y="4162643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jQuery)</a:t>
            </a:r>
            <a:endParaRPr lang="ko-KR" altLang="en-US" sz="14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7558" y="1652556"/>
            <a:ext cx="7280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사용법</a:t>
            </a:r>
            <a:r>
              <a:rPr lang="en-US" altLang="ko-KR" sz="14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</a:t>
            </a:r>
            <a:endParaRPr lang="ko-KR" altLang="en-US" sz="14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7558" y="3023808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bs)</a:t>
            </a:r>
            <a:endParaRPr lang="ko-KR" altLang="en-US" sz="14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77387" y="4598685"/>
            <a:ext cx="7120315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Source Sans Pro Semibold" panose="020B0603030403020204" pitchFamily="34" charset="0"/>
                <a:ea typeface="Bitstream Vera Sans Mono" panose="020B0609030804020204" pitchFamily="49" charset="-127"/>
              </a:rPr>
              <a:t>$.ajaxSetup({async:false});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Source Sans Pro Semibold" panose="020B0603030403020204" pitchFamily="34" charset="0"/>
                <a:ea typeface="Bitstream Vera Sans Mono" panose="020B0609030804020204" pitchFamily="49" charset="-127"/>
              </a:rPr>
              <a:t>$.</a:t>
            </a:r>
            <a:r>
              <a:rPr lang="en-US" altLang="ko-KR" sz="1600" dirty="0">
                <a:latin typeface="Source Sans Pro Semibold" panose="020B0603030403020204" pitchFamily="34" charset="0"/>
                <a:ea typeface="Bitstream Vera Sans Mono" panose="020B0609030804020204" pitchFamily="49" charset="-127"/>
              </a:rPr>
              <a:t>get('book1.html', $.proxy(function(data){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Source Sans Pro Semibold" panose="020B0603030403020204" pitchFamily="34" charset="0"/>
                <a:ea typeface="Bitstream Vera Sans Mono" panose="020B0609030804020204" pitchFamily="49" charset="-127"/>
              </a:rPr>
              <a:t>    ...</a:t>
            </a:r>
            <a:endParaRPr lang="en-US" altLang="ko-KR" sz="1600" dirty="0">
              <a:latin typeface="Source Sans Pro Semibold" panose="020B0603030403020204" pitchFamily="34" charset="0"/>
              <a:ea typeface="Bitstream Vera Sans Mono" panose="020B0609030804020204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Source Sans Pro Semibold" panose="020B0603030403020204" pitchFamily="34" charset="0"/>
                <a:ea typeface="Bitstream Vera Sans Mono" panose="020B0609030804020204" pitchFamily="49" charset="-127"/>
              </a:rPr>
              <a:t>}, </a:t>
            </a:r>
            <a:r>
              <a:rPr lang="en-US" altLang="ko-KR" sz="1600" dirty="0">
                <a:latin typeface="Source Sans Pro Semibold" panose="020B0603030403020204" pitchFamily="34" charset="0"/>
                <a:ea typeface="Bitstream Vera Sans Mono" panose="020B0609030804020204" pitchFamily="49" charset="-127"/>
              </a:rPr>
              <a:t>this));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Source Sans Pro Semibold" panose="020B0603030403020204" pitchFamily="34" charset="0"/>
                <a:ea typeface="Bitstream Vera Sans Mono" panose="020B0609030804020204" pitchFamily="49" charset="-127"/>
              </a:rPr>
              <a:t>$.</a:t>
            </a:r>
            <a:r>
              <a:rPr lang="en-US" altLang="ko-KR" sz="1600" dirty="0">
                <a:latin typeface="Source Sans Pro Semibold" panose="020B0603030403020204" pitchFamily="34" charset="0"/>
                <a:ea typeface="Bitstream Vera Sans Mono" panose="020B0609030804020204" pitchFamily="49" charset="-127"/>
              </a:rPr>
              <a:t>ajaxSetup({async:true});</a:t>
            </a:r>
            <a:endParaRPr lang="en-US" altLang="ko-KR" sz="1600" dirty="0" smtClean="0">
              <a:latin typeface="Source Sans Pro Semibold" panose="020B0603030403020204" pitchFamily="34" charset="0"/>
              <a:ea typeface="Bitstream Vera Sans Mono" panose="020B0609030804020204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942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bsJS vs jQuery</a:t>
            </a:r>
            <a:endParaRPr lang="ko-KR" alt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99730" y="2456121"/>
            <a:ext cx="8059479" cy="2594341"/>
          </a:xfrm>
          <a:prstGeom prst="roundRect">
            <a:avLst>
              <a:gd name="adj" fmla="val 523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 Placeholder 1"/>
          <p:cNvSpPr>
            <a:spLocks noGrp="1"/>
          </p:cNvSpPr>
          <p:nvPr>
            <p:ph type="body" idx="1"/>
          </p:nvPr>
        </p:nvSpPr>
        <p:spPr>
          <a:xfrm>
            <a:off x="623888" y="2608154"/>
            <a:ext cx="7886700" cy="439736"/>
          </a:xfrm>
        </p:spPr>
        <p:txBody>
          <a:bodyPr/>
          <a:lstStyle/>
          <a:p>
            <a:r>
              <a:rPr lang="ko-KR" altLang="en-US" dirty="0" smtClean="0"/>
              <a:t>동기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비동기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4401" y="3330783"/>
            <a:ext cx="6603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bsJS</a:t>
            </a:r>
            <a:r>
              <a:rPr lang="ko-KR" altLang="en-US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는 통신상의 동기</a:t>
            </a:r>
            <a:r>
              <a:rPr lang="en-US" altLang="ko-KR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/</a:t>
            </a:r>
            <a:r>
              <a:rPr lang="ko-KR" altLang="en-US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비동기 여부를 간단히 콜백 함수 전달 유무로 </a:t>
            </a:r>
            <a:endParaRPr lang="en-US" altLang="ko-KR" dirty="0" smtClean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결정 할 수 있다</a:t>
            </a:r>
            <a:r>
              <a:rPr lang="en-US" altLang="ko-KR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201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CSS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bsJS vs jQuery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7389" y="3359888"/>
            <a:ext cx="7120313" cy="4228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Source Sans Pro Semibold" panose="020B0603030403020204" pitchFamily="34" charset="0"/>
                <a:ea typeface="Bitstream Vera Sans Mono" panose="020B0609030804020204" pitchFamily="49" charset="-127"/>
              </a:rPr>
              <a:t>bs.css( 'book.css' 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7388" y="2171962"/>
            <a:ext cx="7120314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bs.css(</a:t>
            </a:r>
            <a:r>
              <a:rPr lang="ko-KR" altLang="en-US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키</a:t>
            </a:r>
            <a:r>
              <a:rPr lang="en-US" altLang="ko-KR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값</a:t>
            </a:r>
            <a:r>
              <a:rPr lang="en-US" altLang="ko-KR" dirty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... ) </a:t>
            </a:r>
            <a:r>
              <a:rPr lang="ko-KR" altLang="en-US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또는 </a:t>
            </a:r>
            <a:r>
              <a:rPr lang="en-US" altLang="ko-KR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bs.css(CSS</a:t>
            </a:r>
            <a:r>
              <a:rPr lang="ko-KR" altLang="en-US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경로</a:t>
            </a:r>
            <a:r>
              <a:rPr lang="en-US" altLang="ko-KR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</a:t>
            </a:r>
            <a:endParaRPr lang="en-US" altLang="ko-KR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7558" y="4162643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jQuery)</a:t>
            </a:r>
            <a:endParaRPr lang="ko-KR" altLang="en-US" sz="14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7558" y="1652556"/>
            <a:ext cx="7280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사용법</a:t>
            </a:r>
            <a:r>
              <a:rPr lang="en-US" altLang="ko-KR" sz="14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</a:t>
            </a:r>
            <a:endParaRPr lang="ko-KR" altLang="en-US" sz="14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7558" y="3023808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bs)</a:t>
            </a:r>
            <a:endParaRPr lang="ko-KR" altLang="en-US" sz="14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77387" y="4598685"/>
            <a:ext cx="7120315" cy="4228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Source Sans Pro Semibold" panose="020B0603030403020204" pitchFamily="34" charset="0"/>
                <a:ea typeface="Bitstream Vera Sans Mono" panose="020B0609030804020204" pitchFamily="49" charset="-127"/>
              </a:rPr>
              <a:t>$("head").append('&lt;link rel="stylesheet" type="text/css" href="book.css"&gt;'); </a:t>
            </a:r>
            <a:endParaRPr lang="en-US" altLang="ko-KR" sz="1600" dirty="0" smtClean="0">
              <a:latin typeface="Source Sans Pro Semibold" panose="020B0603030403020204" pitchFamily="34" charset="0"/>
              <a:ea typeface="Bitstream Vera Sans Mono" panose="020B0609030804020204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887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bsJS vs jQuery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99729" y="2062831"/>
            <a:ext cx="8059479" cy="3108937"/>
          </a:xfrm>
          <a:prstGeom prst="roundRect">
            <a:avLst>
              <a:gd name="adj" fmla="val 523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623888" y="2325261"/>
            <a:ext cx="7886700" cy="439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CSS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14401" y="3047890"/>
            <a:ext cx="69076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bsJS </a:t>
            </a:r>
            <a:r>
              <a:rPr lang="ko-KR" altLang="en-US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의 </a:t>
            </a:r>
            <a:r>
              <a:rPr lang="en-US" altLang="ko-KR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CSS </a:t>
            </a:r>
            <a:r>
              <a:rPr lang="ko-KR" altLang="en-US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는 다양한 벤더의 브라우저에 대응하므로 추가적인</a:t>
            </a:r>
            <a:endParaRPr lang="en-US" altLang="ko-KR" dirty="0" smtClean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en-US" altLang="ko-KR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CSS </a:t>
            </a:r>
            <a:r>
              <a:rPr lang="ko-KR" altLang="en-US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최적화를 필요로 하지 않는다</a:t>
            </a:r>
            <a:r>
              <a:rPr lang="en-US" altLang="ko-KR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</a:t>
            </a:r>
          </a:p>
          <a:p>
            <a:endParaRPr lang="en-US" altLang="ko-KR" dirty="0" smtClean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en-US" altLang="ko-KR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css3 </a:t>
            </a:r>
            <a:r>
              <a:rPr lang="ko-KR" altLang="en-US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규격으로 작성하면 </a:t>
            </a:r>
            <a:r>
              <a:rPr lang="en-US" altLang="ko-KR" dirty="0" err="1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bs</a:t>
            </a:r>
            <a:r>
              <a:rPr lang="ko-KR" altLang="en-US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가 알아서 크로스 </a:t>
            </a:r>
            <a:r>
              <a:rPr lang="ko-KR" altLang="en-US" dirty="0" err="1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브라우징</a:t>
            </a:r>
            <a:r>
              <a:rPr lang="ko-KR" altLang="en-US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처리를 해준다</a:t>
            </a:r>
            <a:r>
              <a:rPr lang="en-US" altLang="ko-KR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</a:t>
            </a:r>
            <a:br>
              <a:rPr lang="en-US" altLang="ko-KR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</a:br>
            <a:r>
              <a:rPr lang="ko-KR" altLang="en-US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일부 </a:t>
            </a:r>
            <a:r>
              <a:rPr lang="en-US" altLang="ko-KR" dirty="0" err="1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px</a:t>
            </a:r>
            <a:r>
              <a:rPr lang="ko-KR" altLang="en-US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를 쓰지 않으면 자동으로 붙여주기도 하고</a:t>
            </a:r>
            <a:r>
              <a:rPr lang="en-US" altLang="ko-KR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br>
              <a:rPr lang="en-US" altLang="ko-KR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</a:br>
            <a:r>
              <a:rPr lang="ko-KR" altLang="en-US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외부 </a:t>
            </a:r>
            <a:r>
              <a:rPr lang="en-US" altLang="ko-KR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font</a:t>
            </a:r>
            <a:r>
              <a:rPr lang="ko-KR" altLang="en-US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로딩 규칙도 간편하게 처리되었다</a:t>
            </a:r>
            <a:r>
              <a:rPr lang="en-US" altLang="ko-KR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</a:t>
            </a:r>
            <a:endParaRPr lang="en-US" altLang="ko-KR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111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템플릿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bsJS vs jQuery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7389" y="3359888"/>
            <a:ext cx="7120313" cy="4228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Source Sans Pro Semibold" panose="020B0603030403020204" pitchFamily="34" charset="0"/>
                <a:ea typeface="Bitstream Vera Sans Mono" panose="020B0609030804020204" pitchFamily="49" charset="-127"/>
              </a:rPr>
              <a:t>bs.Dom(bs.tmpl</a:t>
            </a:r>
            <a:r>
              <a:rPr lang="en-US" altLang="ko-KR" sz="1600" dirty="0">
                <a:latin typeface="Source Sans Pro Semibold" panose="020B0603030403020204" pitchFamily="34" charset="0"/>
                <a:ea typeface="Bitstream Vera Sans Mono" panose="020B0609030804020204" pitchFamily="49" charset="-127"/>
              </a:rPr>
              <a:t>('book0.html', {type:type} )).S( '&lt;', '#stage' 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7388" y="2171962"/>
            <a:ext cx="7120314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bs.tmpl( </a:t>
            </a:r>
            <a:r>
              <a:rPr lang="ko-KR" altLang="en-US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템플릿 경로</a:t>
            </a:r>
            <a:r>
              <a:rPr lang="en-US" altLang="ko-KR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인자 오브젝트</a:t>
            </a:r>
            <a:r>
              <a:rPr lang="en-US" altLang="ko-KR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dirty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7558" y="4162643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jQuery)</a:t>
            </a:r>
            <a:endParaRPr lang="ko-KR" altLang="en-US" sz="14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7558" y="1652556"/>
            <a:ext cx="7280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사용법</a:t>
            </a:r>
            <a:r>
              <a:rPr lang="en-US" altLang="ko-KR" sz="14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</a:t>
            </a:r>
            <a:endParaRPr lang="ko-KR" altLang="en-US" sz="14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7558" y="3023808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bs)</a:t>
            </a:r>
            <a:endParaRPr lang="ko-KR" altLang="en-US" sz="14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77387" y="4598685"/>
            <a:ext cx="7120315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Source Sans Pro Semibold" panose="020B0603030403020204" pitchFamily="34" charset="0"/>
                <a:ea typeface="Bitstream Vera Sans Mono" panose="020B0609030804020204" pitchFamily="49" charset="-127"/>
              </a:rPr>
              <a:t>$.get('book0.html', function(data){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Source Sans Pro Semibold" panose="020B0603030403020204" pitchFamily="34" charset="0"/>
                <a:ea typeface="Bitstream Vera Sans Mono" panose="020B0609030804020204" pitchFamily="49" charset="-127"/>
              </a:rPr>
              <a:t>                $('#stage').append(_.template(data, {type:type}));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Source Sans Pro Semibold" panose="020B0603030403020204" pitchFamily="34" charset="0"/>
                <a:ea typeface="Bitstream Vera Sans Mono" panose="020B0609030804020204" pitchFamily="49" charset="-127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24828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bsJS vs jQuery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99730" y="2456121"/>
            <a:ext cx="8059479" cy="2594341"/>
          </a:xfrm>
          <a:prstGeom prst="roundRect">
            <a:avLst>
              <a:gd name="adj" fmla="val 523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623888" y="2608154"/>
            <a:ext cx="7886700" cy="439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tmpl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4401" y="3330783"/>
            <a:ext cx="72939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bsJS </a:t>
            </a:r>
            <a:r>
              <a:rPr lang="ko-KR" altLang="en-US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의 자제척인 탬플릿 함수로 </a:t>
            </a:r>
            <a:r>
              <a:rPr lang="en-US" altLang="ko-KR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jQuery </a:t>
            </a:r>
            <a:r>
              <a:rPr lang="ko-KR" altLang="en-US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와 같이 외부 라이브러리를 필요로 </a:t>
            </a:r>
            <a:endParaRPr lang="en-US" altLang="ko-KR" dirty="0" smtClean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하지 않는다</a:t>
            </a:r>
            <a:r>
              <a:rPr lang="en-US" altLang="ko-KR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 </a:t>
            </a:r>
          </a:p>
          <a:p>
            <a:r>
              <a:rPr lang="ko-KR" altLang="en-US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또 인자오브젝트롤 통해 키</a:t>
            </a:r>
            <a:r>
              <a:rPr lang="en-US" altLang="ko-KR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-</a:t>
            </a:r>
            <a:r>
              <a:rPr lang="ko-KR" altLang="en-US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값 형태의 인자 전달이 가능하다</a:t>
            </a:r>
            <a:r>
              <a:rPr lang="en-US" altLang="ko-KR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906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발표자 소개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7441" y="1860698"/>
            <a:ext cx="249792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지용호 </a:t>
            </a:r>
            <a:endParaRPr lang="en-US" altLang="ko-KR" sz="36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endParaRPr lang="en-US" altLang="ko-KR" dirty="0" smtClean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endParaRPr lang="en-US" altLang="ko-KR" dirty="0" smtClean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현 쿠키랩 대표</a:t>
            </a:r>
            <a:endParaRPr lang="en-US" altLang="ko-KR" dirty="0" smtClean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en-US" altLang="ko-KR" dirty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b</a:t>
            </a:r>
            <a:r>
              <a:rPr lang="en-US" altLang="ko-KR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log.jidolstar.com </a:t>
            </a:r>
            <a:r>
              <a:rPr lang="ko-KR" altLang="en-US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운영</a:t>
            </a:r>
            <a:endParaRPr lang="en-US" altLang="ko-KR" dirty="0" smtClean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15516" y="1860697"/>
            <a:ext cx="203934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안세원</a:t>
            </a:r>
            <a:endParaRPr lang="en-US" altLang="ko-KR" sz="36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endParaRPr lang="en-US" altLang="ko-KR" dirty="0" smtClean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endParaRPr lang="en-US" altLang="ko-KR" dirty="0" smtClean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현 잇점연구소 대표</a:t>
            </a:r>
            <a:endParaRPr lang="en-US" altLang="ko-KR" dirty="0" smtClean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en-US" altLang="ko-KR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sewonist.com </a:t>
            </a:r>
            <a:r>
              <a:rPr lang="ko-KR" altLang="en-US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운영</a:t>
            </a:r>
            <a:endParaRPr lang="en-US" altLang="ko-KR" dirty="0" smtClean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513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bsJS</a:t>
            </a:r>
            <a:endParaRPr lang="ko-KR" alt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99730" y="2371067"/>
            <a:ext cx="8059479" cy="2594341"/>
          </a:xfrm>
          <a:prstGeom prst="roundRect">
            <a:avLst>
              <a:gd name="adj" fmla="val 523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623888" y="2523100"/>
            <a:ext cx="7886700" cy="439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더 많은 기능들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4401" y="3245729"/>
            <a:ext cx="6777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이 외에도 다양한 기능을 제공 한다</a:t>
            </a:r>
            <a:r>
              <a:rPr lang="en-US" altLang="ko-KR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 </a:t>
            </a:r>
            <a:r>
              <a:rPr lang="ko-KR" altLang="en-US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좀더 자세한 내용은 아래 링크에서</a:t>
            </a:r>
            <a:endParaRPr lang="en-US" altLang="ko-KR" dirty="0" smtClean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확인 할 수 있습니다</a:t>
            </a:r>
            <a:r>
              <a:rPr lang="en-US" altLang="ko-KR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5756" y="4244068"/>
            <a:ext cx="4647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https://github.com/projectBS/bsJS/wiki/_pages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590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목표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7207" y="2668772"/>
            <a:ext cx="865813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데모를 통해 </a:t>
            </a:r>
            <a:r>
              <a:rPr lang="en-US" altLang="ko-KR" sz="44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bsJS</a:t>
            </a:r>
            <a:r>
              <a:rPr lang="ko-KR" altLang="en-US" sz="44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의 대표적인 기능을</a:t>
            </a:r>
            <a:endParaRPr lang="en-US" altLang="ko-KR" sz="4400" dirty="0" smtClean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algn="ctr"/>
            <a:r>
              <a:rPr lang="ko-KR" altLang="en-US" sz="44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익히고 </a:t>
            </a:r>
            <a:r>
              <a:rPr lang="en-US" altLang="ko-KR" sz="44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jQuery </a:t>
            </a:r>
            <a:r>
              <a:rPr lang="ko-KR" altLang="en-US" sz="44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와 비교 해 본다</a:t>
            </a:r>
            <a:r>
              <a:rPr lang="en-US" altLang="ko-KR" sz="44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</a:t>
            </a:r>
            <a:endParaRPr lang="ko-KR" altLang="en-US" sz="44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10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대상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093" y="2668772"/>
            <a:ext cx="87286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jQuery</a:t>
            </a:r>
            <a:r>
              <a:rPr lang="ko-KR" altLang="en-US" sz="3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와 같은 자바스크립 라이브러리 사용자 이나 </a:t>
            </a:r>
            <a:endParaRPr lang="en-US" altLang="ko-KR" sz="3200" dirty="0" smtClean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algn="ctr"/>
            <a:r>
              <a:rPr lang="ko-KR" altLang="en-US" sz="3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아직 </a:t>
            </a:r>
            <a:r>
              <a:rPr lang="en-US" altLang="ko-KR" sz="3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bsJS </a:t>
            </a:r>
            <a:r>
              <a:rPr lang="ko-KR" altLang="en-US" sz="32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를 잘 모르는 초급자</a:t>
            </a:r>
            <a:endParaRPr lang="ko-KR" altLang="en-US" sz="3200" dirty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047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다음 책 검색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데모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265" y="1010093"/>
            <a:ext cx="5702385" cy="442225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7207" y="5816008"/>
            <a:ext cx="399526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bsJS</a:t>
            </a:r>
          </a:p>
          <a:p>
            <a:r>
              <a:rPr lang="en-US" altLang="ko-KR" sz="1600" dirty="0"/>
              <a:t>http://cookilab.com/jidolstar/bscamp01/bsjs/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4635457" y="5816009"/>
            <a:ext cx="421211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jQuery</a:t>
            </a:r>
          </a:p>
          <a:p>
            <a:r>
              <a:rPr lang="en-US" altLang="ko-KR" sz="1600" dirty="0"/>
              <a:t>http://cookilab.com/jidolstar/bscamp01/jquery/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214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다음 책 검색 주요 기능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77390" y="946298"/>
            <a:ext cx="3179075" cy="517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44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DOM </a:t>
            </a:r>
            <a:r>
              <a:rPr lang="ko-KR" altLang="en-US" sz="44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쿼리</a:t>
            </a:r>
            <a:endParaRPr lang="en-US" altLang="ko-KR" sz="4400" dirty="0" smtClean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44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이벤트</a:t>
            </a:r>
            <a:endParaRPr lang="en-US" altLang="ko-KR" sz="4400" dirty="0" smtClean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4400" dirty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ko-KR" altLang="en-US" sz="44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통신</a:t>
            </a:r>
            <a:endParaRPr lang="en-US" altLang="ko-KR" sz="4400" dirty="0" smtClean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44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z="44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CSS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4400" dirty="0" smtClean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템플릿</a:t>
            </a:r>
            <a:endParaRPr lang="en-US" altLang="ko-KR" sz="4400" dirty="0" smtClean="0"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666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소스 다운로드</a:t>
            </a:r>
            <a:endParaRPr lang="ko-KR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bsJS </a:t>
            </a:r>
            <a:r>
              <a:rPr lang="ko-KR" altLang="en-US" dirty="0" smtClean="0"/>
              <a:t>준비</a:t>
            </a:r>
            <a:endParaRPr lang="ko-KR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687" y="1594398"/>
            <a:ext cx="4813669" cy="39182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85187" y="5613991"/>
            <a:ext cx="3432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https://github.com/projectBS/bsJS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243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클라우드 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bsJS </a:t>
            </a:r>
            <a:r>
              <a:rPr lang="ko-KR" altLang="en-US" dirty="0" smtClean="0"/>
              <a:t>준비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1728" y="1445542"/>
            <a:ext cx="4699590" cy="43999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51923" y="5977107"/>
            <a:ext cx="2699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http://www.bsplugin.com/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824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en-US" altLang="ko-KR" smtClean="0"/>
              <a:t>. </a:t>
            </a:r>
            <a:r>
              <a:rPr lang="ko-KR" altLang="en-US" dirty="0" smtClean="0"/>
              <a:t>임포트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bsJS </a:t>
            </a:r>
            <a:r>
              <a:rPr lang="ko-KR" altLang="en-US" dirty="0" smtClean="0"/>
              <a:t>준비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34860" y="2211573"/>
            <a:ext cx="7317852" cy="30469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Source Sans Pro Semibold" panose="020B0603030403020204" pitchFamily="34" charset="0"/>
                <a:ea typeface="Bitstream Vera Sans Mono" panose="020B0609030804020204" pitchFamily="49" charset="-127"/>
              </a:rPr>
              <a:t>&lt;script src=“../bs/bsjs.js”&gt;&lt;/script&gt;</a:t>
            </a:r>
          </a:p>
          <a:p>
            <a:endParaRPr lang="en-US" altLang="ko-KR" sz="2400" dirty="0" smtClean="0">
              <a:latin typeface="Source Sans Pro Semibold" panose="020B0603030403020204" pitchFamily="34" charset="0"/>
              <a:ea typeface="Bitstream Vera Sans Mono" panose="020B0609030804020204" pitchFamily="49" charset="-127"/>
            </a:endParaRPr>
          </a:p>
          <a:p>
            <a:r>
              <a:rPr lang="en-US" altLang="ko-KR" sz="2400" dirty="0" smtClean="0">
                <a:latin typeface="Source Sans Pro Semibold" panose="020B0603030403020204" pitchFamily="34" charset="0"/>
                <a:ea typeface="Bitstream Vera Sans Mono" panose="020B0609030804020204" pitchFamily="49" charset="-127"/>
              </a:rPr>
              <a:t>&lt;script&gt;</a:t>
            </a:r>
          </a:p>
          <a:p>
            <a:r>
              <a:rPr lang="en-US" altLang="ko-KR" sz="2400" dirty="0" smtClean="0">
                <a:latin typeface="Source Sans Pro Semibold" panose="020B0603030403020204" pitchFamily="34" charset="0"/>
                <a:ea typeface="Bitstream Vera Sans Mono" panose="020B0609030804020204" pitchFamily="49" charset="-127"/>
              </a:rPr>
              <a:t>bs( function(){</a:t>
            </a:r>
          </a:p>
          <a:p>
            <a:endParaRPr lang="en-US" altLang="ko-KR" sz="2400" dirty="0" smtClean="0">
              <a:latin typeface="Source Sans Pro Semibold" panose="020B0603030403020204" pitchFamily="34" charset="0"/>
              <a:ea typeface="Bitstream Vera Sans Mono" panose="020B0609030804020204" pitchFamily="49" charset="-127"/>
            </a:endParaRPr>
          </a:p>
          <a:p>
            <a:r>
              <a:rPr lang="en-US" altLang="ko-KR" sz="2400" dirty="0" smtClean="0">
                <a:latin typeface="Source Sans Pro Semibold" panose="020B0603030403020204" pitchFamily="34" charset="0"/>
                <a:ea typeface="Bitstream Vera Sans Mono" panose="020B0609030804020204" pitchFamily="49" charset="-127"/>
              </a:rPr>
              <a:t>...</a:t>
            </a:r>
          </a:p>
          <a:p>
            <a:endParaRPr lang="en-US" altLang="ko-KR" sz="2400" dirty="0" smtClean="0">
              <a:latin typeface="Source Sans Pro Semibold" panose="020B0603030403020204" pitchFamily="34" charset="0"/>
              <a:ea typeface="Bitstream Vera Sans Mono" panose="020B0609030804020204" pitchFamily="49" charset="-127"/>
            </a:endParaRPr>
          </a:p>
          <a:p>
            <a:r>
              <a:rPr lang="en-US" altLang="ko-KR" sz="2400" dirty="0" smtClean="0">
                <a:latin typeface="Source Sans Pro Semibold" panose="020B0603030403020204" pitchFamily="34" charset="0"/>
                <a:ea typeface="Bitstream Vera Sans Mono" panose="020B0609030804020204" pitchFamily="49" charset="-127"/>
              </a:rPr>
              <a:t>} );</a:t>
            </a:r>
            <a:endParaRPr lang="ko-KR" altLang="en-US" sz="2400" dirty="0">
              <a:latin typeface="Source Sans Pro Semibold" panose="020B0603030403020204" pitchFamily="34" charset="0"/>
              <a:ea typeface="Bitstream Vera Sans Mono" panose="020B0609030804020204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58515" y="2636875"/>
            <a:ext cx="401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http://projectbs.github.io/bsJS/bs/bsjs.js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17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473</TotalTime>
  <Words>656</Words>
  <Application>Microsoft Office PowerPoint</Application>
  <PresentationFormat>화면 슬라이드 쇼(4:3)</PresentationFormat>
  <Paragraphs>141</Paragraphs>
  <Slides>20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1" baseType="lpstr">
      <vt:lpstr>굴림</vt:lpstr>
      <vt:lpstr>Arial</vt:lpstr>
      <vt:lpstr>Source Sans Pro Semibold</vt:lpstr>
      <vt:lpstr>Calibri Light</vt:lpstr>
      <vt:lpstr>Calibri</vt:lpstr>
      <vt:lpstr>Yoon 윤고딕 550_TT</vt:lpstr>
      <vt:lpstr>Bitstream Vera Sans Mono</vt:lpstr>
      <vt:lpstr>맑은 고딕</vt:lpstr>
      <vt:lpstr>Yoon 윤고딕 530_TT</vt:lpstr>
      <vt:lpstr>Yoon 윤고딕 540_TT</vt:lpstr>
      <vt:lpstr>Office Theme</vt:lpstr>
      <vt:lpstr>PowerPoint 프레젠테이션</vt:lpstr>
      <vt:lpstr>발표자 소개</vt:lpstr>
      <vt:lpstr>목표</vt:lpstr>
      <vt:lpstr>대상</vt:lpstr>
      <vt:lpstr>다음 책 검색 데모</vt:lpstr>
      <vt:lpstr>다음 책 검색 주요 기능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Phillip</dc:creator>
  <cp:lastModifiedBy>jidolstar</cp:lastModifiedBy>
  <cp:revision>38</cp:revision>
  <dcterms:created xsi:type="dcterms:W3CDTF">2014-04-22T23:19:05Z</dcterms:created>
  <dcterms:modified xsi:type="dcterms:W3CDTF">2014-04-23T07:36:07Z</dcterms:modified>
</cp:coreProperties>
</file>