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89" r:id="rId4"/>
    <p:sldId id="258" r:id="rId5"/>
    <p:sldId id="294" r:id="rId6"/>
    <p:sldId id="295" r:id="rId7"/>
    <p:sldId id="296" r:id="rId8"/>
    <p:sldId id="297" r:id="rId9"/>
    <p:sldId id="302" r:id="rId10"/>
    <p:sldId id="303" r:id="rId11"/>
    <p:sldId id="304" r:id="rId12"/>
    <p:sldId id="305" r:id="rId13"/>
    <p:sldId id="306" r:id="rId14"/>
    <p:sldId id="298" r:id="rId15"/>
    <p:sldId id="299" r:id="rId16"/>
    <p:sldId id="308" r:id="rId17"/>
    <p:sldId id="309" r:id="rId18"/>
    <p:sldId id="313" r:id="rId19"/>
    <p:sldId id="314" r:id="rId20"/>
    <p:sldId id="310" r:id="rId21"/>
    <p:sldId id="311" r:id="rId22"/>
    <p:sldId id="312" r:id="rId23"/>
    <p:sldId id="315" r:id="rId24"/>
    <p:sldId id="319" r:id="rId25"/>
    <p:sldId id="320" r:id="rId26"/>
    <p:sldId id="287" r:id="rId27"/>
  </p:sldIdLst>
  <p:sldSz cx="9144000" cy="5143500" type="screen16x9"/>
  <p:notesSz cx="6858000" cy="9144000"/>
  <p:embeddedFontLst>
    <p:embeddedFont>
      <p:font typeface="Cascadia Code Light" panose="020B0609020000020004" pitchFamily="49" charset="0"/>
      <p:regular r:id="rId29"/>
      <p:italic r:id="rId30"/>
    </p:embeddedFont>
    <p:embeddedFont>
      <p:font typeface="Cascadia Code SemiBold" panose="020B0609020000020004" pitchFamily="49" charset="0"/>
      <p:bold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Medium" panose="00000600000000000000" pitchFamily="2" charset="0"/>
      <p:regular r:id="rId37"/>
      <p:bold r:id="rId38"/>
      <p:italic r:id="rId39"/>
      <p:boldItalic r:id="rId40"/>
    </p:embeddedFont>
    <p:embeddedFont>
      <p:font typeface="Montserrat SemiBold" panose="00000700000000000000" pitchFamily="2" charset="0"/>
      <p:regular r:id="rId41"/>
      <p:bold r:id="rId42"/>
      <p:italic r:id="rId43"/>
      <p:boldItalic r:id="rId44"/>
    </p:embeddedFont>
    <p:embeddedFont>
      <p:font typeface="페이퍼로지 1 Thin" pitchFamily="2" charset="-127"/>
      <p:regular r:id="rId45"/>
    </p:embeddedFont>
    <p:embeddedFont>
      <p:font typeface="페이퍼로지 4 Regular" pitchFamily="2" charset="-127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9933FF"/>
    <a:srgbClr val="F54265"/>
    <a:srgbClr val="F88098"/>
    <a:srgbClr val="00B0F0"/>
    <a:srgbClr val="805080"/>
    <a:srgbClr val="A828A8"/>
    <a:srgbClr val="F4A162"/>
    <a:srgbClr val="EA9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96753-9D45-4FE6-9178-F3E63956B4D6}">
  <a:tblStyle styleId="{08D96753-9D45-4FE6-9178-F3E63956B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1cdfca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1cdfca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C64FAD4-95E6-8625-899B-9D4C9EA5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A0E7A739-110B-9809-2CAD-483534D05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A84C164-EB94-A33E-620A-ACB2CF68F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FC2D2A8E-30ED-0019-93E5-F9A25A75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93E4E88-6DDC-60BF-6B72-039F85737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01CAA869-BBB8-A9CC-79F0-51B6201AE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92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04A45EE-777B-AEC8-DDD0-72CA6091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51ED0B1-B6C9-D374-DC41-39C22FEFA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5CDF043-F977-542C-DFC3-205601FBB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68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43F9707C-165A-35DD-D131-941EF03B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830F9BC-8839-F0AF-7EC8-584DCFE58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299397E-0305-80CC-1030-8D8A0EDB4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1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A6C9494F-72D9-4BAC-F84A-E5C3622E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10141A2-ABDB-AE72-91C2-3F7971E08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70C6FD89-EE56-13C5-94D1-84C26C7D7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42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D35EAAA-FD53-CBCA-AD6B-AA096162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15AD0F8E-F4EA-D32B-DE8D-5CB2AA4E4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AE8E550-74A8-D7E1-7625-B0BC5FD13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9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AF68FBC-323C-9AF7-E4D8-FA7B7B14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A52951F5-3CF6-1AD3-8A7E-E689560ED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7EB705B-58B0-53CA-170B-864376CB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3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A3E5A44B-73DE-C132-9C72-FAE7DC10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B51723D0-0184-50B3-4C9D-B00C68C76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BAE8441-CFCD-51B8-F448-DD593BE3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58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447652B-55CB-8A7F-FBEC-CB90EC58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7E7F312-0141-97EC-E8D4-9281C5901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E5EC323-054B-C059-A4C7-6D99B6787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0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F560A9D4-55E3-08C7-6032-EAF04E2E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6A75A51-E7B5-09B6-32DD-B11D04F9B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4644B41-39C1-75A3-B47B-5492F6D22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5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7F93D1C0-5E69-15CD-1C8A-353D125D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B5FF126-1545-BA6D-B817-8F9F50EF75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7679388-69D8-E781-89AF-41F8FB7BF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00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88A5739-F042-9592-E215-F99D2EF6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F659AF0-8147-5431-435F-2EF51C995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41F8B27-6A0A-B253-CB42-972565EF9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09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F6D1283-95D8-C133-18BE-CC6CB3326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1F7B5B93-6DF1-3886-ACAA-D359D9275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9668867-C0F6-7EB0-29A8-9A0B462CC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367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E667BA06-3618-4529-3313-387C1164C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2CF3CB4-A67D-4CE4-23BA-6C152B6B1C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4162DE1-19F8-8626-9B69-6E6263AD3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8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405E5AD5-4ABB-88FD-0369-E5001496D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303F0B5-15C4-D1E5-B0E9-652558C4E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AF6A5BB9-6C5B-88F1-F3D5-78BD57836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75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21FE275-3487-1FF3-ACB6-3C86EB67F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BF378109-8AD9-F066-D6FC-6895056B8C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92A98C3E-FB1A-B621-0DF2-FED5DF639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8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D5B4AF7-37E0-5F83-6021-28CF4BB9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CF39356-3DE2-1E00-621B-06C8AF3E0A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62E4C3C-86C2-BB6A-8AEA-563CF64F0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C4060FB-DD48-2C96-7ED6-51397ACE9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13DF98E-0E60-63E7-BB7D-0D2E1873A3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4ED4686-1280-E161-4BD4-4676433CA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61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036C9E1-8C80-0A1F-36B1-3BFD5870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C3FDB3B-47B3-62D7-49BC-333C74BAC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534B1568-7700-59F8-0AB6-8150B4484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2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FA0BAD3-98DC-A86E-EC83-19A61FCE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EC2A12B6-71B4-62E3-A9CF-16608F5D1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99119B50-4028-903F-8EF1-A0CC7C724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1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8C857DF-39E2-DE27-F058-47FB22FF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6A61AEF-BC8A-495D-F253-3F08A4385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ADA54325-96A5-DFA5-8759-6C6737B2F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135A957-A50E-77A5-861B-A7670FF7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DE28A0B-2481-82FB-4AA8-9A532AD5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4C9449C-6C32-AB04-3711-E05BADE9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4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159F9D6-C553-85BF-3BFE-9C17E1B66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E5FBF1A8-1416-E387-0282-5994B69C4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7E111745-9AA3-4E8A-EE60-3938CDB5D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6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5775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775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1953247" y="1587917"/>
            <a:ext cx="5237505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ptmalloc2</a:t>
            </a:r>
            <a:endParaRPr dirty="0"/>
          </a:p>
        </p:txBody>
      </p:sp>
      <p:grpSp>
        <p:nvGrpSpPr>
          <p:cNvPr id="67" name="Google Shape;67;p17"/>
          <p:cNvGrpSpPr/>
          <p:nvPr/>
        </p:nvGrpSpPr>
        <p:grpSpPr>
          <a:xfrm>
            <a:off x="6663079" y="991363"/>
            <a:ext cx="353630" cy="378892"/>
            <a:chOff x="4149138" y="4121151"/>
            <a:chExt cx="344065" cy="368644"/>
          </a:xfrm>
        </p:grpSpPr>
        <p:sp>
          <p:nvSpPr>
            <p:cNvPr id="68" name="Google Shape;68;p17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49B52D-4AC4-D039-D3E5-FB82F8CEF825}"/>
              </a:ext>
            </a:extLst>
          </p:cNvPr>
          <p:cNvSpPr txBox="1"/>
          <p:nvPr/>
        </p:nvSpPr>
        <p:spPr>
          <a:xfrm>
            <a:off x="7326092" y="4681835"/>
            <a:ext cx="181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20200451 </a:t>
            </a:r>
          </a:p>
          <a:p>
            <a:pPr algn="r"/>
            <a:r>
              <a:rPr lang="ko-KR" altLang="en-US" sz="800" dirty="0"/>
              <a:t>박세원</a:t>
            </a:r>
            <a:endParaRPr lang="en-US" altLang="ko-KR" sz="800" dirty="0"/>
          </a:p>
          <a:p>
            <a:pPr algn="r"/>
            <a:r>
              <a:rPr lang="en-US" altLang="ko-KR" sz="800" dirty="0"/>
              <a:t>System Software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E0AF7D30-AB44-112C-1A39-1886A6F0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D9F3BE95-605D-64AB-4FAF-48A69BD894E6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64 bit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환경에서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16byte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단위의 메모리 공간을 제공한다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4byte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요청하면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16byte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17byte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요청하면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32byte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sng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확률적으로 정확히 같은 크기의 할당 요청 보다 비슷한 크기의 요청 발생 확률 ↑</a:t>
            </a:r>
            <a:endParaRPr lang="en-US" altLang="ko-KR" sz="1800" i="0" u="sng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u="sng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비슷한 크기의 요청에 대해서는 모두 같은 크기 공간을 반환해야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</a:t>
            </a:r>
            <a:r>
              <a:rPr lang="ko-KR" altLang="en-US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청크의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재 사용률을 높이고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외부 단편화 ↓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특정 조건을 만족하면 </a:t>
            </a:r>
            <a:r>
              <a:rPr lang="ko-KR" altLang="en-US" sz="1800" b="1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공간을 병합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하기도 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병합 생성된 공간은 같은 공간의 요청에 의해 할당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b="1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작은 공간의 요청에 의해 분할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되기도 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FF2C333F-DAC3-C681-BA37-636A50750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86A06E-A284-8D28-F181-DA447773CBEA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FABE5B8-59D4-D8D8-A624-02326975C4DB}"/>
              </a:ext>
            </a:extLst>
          </p:cNvPr>
          <p:cNvSpPr/>
          <p:nvPr/>
        </p:nvSpPr>
        <p:spPr>
          <a:xfrm>
            <a:off x="3608040" y="1609344"/>
            <a:ext cx="186739" cy="327653"/>
          </a:xfrm>
          <a:custGeom>
            <a:avLst/>
            <a:gdLst>
              <a:gd name="connsiteX0" fmla="*/ 12984 w 186739"/>
              <a:gd name="connsiteY0" fmla="*/ 0 h 327653"/>
              <a:gd name="connsiteX1" fmla="*/ 186720 w 186739"/>
              <a:gd name="connsiteY1" fmla="*/ 173736 h 327653"/>
              <a:gd name="connsiteX2" fmla="*/ 3840 w 186739"/>
              <a:gd name="connsiteY2" fmla="*/ 310896 h 32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9" h="327653">
                <a:moveTo>
                  <a:pt x="12984" y="0"/>
                </a:moveTo>
                <a:cubicBezTo>
                  <a:pt x="100614" y="60960"/>
                  <a:pt x="188244" y="121920"/>
                  <a:pt x="186720" y="173736"/>
                </a:cubicBezTo>
                <a:cubicBezTo>
                  <a:pt x="185196" y="225552"/>
                  <a:pt x="-31212" y="377952"/>
                  <a:pt x="3840" y="3108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3398B-D9DE-D92C-1F60-136A3AF5D73A}"/>
              </a:ext>
            </a:extLst>
          </p:cNvPr>
          <p:cNvSpPr txBox="1"/>
          <p:nvPr/>
        </p:nvSpPr>
        <p:spPr>
          <a:xfrm>
            <a:off x="3794779" y="165134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단편화 ↑ </a:t>
            </a:r>
            <a:r>
              <a:rPr lang="en-US" altLang="ko-KR" dirty="0"/>
              <a:t> </a:t>
            </a:r>
            <a:r>
              <a:rPr lang="ko-KR" altLang="en-US" dirty="0"/>
              <a:t>외부 단편화 ↓</a:t>
            </a:r>
          </a:p>
        </p:txBody>
      </p:sp>
    </p:spTree>
    <p:extLst>
      <p:ext uri="{BB962C8B-B14F-4D97-AF65-F5344CB8AC3E}">
        <p14:creationId xmlns:p14="http://schemas.microsoft.com/office/powerpoint/2010/main" val="36862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9731D808-74B7-F000-CEAA-D0C4519C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9B7C703-DBBD-95BA-C7F7-1790315DD6AB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sz="1600" b="1" i="0" u="none" strike="noStrike" cap="none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Chunk </a:t>
            </a:r>
            <a:r>
              <a:rPr lang="en-US" altLang="ko-KR" sz="1600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bin , </a:t>
            </a:r>
            <a:r>
              <a:rPr lang="en-US" altLang="ko-KR" sz="1600" b="1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sz="1600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arena 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주요 객체로 사용한다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덩어리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  <a:r>
              <a:rPr lang="en-US" altLang="ko-KR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할당한 메모리 공간을 의미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  <a:r>
              <a:rPr lang="ko-KR" altLang="en-US" sz="1600" i="0" u="none" strike="noStrike" cap="none" dirty="0">
                <a:solidFill>
                  <a:srgbClr val="AFAFA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헤더</a:t>
            </a:r>
            <a:r>
              <a:rPr lang="ko-KR" altLang="en-US" sz="1600" i="0" u="none" strike="noStrike" cap="none" dirty="0">
                <a:solidFill>
                  <a:schemeClr val="bg1">
                    <a:lumMod val="6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+ </a:t>
            </a:r>
            <a:r>
              <a:rPr lang="ko-KR" altLang="en-US" sz="1600" i="0" u="none" strike="noStrike" cap="none" dirty="0">
                <a:solidFill>
                  <a:srgbClr val="00B0F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데이터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로 구성</a:t>
            </a: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about </a:t>
            </a:r>
            <a:r>
              <a:rPr lang="en-US" altLang="ko-KR" sz="1600" b="1" i="0" u="none" strike="noStrike" cap="none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Chunk.. </a:t>
            </a: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CDDDFD2-C62B-3F9E-F375-3B147E9CB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Chunk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32E0BF-C660-DA45-F830-40777B5CCA92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4BA015-2634-0123-D71C-F6EFAE58E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1951"/>
              </p:ext>
            </p:extLst>
          </p:nvPr>
        </p:nvGraphicFramePr>
        <p:xfrm>
          <a:off x="1322833" y="2898902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1165669">
                <a:tc gridSpan="5">
                  <a:txBody>
                    <a:bodyPr/>
                    <a:lstStyle/>
                    <a:p>
                      <a:pPr algn="ctr" latinLnBrk="1"/>
                      <a:br>
                        <a:rPr lang="en-US" altLang="ko-KR" dirty="0">
                          <a:solidFill>
                            <a:schemeClr val="bg1"/>
                          </a:solidFill>
                        </a:rPr>
                      </a:b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02919F-FF35-28A9-6F82-BEC564CF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74942"/>
              </p:ext>
            </p:extLst>
          </p:nvPr>
        </p:nvGraphicFramePr>
        <p:xfrm>
          <a:off x="4687825" y="2898902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777112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71B273D-6A1E-1AF1-06E3-98E9933E021F}"/>
              </a:ext>
            </a:extLst>
          </p:cNvPr>
          <p:cNvSpPr/>
          <p:nvPr/>
        </p:nvSpPr>
        <p:spPr>
          <a:xfrm>
            <a:off x="2724912" y="2724891"/>
            <a:ext cx="1472184" cy="164613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E3ADFFB-1575-538F-35BF-B7587808DB5C}"/>
              </a:ext>
            </a:extLst>
          </p:cNvPr>
          <p:cNvSpPr/>
          <p:nvPr/>
        </p:nvSpPr>
        <p:spPr>
          <a:xfrm rot="16200000">
            <a:off x="455803" y="3586098"/>
            <a:ext cx="1554227" cy="179834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F50F-226A-83F7-0D2D-58CCFC3E56B7}"/>
              </a:ext>
            </a:extLst>
          </p:cNvPr>
          <p:cNvSpPr txBox="1"/>
          <p:nvPr/>
        </p:nvSpPr>
        <p:spPr>
          <a:xfrm>
            <a:off x="694943" y="3522126"/>
            <a:ext cx="64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BF46B-D80E-17FD-06DB-4C1AEA43C147}"/>
              </a:ext>
            </a:extLst>
          </p:cNvPr>
          <p:cNvSpPr txBox="1"/>
          <p:nvPr/>
        </p:nvSpPr>
        <p:spPr>
          <a:xfrm>
            <a:off x="3054899" y="2448670"/>
            <a:ext cx="8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8-byte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AA461F-A5A2-5A2C-3BF4-801AF637C118}"/>
              </a:ext>
            </a:extLst>
          </p:cNvPr>
          <p:cNvSpPr/>
          <p:nvPr/>
        </p:nvSpPr>
        <p:spPr>
          <a:xfrm>
            <a:off x="2221992" y="4590288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In-use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0BD59-CD82-CFAB-BFE6-6388F1BB96C5}"/>
              </a:ext>
            </a:extLst>
          </p:cNvPr>
          <p:cNvSpPr/>
          <p:nvPr/>
        </p:nvSpPr>
        <p:spPr>
          <a:xfrm>
            <a:off x="5612283" y="4588764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6464A-88B7-9C5E-43AC-7C27754B5583}"/>
              </a:ext>
            </a:extLst>
          </p:cNvPr>
          <p:cNvSpPr txBox="1"/>
          <p:nvPr/>
        </p:nvSpPr>
        <p:spPr>
          <a:xfrm>
            <a:off x="6336792" y="2296976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A: Allocated Arena</a:t>
            </a:r>
          </a:p>
          <a:p>
            <a:r>
              <a:rPr lang="en-US" altLang="ko-KR" sz="1000" dirty="0"/>
              <a:t>M: </a:t>
            </a:r>
            <a:r>
              <a:rPr lang="en-US" altLang="ko-KR" sz="1000" dirty="0" err="1"/>
              <a:t>Mmap’d</a:t>
            </a:r>
            <a:endParaRPr lang="en-US" altLang="ko-KR" sz="1000" dirty="0"/>
          </a:p>
          <a:p>
            <a:r>
              <a:rPr lang="en-US" altLang="ko-KR" sz="1000" dirty="0"/>
              <a:t>P: Prev in use</a:t>
            </a:r>
            <a:endParaRPr lang="ko-KR" altLang="en-US" sz="10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5B7F145-5A73-69CA-6525-DC890A365B33}"/>
              </a:ext>
            </a:extLst>
          </p:cNvPr>
          <p:cNvSpPr/>
          <p:nvPr/>
        </p:nvSpPr>
        <p:spPr>
          <a:xfrm>
            <a:off x="3566388" y="2466958"/>
            <a:ext cx="629489" cy="429737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6DE4D-F6A2-D62F-9A57-3FC8FF5D72E8}"/>
              </a:ext>
            </a:extLst>
          </p:cNvPr>
          <p:cNvSpPr txBox="1"/>
          <p:nvPr/>
        </p:nvSpPr>
        <p:spPr>
          <a:xfrm>
            <a:off x="3629641" y="2189723"/>
            <a:ext cx="8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3-bit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11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C27A406-AF92-02D3-C696-D28F97F0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9DEE22C8-46EA-0DCD-3180-AC9DE695CB22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B6467C3-1F7C-E3F4-0E55-067A94B15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Chunk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778913-FBDD-A4E3-F0DB-68058911908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5479D8-EC33-E7C7-3BC4-10C179742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4060"/>
              </p:ext>
            </p:extLst>
          </p:nvPr>
        </p:nvGraphicFramePr>
        <p:xfrm>
          <a:off x="5611369" y="1536446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FA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777112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BE677-EC10-738A-BAE6-88B858E3767E}"/>
              </a:ext>
            </a:extLst>
          </p:cNvPr>
          <p:cNvSpPr/>
          <p:nvPr/>
        </p:nvSpPr>
        <p:spPr>
          <a:xfrm>
            <a:off x="6535827" y="3226308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44045-47C3-FE04-0FB0-B99BD8FDCF97}"/>
              </a:ext>
            </a:extLst>
          </p:cNvPr>
          <p:cNvSpPr txBox="1"/>
          <p:nvPr/>
        </p:nvSpPr>
        <p:spPr>
          <a:xfrm>
            <a:off x="7260336" y="9345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A: Allocated Arena</a:t>
            </a:r>
          </a:p>
          <a:p>
            <a:r>
              <a:rPr lang="en-US" altLang="ko-KR" sz="1000" dirty="0"/>
              <a:t>M: </a:t>
            </a:r>
            <a:r>
              <a:rPr lang="en-US" altLang="ko-KR" sz="1000" dirty="0" err="1"/>
              <a:t>Mmap’d</a:t>
            </a:r>
            <a:endParaRPr lang="en-US" altLang="ko-KR" sz="1000" dirty="0"/>
          </a:p>
          <a:p>
            <a:r>
              <a:rPr lang="en-US" altLang="ko-KR" sz="1000" dirty="0"/>
              <a:t>P: Prev in use</a:t>
            </a:r>
            <a:endParaRPr lang="ko-KR" altLang="en-US"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0E9094-3581-9526-2EE3-0DE45662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6363"/>
              </p:ext>
            </p:extLst>
          </p:nvPr>
        </p:nvGraphicFramePr>
        <p:xfrm>
          <a:off x="452549" y="966286"/>
          <a:ext cx="4951782" cy="3754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83643">
                  <a:extLst>
                    <a:ext uri="{9D8B030D-6E8A-4147-A177-3AD203B41FA5}">
                      <a16:colId xmlns:a16="http://schemas.microsoft.com/office/drawing/2014/main" val="2467849825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89405677"/>
                    </a:ext>
                  </a:extLst>
                </a:gridCol>
                <a:gridCol w="3063467">
                  <a:extLst>
                    <a:ext uri="{9D8B030D-6E8A-4147-A177-3AD203B41FA5}">
                      <a16:colId xmlns:a16="http://schemas.microsoft.com/office/drawing/2014/main" val="85989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인접한 </a:t>
                      </a:r>
                      <a:r>
                        <a:rPr lang="ko-KR" altLang="en-US" sz="1200" dirty="0" err="1"/>
                        <a:t>청크의</a:t>
                      </a:r>
                      <a:r>
                        <a:rPr lang="ko-KR" altLang="en-US" sz="1200" dirty="0"/>
                        <a:t> 크기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청크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병합 시 직전 </a:t>
                      </a:r>
                      <a:r>
                        <a:rPr lang="ko-KR" alt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청크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찾는데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dirty="0" err="1"/>
                        <a:t>청크</a:t>
                      </a:r>
                      <a:r>
                        <a:rPr lang="ko-KR" altLang="en-US" sz="1200" dirty="0"/>
                        <a:t> 크기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헤더 크기 포함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if) 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4byte</a:t>
                      </a:r>
                      <a:r>
                        <a:rPr lang="ko-KR" altLang="en-US" sz="1200" dirty="0"/>
                        <a:t>면 </a:t>
                      </a:r>
                      <a:r>
                        <a:rPr lang="en-US" altLang="ko-KR" sz="1200" dirty="0"/>
                        <a:t>16byte(header) + 16byte(data section)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= 32byte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0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flags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64bit </a:t>
                      </a:r>
                      <a:r>
                        <a:rPr lang="ko-KR" altLang="en-US" sz="1200" dirty="0"/>
                        <a:t>환경에서 </a:t>
                      </a:r>
                      <a:r>
                        <a:rPr lang="en-US" altLang="ko-KR" sz="1200" dirty="0"/>
                        <a:t>16byte </a:t>
                      </a:r>
                      <a:r>
                        <a:rPr lang="ko-KR" altLang="en-US" sz="1200" dirty="0"/>
                        <a:t>단위로 할당되므로</a:t>
                      </a:r>
                      <a:r>
                        <a:rPr lang="en-US" altLang="ko-KR" sz="1200" dirty="0"/>
                        <a:t>, size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4byte</a:t>
                      </a:r>
                      <a:r>
                        <a:rPr lang="ko-KR" altLang="en-US" sz="1200" dirty="0"/>
                        <a:t>는 의미가 없다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e.g.) 0x1000: 16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</a:t>
                      </a:r>
                      <a:r>
                        <a:rPr lang="ko-KR" altLang="en-US" sz="1200" dirty="0" err="1"/>
                        <a:t>청크를</a:t>
                      </a:r>
                      <a:r>
                        <a:rPr lang="ko-KR" altLang="en-US" sz="1200" dirty="0"/>
                        <a:t> 가리킴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해제된 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청크에만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연결 리스트에서 이전 </a:t>
                      </a:r>
                      <a:r>
                        <a:rPr lang="ko-KR" altLang="en-US" sz="1200" dirty="0" err="1"/>
                        <a:t>청크를</a:t>
                      </a:r>
                      <a:r>
                        <a:rPr lang="ko-KR" altLang="en-US" sz="1200" dirty="0"/>
                        <a:t> 가리킴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해제된 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청크에만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4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8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2FEFC6B-34C8-EBCB-CDBE-B2B90C07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F519591C-C9C5-5527-EFC6-05EDF2BB3BA3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b="1" i="0" u="none" strike="noStrike" cap="none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en-US" altLang="ko-KR" sz="1800" i="0" u="none" strike="noStrike" cap="none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sz="1800" i="0" u="none" strike="noStrike" cap="none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🗑️</a:t>
            </a:r>
            <a:endParaRPr lang="en-US" altLang="ko-KR" sz="1800" i="0" u="none" strike="noStrike" cap="none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사용이 끝난 청크들이 저장되는 객체</a:t>
            </a: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총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128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개의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 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정의</a:t>
            </a: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62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63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large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나머지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2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사용 ❎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AB34F59C-2BB3-688F-F8E7-E5B248D65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>
              <a:solidFill>
                <a:srgbClr val="F54265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E955B-BA06-5D06-9C70-4DBAC15D9B9F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6B73B7-5228-86CB-1B43-B79836B4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6306"/>
              </p:ext>
            </p:extLst>
          </p:nvPr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EAF88-025F-B935-A252-998E7CB3103F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4D5FB-1259-9508-9019-B990EE6EA578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1443B-EC6C-3B07-D5D5-1F7407627682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7B670-B325-05A3-D750-17E55DE60313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8455C-EA01-567C-2E28-D5303533E672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34CE8-093E-CA75-172A-3FD44F4B4FA5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0BA7A-AB2C-8BB7-F1DB-24684B7AE5D5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E211818-60D8-55AC-84BB-CAAAB9FDC7FC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224756A-536E-FB9B-C290-BD5ED57C4A12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5F650-27C3-A7E6-AAFA-9DB1F257DC6B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786BD-F8C2-B9C3-4D6B-6CD04B62EE32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1DC75F-6F94-A436-7ACC-1218A6138C36}"/>
              </a:ext>
            </a:extLst>
          </p:cNvPr>
          <p:cNvCxnSpPr/>
          <p:nvPr/>
        </p:nvCxnSpPr>
        <p:spPr>
          <a:xfrm flipV="1">
            <a:off x="2926080" y="1477062"/>
            <a:ext cx="1769745" cy="1263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B1F4A6-3EC3-5A34-D46D-DD1CEA7376E1}"/>
              </a:ext>
            </a:extLst>
          </p:cNvPr>
          <p:cNvSpPr txBox="1"/>
          <p:nvPr/>
        </p:nvSpPr>
        <p:spPr>
          <a:xfrm>
            <a:off x="387275" y="4874425"/>
            <a:ext cx="5528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not-used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: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구현의 편의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(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경계 조건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,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계산 로직 단순화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),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널 포인터와의 혼동 방지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(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 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if(pointer)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 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)</a:t>
            </a:r>
            <a:endParaRPr lang="en-US" altLang="ko-KR" sz="1000" u="none" strike="noStrike" cap="none" dirty="0">
              <a:solidFill>
                <a:schemeClr val="dk1"/>
              </a:solidFill>
              <a:latin typeface="페이퍼로지 1 Thin" pitchFamily="2" charset="-127"/>
              <a:ea typeface="페이퍼로지 1 Thin" pitchFamily="2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6883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DD0863CC-38CE-96AF-6BC2-1ABEDADC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7316F7BC-E311-8BDE-39C9-1E281C9FA379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8F23CE0-10CB-E0AF-3C50-4A1E5520BB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B3F05A-E714-85E4-B149-E7A6F7264A91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745D5139-B2F8-532A-C5A8-81383F7DEADF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에는 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32byte </a:t>
            </a:r>
            <a:r>
              <a:rPr lang="en-US" altLang="ko-KR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&lt;= size &lt;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1024byte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i.e.)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bin[0]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32byte chunk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bin[61]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1008byte chunk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원형 이중 연결 리스트 구조 </a:t>
            </a:r>
            <a:r>
              <a:rPr lang="en-US" altLang="ko-KR" i="0" u="none" strike="noStrike" cap="none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unlink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필요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endParaRPr lang="en-US" altLang="ko-KR" i="0" u="none" strike="noStrike" cap="none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FIFO(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선입선출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 like Queue.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✅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관리 방법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2. LIFO(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후입선출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like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Stack.</a:t>
            </a:r>
          </a:p>
          <a:p>
            <a:pPr marL="285750" lvl="1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속도 ↑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</a:t>
            </a:r>
            <a:r>
              <a:rPr lang="ko-KR" altLang="en-US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편화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↑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3. </a:t>
            </a:r>
            <a:r>
              <a:rPr lang="en-US" altLang="ko-KR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Addr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-ordered(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주소 순서 순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속도 ↓ </a:t>
            </a:r>
            <a:r>
              <a:rPr lang="en-US" altLang="ko-KR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</a:t>
            </a:r>
            <a:r>
              <a:rPr lang="ko-KR" altLang="en-US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편화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↓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F0FFB-F225-D283-C87C-EF72E900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82750"/>
              </p:ext>
            </p:extLst>
          </p:nvPr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157619C-B0FF-77E5-C3B7-7369F814CCAA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07AE-8050-49A1-0529-EBBA672D6146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1540D-F0DA-74C4-8CC0-7045AEE567CB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309DE-D8BD-3233-C1DE-DECDDEB4A28B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B1782-6F2F-BCB3-74A3-ED037BD5B551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9DA3B-2FFD-5641-17DE-518382447FC9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970D8-2F52-D623-ED3E-0C4A282B1E91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27F69D0-58AA-071F-F2E7-559ADCDC44AF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16266C3-A1B9-8CF3-16FB-2CBCF2B56467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D1F15-2909-9760-7C9E-DCB483B6E12F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B3E39-B2ED-2168-A3EF-FE6983F387BF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7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7AA19CFB-DCD8-A6CA-ABCB-F9C9B22E2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095AA2EA-6555-9F1C-EB6E-693562ED4568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A19AE53B-B52E-C780-84C6-F8E228888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94ABFE-CD49-4170-30F3-BEFCD0187BD0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24B7C906-5592-25FF-49A9-B98FF9B18563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18826-78DE-8B91-CA3C-A94DAAF1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" y="1836967"/>
            <a:ext cx="3888714" cy="2186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74858-0DD0-81F6-76A3-F544E590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40" y="1826986"/>
            <a:ext cx="3807582" cy="2196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C80E1-C801-AF5B-B6AE-B9AB91A9E116}"/>
              </a:ext>
            </a:extLst>
          </p:cNvPr>
          <p:cNvSpPr txBox="1"/>
          <p:nvPr/>
        </p:nvSpPr>
        <p:spPr>
          <a:xfrm>
            <a:off x="1683840" y="414017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malloc(A);</a:t>
            </a:r>
          </a:p>
          <a:p>
            <a:r>
              <a:rPr lang="en-US" altLang="ko-KR" dirty="0"/>
              <a:t>malloc(B);</a:t>
            </a:r>
          </a:p>
          <a:p>
            <a:r>
              <a:rPr lang="en-US" altLang="ko-KR" dirty="0"/>
              <a:t>malloc(C);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1CD3F-1DB7-1093-270E-6DF53F7DED23}"/>
              </a:ext>
            </a:extLst>
          </p:cNvPr>
          <p:cNvSpPr txBox="1"/>
          <p:nvPr/>
        </p:nvSpPr>
        <p:spPr>
          <a:xfrm>
            <a:off x="6115530" y="4153588"/>
            <a:ext cx="25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free(A);</a:t>
            </a:r>
          </a:p>
          <a:p>
            <a:r>
              <a:rPr lang="en-US" altLang="ko-KR" dirty="0"/>
              <a:t>free(C);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54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09DECBD-E42B-39F5-F0B6-DCEC0B5B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5F0F5532-EA15-DDB6-7DA2-37785775F4DA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5D74B36-9BD7-6DA4-0D26-C5F37526A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306CCD-EDA7-5EB3-5623-4C6384E2C508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DEFDB9D1-8F2F-7041-8871-2A0307590189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96827B-4943-D49F-D51E-9B375D7A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5" y="1791031"/>
            <a:ext cx="3845789" cy="2250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C6A7FB-4583-2F4F-D9A3-263DF913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90" y="1828348"/>
            <a:ext cx="3785375" cy="2213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C6887-82A0-08A4-E018-E05FFE5B59AC}"/>
              </a:ext>
            </a:extLst>
          </p:cNvPr>
          <p:cNvSpPr txBox="1"/>
          <p:nvPr/>
        </p:nvSpPr>
        <p:spPr>
          <a:xfrm>
            <a:off x="1683840" y="4140178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7F8A8-FB31-7224-9A92-D69703F8B864}"/>
              </a:ext>
            </a:extLst>
          </p:cNvPr>
          <p:cNvSpPr txBox="1"/>
          <p:nvPr/>
        </p:nvSpPr>
        <p:spPr>
          <a:xfrm>
            <a:off x="6115530" y="4153588"/>
            <a:ext cx="3028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free(B);</a:t>
            </a:r>
          </a:p>
          <a:p>
            <a:endParaRPr lang="en-US" altLang="ko-KR" dirty="0"/>
          </a:p>
          <a:p>
            <a:r>
              <a:rPr lang="en-US" altLang="ko-KR" sz="1000" dirty="0"/>
              <a:t>consolidation (</a:t>
            </a:r>
            <a:r>
              <a:rPr lang="ko-KR" altLang="en-US" sz="1000" dirty="0"/>
              <a:t>인접한 </a:t>
            </a:r>
            <a:r>
              <a:rPr lang="ko-KR" altLang="en-US" sz="1000" dirty="0" err="1"/>
              <a:t>청크의</a:t>
            </a:r>
            <a:r>
              <a:rPr lang="ko-KR" altLang="en-US" sz="1000" dirty="0"/>
              <a:t> 병합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FD1C24FD-9550-B453-A766-EB622DD451AF}"/>
              </a:ext>
            </a:extLst>
          </p:cNvPr>
          <p:cNvSpPr/>
          <p:nvPr/>
        </p:nvSpPr>
        <p:spPr>
          <a:xfrm>
            <a:off x="7671816" y="3374136"/>
            <a:ext cx="365760" cy="27432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✔️ Check Mark on Skype Emoticons 1.2">
            <a:extLst>
              <a:ext uri="{FF2B5EF4-FFF2-40B4-BE49-F238E27FC236}">
                <a16:creationId xmlns:a16="http://schemas.microsoft.com/office/drawing/2014/main" id="{6876FBE0-24CF-7033-732A-41058814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43" y="2571750"/>
            <a:ext cx="330898" cy="3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✔️ Check Mark on Skype Emoticons 1.2">
            <a:extLst>
              <a:ext uri="{FF2B5EF4-FFF2-40B4-BE49-F238E27FC236}">
                <a16:creationId xmlns:a16="http://schemas.microsoft.com/office/drawing/2014/main" id="{DC99A530-DC33-BBA9-6270-7E583B69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81" y="2571750"/>
            <a:ext cx="330898" cy="3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6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C592CEE5-2B1B-BEB6-0B1F-DA35D057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0935A9BD-7632-626E-8733-491C41645F40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545F80A-0B4C-34D3-5F6C-728FEA81A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8CE305-86BF-133D-24DE-87F62A9AA70D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FE32C696-91C7-F3A5-5880-619DD1A4661B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일반적으로 크기가 작은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청크가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큰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청크보다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빈번히 할당되고 해제 된다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효율과 직시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어떤 크기를 지정해두고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이보다 작은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아니라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저장한다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단편화보다 속도를 우선순위로 둔다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 &lt;= size &lt;= 176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리눅스는 이 중 작은 크기부터 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7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개만 사용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i.e.)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32 &lt;= size &lt;= 128 </a:t>
            </a:r>
            <a:r>
              <a:rPr lang="ko-KR" altLang="en-US" dirty="0" err="1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단일 연결 리스트 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(unlink</a:t>
            </a: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❌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LIFO </a:t>
            </a:r>
            <a:r>
              <a:rPr lang="ko-KR" altLang="en-US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방법 채택</a:t>
            </a:r>
            <a:endParaRPr lang="en-US" altLang="ko-KR" dirty="0">
              <a:solidFill>
                <a:schemeClr val="tx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병합 또한 수행 ❌</a:t>
            </a:r>
            <a:endParaRPr lang="en-US" altLang="ko-KR" dirty="0">
              <a:solidFill>
                <a:schemeClr val="tx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FC26F4B-9E94-65DE-4BAF-B919BB62EAA7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3F99F6A-7396-7E72-6F88-8322FC64BCDF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4A87F-094A-32C3-59F9-85DEED90EA99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EAA82-FBFA-6238-1075-1113FE3A6562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F17AA-1FCF-6011-0F02-3E96363B3C67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C563D-C492-3187-2BEB-C016570A5117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211B4-F632-2219-A2EF-9BDC403731CA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2C501-7C3E-6A27-BFF4-BE694AB31AC3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E3EBF46-6EB8-723F-2A7C-D9F975FA4E60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745A623-ACD1-630C-97CD-73FDB86A2E9B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D26A1-B4F7-0E76-0748-22305B242FFB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16FE1-27B8-6522-810C-3D40D2CC0D42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48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B6BEADF-5649-8DAC-A899-DB97E219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9A434281-6AFD-8C7E-86E7-2D4169E76896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759331F-35DE-5EE5-89F7-3568BE4B9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490B448-74AD-14E6-5983-C7EDFB00F94A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4EB7D-3FF6-868D-F645-C17C05A2A018}"/>
              </a:ext>
            </a:extLst>
          </p:cNvPr>
          <p:cNvSpPr txBox="1"/>
          <p:nvPr/>
        </p:nvSpPr>
        <p:spPr>
          <a:xfrm>
            <a:off x="1611669" y="324200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malloc(A);</a:t>
            </a:r>
          </a:p>
          <a:p>
            <a:r>
              <a:rPr lang="en-US" altLang="ko-KR" dirty="0"/>
              <a:t>malloc(B);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79CB68-D218-1908-7614-F044DB82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719"/>
          <a:stretch>
            <a:fillRect/>
          </a:stretch>
        </p:blipFill>
        <p:spPr>
          <a:xfrm>
            <a:off x="4660363" y="1314889"/>
            <a:ext cx="3904383" cy="19271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6DC222-8262-C353-2869-772A68BD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085"/>
          <a:stretch>
            <a:fillRect/>
          </a:stretch>
        </p:blipFill>
        <p:spPr>
          <a:xfrm>
            <a:off x="387275" y="1314889"/>
            <a:ext cx="4096363" cy="1901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527E8B-F94B-7FD4-1864-5BFA5BD9567B}"/>
              </a:ext>
            </a:extLst>
          </p:cNvPr>
          <p:cNvSpPr txBox="1"/>
          <p:nvPr/>
        </p:nvSpPr>
        <p:spPr>
          <a:xfrm>
            <a:off x="6326374" y="3216206"/>
            <a:ext cx="20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free(A);</a:t>
            </a:r>
          </a:p>
          <a:p>
            <a:r>
              <a:rPr lang="en-US" altLang="ko-KR" dirty="0"/>
              <a:t>free(B);</a:t>
            </a:r>
          </a:p>
        </p:txBody>
      </p:sp>
      <p:sp>
        <p:nvSpPr>
          <p:cNvPr id="18" name="Google Shape;169;p19">
            <a:extLst>
              <a:ext uri="{FF2B5EF4-FFF2-40B4-BE49-F238E27FC236}">
                <a16:creationId xmlns:a16="http://schemas.microsoft.com/office/drawing/2014/main" id="{66BF632B-6802-BA0B-1F48-053393ABF17B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123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67FC8178-E302-FB1A-705F-F2037FBF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119C516-62AD-22FE-DDE4-DF3767D60515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7B24CAB-75C8-29DE-D7CD-22F2E1FF10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37FDF3-A090-3F50-D29E-BBEC6357F372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34EF7A-88BC-94DE-C3CC-B9E1BE34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3" y="1314307"/>
            <a:ext cx="4029277" cy="1859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4C350-1FE0-3153-30D1-977891B9828A}"/>
              </a:ext>
            </a:extLst>
          </p:cNvPr>
          <p:cNvSpPr txBox="1"/>
          <p:nvPr/>
        </p:nvSpPr>
        <p:spPr>
          <a:xfrm>
            <a:off x="1611669" y="324200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malloc(C);</a:t>
            </a:r>
          </a:p>
          <a:p>
            <a:r>
              <a:rPr lang="en-US" altLang="ko-KR" dirty="0"/>
              <a:t>malloc(D);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247-FA66-056D-4681-7DF502B09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251" y="2405062"/>
            <a:ext cx="333375" cy="333375"/>
          </a:xfrm>
          <a:prstGeom prst="rect">
            <a:avLst/>
          </a:prstGeom>
        </p:spPr>
      </p:pic>
      <p:sp>
        <p:nvSpPr>
          <p:cNvPr id="11" name="Google Shape;169;p19">
            <a:extLst>
              <a:ext uri="{FF2B5EF4-FFF2-40B4-BE49-F238E27FC236}">
                <a16:creationId xmlns:a16="http://schemas.microsoft.com/office/drawing/2014/main" id="{BE81D01F-76C6-975A-0E38-242DE1418589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E4DB05-3A91-1236-1494-DEDEA75B4DB7}"/>
              </a:ext>
            </a:extLst>
          </p:cNvPr>
          <p:cNvSpPr/>
          <p:nvPr/>
        </p:nvSpPr>
        <p:spPr>
          <a:xfrm>
            <a:off x="5321808" y="1152144"/>
            <a:ext cx="3520440" cy="2862072"/>
          </a:xfrm>
          <a:prstGeom prst="roundRect">
            <a:avLst/>
          </a:prstGeom>
          <a:noFill/>
          <a:ln>
            <a:solidFill>
              <a:srgbClr val="F542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fast bin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bins </a:t>
            </a:r>
            <a:r>
              <a:rPr lang="ko-KR" altLang="en-US" dirty="0">
                <a:solidFill>
                  <a:schemeClr val="tx1"/>
                </a:solidFill>
              </a:rPr>
              <a:t>배열과는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별개의 전용 배열에 저장된다고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malloc_state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라는 </a:t>
            </a:r>
            <a:r>
              <a:rPr lang="ko-KR" altLang="en-US" dirty="0" err="1">
                <a:solidFill>
                  <a:schemeClr val="tx1"/>
                </a:solidFill>
              </a:rPr>
              <a:t>힙의</a:t>
            </a:r>
            <a:r>
              <a:rPr lang="ko-KR" altLang="en-US" dirty="0">
                <a:solidFill>
                  <a:schemeClr val="tx1"/>
                </a:solidFill>
              </a:rPr>
              <a:t> 전체적 관리를 하는 구조체 안에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err="1">
                <a:solidFill>
                  <a:schemeClr val="tx1"/>
                </a:solidFill>
              </a:rPr>
              <a:t>fastbinsY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라는 배열이 존재한다고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60960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4572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2766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3921" y="1675163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Memory Allocator</a:t>
            </a:r>
            <a:endParaRPr lang="en"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459450" y="1674126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페이퍼로지 4 Regular" charset="-127"/>
                <a:cs typeface="Montserrat SemiBold"/>
                <a:sym typeface="Montserrat SemiBold"/>
              </a:rPr>
              <a:t>MA in Linux</a:t>
            </a:r>
            <a:endParaRPr sz="1600" dirty="0">
              <a:solidFill>
                <a:schemeClr val="dk1"/>
              </a:solidFill>
              <a:latin typeface="Montserrat SemiBold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83071" y="1674126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ptmalloc2</a:t>
            </a:r>
          </a:p>
        </p:txBody>
      </p:sp>
      <p:sp>
        <p:nvSpPr>
          <p:cNvPr id="124" name="Google Shape;124;p18"/>
          <p:cNvSpPr/>
          <p:nvPr/>
        </p:nvSpPr>
        <p:spPr>
          <a:xfrm>
            <a:off x="1562438" y="998500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381850" y="99851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01200" y="998463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72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766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33921" y="363324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Chunk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459450" y="3631684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62438" y="2953875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81850" y="2953888"/>
            <a:ext cx="380400" cy="38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" name="Google Shape;149;p18">
            <a:extLst>
              <a:ext uri="{FF2B5EF4-FFF2-40B4-BE49-F238E27FC236}">
                <a16:creationId xmlns:a16="http://schemas.microsoft.com/office/drawing/2014/main" id="{42ADA00E-9DDC-2D1C-2A25-8AD5DA17311F}"/>
              </a:ext>
            </a:extLst>
          </p:cNvPr>
          <p:cNvSpPr/>
          <p:nvPr/>
        </p:nvSpPr>
        <p:spPr>
          <a:xfrm>
            <a:off x="6096000" y="314564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57;p18">
            <a:extLst>
              <a:ext uri="{FF2B5EF4-FFF2-40B4-BE49-F238E27FC236}">
                <a16:creationId xmlns:a16="http://schemas.microsoft.com/office/drawing/2014/main" id="{75FD18B5-1393-1090-4F1F-ECDF055988BC}"/>
              </a:ext>
            </a:extLst>
          </p:cNvPr>
          <p:cNvSpPr txBox="1"/>
          <p:nvPr/>
        </p:nvSpPr>
        <p:spPr>
          <a:xfrm>
            <a:off x="6278850" y="3631684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tcache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" name="Google Shape;162;p18">
            <a:extLst>
              <a:ext uri="{FF2B5EF4-FFF2-40B4-BE49-F238E27FC236}">
                <a16:creationId xmlns:a16="http://schemas.microsoft.com/office/drawing/2014/main" id="{81C7114F-953D-E256-ED65-2D580019068E}"/>
              </a:ext>
            </a:extLst>
          </p:cNvPr>
          <p:cNvSpPr/>
          <p:nvPr/>
        </p:nvSpPr>
        <p:spPr>
          <a:xfrm>
            <a:off x="7201250" y="2953533"/>
            <a:ext cx="380400" cy="380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29798E93-D211-45FC-A37E-D2E4983F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849A501C-C47E-D624-4D06-49A052EA1A4D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C9FE108A-4590-DE0E-E040-75901BC1F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BB7A728-5621-942E-20BF-93CAB2A9A1D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F5678BAD-9D03-896B-4C8C-C085C3A89390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large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1024 &lt;= size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저장 범위는 인덱스가 증가함에 따라</a:t>
            </a:r>
            <a:b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로그적으로 증가한다고 한다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large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bin[0]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   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1024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&lt;=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size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&lt;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1088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large bin[32] 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3072 &lt;= size &lt; 3584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재할당 요청 시 가장 비슷한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청크를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꺼내 재할당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속도를 위해 오름차순 정렬되어 있다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이중 연결 리스트 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(unlink </a:t>
            </a: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필요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연속된 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병합 대상이 된다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CDF6715-423B-AC19-75FC-3D9458EB7030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42E2256-82AF-97B8-C7A1-620634D2EEA5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26E3F-1C35-2303-EB79-B8635F01B662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C1972-2569-D417-420F-EE5C7EEAC32D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005A5-1385-05D4-9F16-BB2FCDEB5D7F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9DFC5-8EAA-8BE6-22F1-F5CCC928AC13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BDC9-603B-F23D-16EC-5F41E9C7D7DD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A47976-1BD9-0BFD-94B4-79D3305A55F2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0BED8-00F5-B6CF-460C-ABAE32F56363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00AC008-6814-A850-8778-9227986EFDFE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DE778-EAB0-FB40-7478-F21406FD47D3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BACAB-F695-19A8-B5F5-570A60290DFB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72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D7FA403-E2EE-3631-28F7-8CEB82E9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742868C5-2A4F-5D72-812B-DBC85476175C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63E3F48-3D73-7862-3799-0556FF1A6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2CEAFF-2830-541D-2B0F-0BF09BD380E1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2F4E3F03-4A56-1EC8-BEA7-F7AC7C79C1A2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분류되지 않은 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청크를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보관하는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들어가지 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않는 모든 </a:t>
            </a:r>
            <a:r>
              <a:rPr lang="ko-KR" altLang="en-US" b="1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b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크기를 구분하지 않고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en-US" altLang="ko-KR" b="1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unsortedbin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보관</a:t>
            </a: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원형 이중 연결 리스트</a:t>
            </a: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내부 정렬 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❌</a:t>
            </a: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크기에 해당하는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청크를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요청하면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fastbin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or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smallbin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탐색한 뒤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탐색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적절한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발견 시 재사용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과정에서 탐색된 </a:t>
            </a:r>
            <a:r>
              <a:rPr lang="ko-KR" altLang="en-US" dirty="0" err="1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청크들이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크기에 따라</a:t>
            </a:r>
            <a:b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적절한 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으로 분류된다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30FEAA0-A061-D577-84F2-2B2EDCD07C9A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84128E0-6E77-BAD7-7347-913FB5F8E777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16C0D-CB1E-D52F-7E56-ED8A348B2019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E99C6-9B9C-5AB9-2CCA-4A38506882C9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16229-39CB-19E0-F554-51814A72923D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2B6F8-20C4-7386-EC95-029024ADE0BD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E4C22-7342-7711-A5D3-623C5741D937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1B100-2CF4-F529-9490-13C399DA7F8A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49CD7D5-F59B-7E33-6938-9945082DFC78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29C14BB-E64A-D99E-9D0B-95E2D5586674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F7E49-9192-434B-05D2-E620B3EF3636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83BF0D-0161-20A0-6A59-9DD76CDFBDCB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0A9BF075-2420-A6B4-8448-B45AC22F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E40D590A-07BB-5348-FEA8-2CA18D88DDC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54757ED4-8328-DD99-1E32-EA879D480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arena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33804-4285-0055-1B01-B249C37E7EE6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8C162A39-397E-9B69-335F-968C4F5391DD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arena</a:t>
            </a:r>
            <a:r>
              <a:rPr lang="ko-KR" altLang="en-US" b="1" dirty="0"/>
              <a:t> 🪙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fast bin, small bin, large bin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의 정보를 모두 담고 있는 객체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여러 스레드가 동시에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을 호출할 때 서로 방해하지 않고 병렬적으로 작업할 수 있도록 만드는 공간</a:t>
            </a: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멀티 쓰레드 환경에서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ptmalloc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은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**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레이스 컨디션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**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을 막기 위해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접근할 때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</a:t>
            </a:r>
            <a:r>
              <a:rPr lang="ko-KR" altLang="en-US" dirty="0" err="1">
                <a:latin typeface="페이퍼로지 4 Regular" pitchFamily="2" charset="-127"/>
                <a:ea typeface="페이퍼로지 4 Regular" pitchFamily="2" charset="-127"/>
              </a:rPr>
              <a:t>락을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적용한다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그런데 이 방식은 레이스 컨디션은 막을 수 있지만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병목 현상을 일으킬 수 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ptmalloc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은 이를 최대한 피하기 위해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64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개의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생성할 수 있게 한다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</a:t>
            </a:r>
            <a:r>
              <a:rPr lang="ko-KR" altLang="en-US" dirty="0" err="1">
                <a:latin typeface="페이퍼로지 4 Regular" pitchFamily="2" charset="-127"/>
                <a:ea typeface="페이퍼로지 4 Regular" pitchFamily="2" charset="-127"/>
              </a:rPr>
              <a:t>락이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걸려서 대기해야 하는 경우에 새로운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생성해 병목을 피할 수 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다만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과도한 멀티 쓰레드 환경에서는 결국 병목 현상이 발생할 수 밖에 없기에 </a:t>
            </a:r>
            <a:r>
              <a:rPr lang="en-US" altLang="ko-KR" b="1" dirty="0" err="1">
                <a:latin typeface="페이퍼로지 4 Regular" pitchFamily="2" charset="-127"/>
                <a:ea typeface="페이퍼로지 4 Regular" pitchFamily="2" charset="-127"/>
              </a:rPr>
              <a:t>glibc</a:t>
            </a:r>
            <a:r>
              <a:rPr lang="en-US" altLang="ko-KR" b="1" dirty="0">
                <a:latin typeface="페이퍼로지 4 Regular" pitchFamily="2" charset="-127"/>
                <a:ea typeface="페이퍼로지 4 Regular" pitchFamily="2" charset="-127"/>
              </a:rPr>
              <a:t> 2.26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에서는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tcache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도입 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CEBD4D-1504-A46E-2D88-F1FE481FA649}"/>
              </a:ext>
            </a:extLst>
          </p:cNvPr>
          <p:cNvSpPr/>
          <p:nvPr/>
        </p:nvSpPr>
        <p:spPr>
          <a:xfrm>
            <a:off x="1271016" y="4219714"/>
            <a:ext cx="6327648" cy="686798"/>
          </a:xfrm>
          <a:prstGeom prst="roundRect">
            <a:avLst/>
          </a:prstGeom>
          <a:solidFill>
            <a:schemeClr val="accent5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💡   </a:t>
            </a:r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레이스 컨디션</a:t>
            </a:r>
            <a:r>
              <a:rPr lang="en-US" altLang="ko-KR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( Race Condition 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          어떤 공유 자원을 여러 쓰레드나 프로세스에서 접근할 때 발생하는 오동작을 의미한다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06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03CBA7BE-8CA7-EE67-35C2-2BCFC3A6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30BECD45-8EFC-D3FE-4EC7-02E9810FB28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9F116B61-EB06-3667-D5FE-5A77890D3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334C7D-EFBB-DF18-4321-E2AAB2C45C1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D1E3D769-916A-29AB-73BD-D372B84DC840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 err="1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b="1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en-US" altLang="ko-KR" b="1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thread local cache)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스레드에 독립적으로 할당되는 캐시 저장소</a:t>
            </a:r>
            <a:endParaRPr lang="en-US" altLang="ko-KR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glibc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2.26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에서 도입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threa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64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가지고 있다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 마찬가지로 </a:t>
            </a:r>
            <a:r>
              <a:rPr lang="en-US" altLang="ko-KR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LIFO, </a:t>
            </a:r>
            <a:r>
              <a:rPr lang="ko-KR" altLang="en-US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단일 연결 </a:t>
            </a:r>
            <a:r>
              <a:rPr lang="ko-KR" altLang="en-US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리스트</a:t>
            </a:r>
            <a:r>
              <a:rPr lang="en-US" altLang="ko-KR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병합 ❌</a:t>
            </a:r>
            <a:endParaRPr lang="en-US" altLang="ko-KR" i="0" u="none" strike="noStrike" cap="none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b="1" i="0" u="none" strike="noStrike" cap="none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하나의 </a:t>
            </a:r>
            <a:r>
              <a:rPr lang="en-US" altLang="ko-KR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는 같은 크기의 </a:t>
            </a:r>
            <a:r>
              <a:rPr lang="ko-KR" altLang="en-US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청크만</a:t>
            </a: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</a:t>
            </a:r>
            <a:br>
              <a:rPr lang="en-US" altLang="ko-KR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</a:t>
            </a:r>
            <a:r>
              <a:rPr lang="en-US" altLang="ko-KR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보관할 수 있는 </a:t>
            </a:r>
            <a:r>
              <a:rPr lang="ko-KR" altLang="en-US" b="1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수 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: 7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 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낭비 방지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 &lt;= size &lt;= 1040 </a:t>
            </a:r>
            <a:b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</a:b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이 범위에 속하는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청크는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할당 및 해제될 때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에서 가장 먼저 탐색</a:t>
            </a:r>
            <a:b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가 가득 차면 적절한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으로 분류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Benefit: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각 스레드가 고유하게 갖는 캐시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레이스 컨디션 고려할 필요 ❌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arena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 접근하기 전에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를 먼저 사용하므로 </a:t>
            </a:r>
            <a:b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&gt; arena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에서 발생할 수 있는 병목 현상 완화 가능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8818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AA5DCA8A-670C-7AB7-C781-BEAF4BC1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4EE2E8D-780F-CD27-A89E-A05A0CA46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2E0CC6-87D1-60A4-C851-ACAF12D61C9E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B8A28D-3457-F750-0C2A-E5124F876A40}"/>
              </a:ext>
            </a:extLst>
          </p:cNvPr>
          <p:cNvSpPr/>
          <p:nvPr/>
        </p:nvSpPr>
        <p:spPr>
          <a:xfrm>
            <a:off x="367295" y="1645918"/>
            <a:ext cx="1596973" cy="347471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tcache_prethread_struct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87FFF01B-65D3-615C-DA8E-43884B9979D1}"/>
              </a:ext>
            </a:extLst>
          </p:cNvPr>
          <p:cNvSpPr/>
          <p:nvPr/>
        </p:nvSpPr>
        <p:spPr>
          <a:xfrm>
            <a:off x="2057400" y="896110"/>
            <a:ext cx="3465576" cy="1847089"/>
          </a:xfrm>
          <a:prstGeom prst="bracePair">
            <a:avLst/>
          </a:prstGeom>
          <a:ln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C0C3D3-259A-2353-A8D3-DBCFFB8E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29382"/>
              </p:ext>
            </p:extLst>
          </p:nvPr>
        </p:nvGraphicFramePr>
        <p:xfrm>
          <a:off x="2307336" y="1265933"/>
          <a:ext cx="2965704" cy="379985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423672">
                  <a:extLst>
                    <a:ext uri="{9D8B030D-6E8A-4147-A177-3AD203B41FA5}">
                      <a16:colId xmlns:a16="http://schemas.microsoft.com/office/drawing/2014/main" val="19848369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7197471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559180794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437979192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965311260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031441048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3942911841"/>
                    </a:ext>
                  </a:extLst>
                </a:gridCol>
              </a:tblGrid>
              <a:tr h="37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32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D79EBD-FA33-A180-4A0D-573DF8563A86}"/>
              </a:ext>
            </a:extLst>
          </p:cNvPr>
          <p:cNvSpPr txBox="1"/>
          <p:nvPr/>
        </p:nvSpPr>
        <p:spPr>
          <a:xfrm>
            <a:off x="2243328" y="958156"/>
            <a:ext cx="196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counts[</a:t>
            </a:r>
            <a:r>
              <a:rPr lang="en-US" altLang="ko-KR" dirty="0" err="1"/>
              <a:t>tc_idx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9F2B4D-BD3C-97E1-4116-11E77A55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83182"/>
              </p:ext>
            </p:extLst>
          </p:nvPr>
        </p:nvGraphicFramePr>
        <p:xfrm>
          <a:off x="2307336" y="2127430"/>
          <a:ext cx="2965704" cy="379985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423672">
                  <a:extLst>
                    <a:ext uri="{9D8B030D-6E8A-4147-A177-3AD203B41FA5}">
                      <a16:colId xmlns:a16="http://schemas.microsoft.com/office/drawing/2014/main" val="19848369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7197471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559180794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437979192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965311260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031441048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3942911841"/>
                    </a:ext>
                  </a:extLst>
                </a:gridCol>
              </a:tblGrid>
              <a:tr h="37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320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010675-7A76-08F2-0E75-8B6511A99850}"/>
              </a:ext>
            </a:extLst>
          </p:cNvPr>
          <p:cNvSpPr txBox="1"/>
          <p:nvPr/>
        </p:nvSpPr>
        <p:spPr>
          <a:xfrm>
            <a:off x="2243328" y="1819653"/>
            <a:ext cx="196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*entries[</a:t>
            </a:r>
            <a:r>
              <a:rPr lang="en-US" altLang="ko-KR" dirty="0" err="1"/>
              <a:t>tc_idx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8525688-24F9-28FE-7C88-5E8480B765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9712" y="2683182"/>
            <a:ext cx="611490" cy="3"/>
          </a:xfrm>
          <a:prstGeom prst="bentConnector3">
            <a:avLst>
              <a:gd name="adj1" fmla="val 50000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90C9D3-F968-D7C8-1504-A56B971E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1186"/>
              </p:ext>
            </p:extLst>
          </p:nvPr>
        </p:nvGraphicFramePr>
        <p:xfrm>
          <a:off x="2510350" y="3001048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9BA95E6-6DE0-0297-BB41-DF2AB0174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29517"/>
              </p:ext>
            </p:extLst>
          </p:nvPr>
        </p:nvGraphicFramePr>
        <p:xfrm>
          <a:off x="4724582" y="3001048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0E75C8-5388-8844-2EFE-393B66B1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66009"/>
              </p:ext>
            </p:extLst>
          </p:nvPr>
        </p:nvGraphicFramePr>
        <p:xfrm>
          <a:off x="6925238" y="2988927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DE5DA81-7082-1837-AA60-5B3A0FD043E0}"/>
              </a:ext>
            </a:extLst>
          </p:cNvPr>
          <p:cNvCxnSpPr>
            <a:cxnSpLocks/>
          </p:cNvCxnSpPr>
          <p:nvPr/>
        </p:nvCxnSpPr>
        <p:spPr>
          <a:xfrm flipV="1">
            <a:off x="3044952" y="2988927"/>
            <a:ext cx="1711634" cy="339489"/>
          </a:xfrm>
          <a:prstGeom prst="bentConnector3">
            <a:avLst>
              <a:gd name="adj1" fmla="val 84725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702FAA-4E17-40E7-577F-E61B0B9C8BA6}"/>
              </a:ext>
            </a:extLst>
          </p:cNvPr>
          <p:cNvCxnSpPr>
            <a:cxnSpLocks/>
          </p:cNvCxnSpPr>
          <p:nvPr/>
        </p:nvCxnSpPr>
        <p:spPr>
          <a:xfrm flipV="1">
            <a:off x="5218176" y="2988926"/>
            <a:ext cx="1711634" cy="339489"/>
          </a:xfrm>
          <a:prstGeom prst="bentConnector3">
            <a:avLst>
              <a:gd name="adj1" fmla="val 84725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3671029-26AF-129E-9789-54F2D290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62" y="2571750"/>
            <a:ext cx="390580" cy="33342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A7412-AF96-A98D-3FE4-C1192F44ED63}"/>
              </a:ext>
            </a:extLst>
          </p:cNvPr>
          <p:cNvSpPr txBox="1"/>
          <p:nvPr/>
        </p:nvSpPr>
        <p:spPr>
          <a:xfrm>
            <a:off x="7863771" y="4701370"/>
            <a:ext cx="170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key?</a:t>
            </a:r>
            <a:br>
              <a:rPr lang="en-US" altLang="ko-KR" sz="1000" dirty="0"/>
            </a:br>
            <a:r>
              <a:rPr lang="en-US" altLang="ko-KR" sz="1000" dirty="0"/>
              <a:t>To be continued..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67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B1B43AD-46DD-FC8D-412F-0058887C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045B3B30-E7B0-712D-1120-6670EA2A0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B1E263-9166-900C-C496-9CEC1554FB4B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71E3C-3DE1-232B-8C3A-D8BAD54B0457}"/>
              </a:ext>
            </a:extLst>
          </p:cNvPr>
          <p:cNvSpPr txBox="1"/>
          <p:nvPr/>
        </p:nvSpPr>
        <p:spPr>
          <a:xfrm>
            <a:off x="7863771" y="4701370"/>
            <a:ext cx="170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key?</a:t>
            </a:r>
            <a:br>
              <a:rPr lang="en-US" altLang="ko-KR" sz="1000" dirty="0"/>
            </a:br>
            <a:r>
              <a:rPr lang="en-US" altLang="ko-KR" sz="1000" dirty="0"/>
              <a:t>To be continued..</a:t>
            </a:r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DF2F49-D6FD-BB80-27E7-F4585AA7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4" y="1005268"/>
            <a:ext cx="2654219" cy="34541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671ACB-A1E0-CE49-ECBE-F3F0161D429C}"/>
              </a:ext>
            </a:extLst>
          </p:cNvPr>
          <p:cNvSpPr/>
          <p:nvPr/>
        </p:nvSpPr>
        <p:spPr>
          <a:xfrm>
            <a:off x="1026414" y="1645005"/>
            <a:ext cx="2654219" cy="622703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8FC128-0CDA-064A-6AFA-124664FF6A9E}"/>
              </a:ext>
            </a:extLst>
          </p:cNvPr>
          <p:cNvCxnSpPr>
            <a:cxnSpLocks/>
          </p:cNvCxnSpPr>
          <p:nvPr/>
        </p:nvCxnSpPr>
        <p:spPr>
          <a:xfrm>
            <a:off x="1026414" y="1847088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2A8E4B6-3CA9-4787-BC00-3F8098C9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884" y="1005268"/>
            <a:ext cx="2654219" cy="359697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199A5-E8A1-394F-C7DA-FB37695E62BF}"/>
              </a:ext>
            </a:extLst>
          </p:cNvPr>
          <p:cNvSpPr/>
          <p:nvPr/>
        </p:nvSpPr>
        <p:spPr>
          <a:xfrm>
            <a:off x="4794885" y="1645005"/>
            <a:ext cx="2654219" cy="133593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C1E7E0-685E-17EF-15C9-4139A8C63334}"/>
              </a:ext>
            </a:extLst>
          </p:cNvPr>
          <p:cNvCxnSpPr>
            <a:cxnSpLocks/>
          </p:cNvCxnSpPr>
          <p:nvPr/>
        </p:nvCxnSpPr>
        <p:spPr>
          <a:xfrm>
            <a:off x="4794885" y="1847088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DBD953-6761-918E-5A99-FDC52E100340}"/>
              </a:ext>
            </a:extLst>
          </p:cNvPr>
          <p:cNvCxnSpPr>
            <a:cxnSpLocks/>
          </p:cNvCxnSpPr>
          <p:nvPr/>
        </p:nvCxnSpPr>
        <p:spPr>
          <a:xfrm>
            <a:off x="4794885" y="2535174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64E0A7-45AC-CBA7-D23C-7104A1DC529C}"/>
              </a:ext>
            </a:extLst>
          </p:cNvPr>
          <p:cNvSpPr/>
          <p:nvPr/>
        </p:nvSpPr>
        <p:spPr>
          <a:xfrm>
            <a:off x="1026414" y="4038769"/>
            <a:ext cx="2654219" cy="42062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AC650F-5D52-0B7C-D0E4-F275FE46CBE8}"/>
              </a:ext>
            </a:extLst>
          </p:cNvPr>
          <p:cNvSpPr/>
          <p:nvPr/>
        </p:nvSpPr>
        <p:spPr>
          <a:xfrm>
            <a:off x="4794884" y="4156520"/>
            <a:ext cx="2654219" cy="42062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1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34D396A-4999-660B-FEB9-04B7883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68846D92-0BEB-C31F-DAEA-EF1A261CA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88964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800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127925B-2899-317F-4014-B9DC84E31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BB63678A-D1DE-9B8C-B206-2825C225A243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</a:t>
            </a:r>
            <a:r>
              <a:rPr lang="ko-KR" altLang="en-US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할당자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부동산 관리와 같다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이주를 원하는 세대는 서로 다른 주거 환경을 원하는데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어떤 이는 구성원이 많아 넓은 집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(48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평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바랄 수도 있을 것이고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구성원이 적어 상대적으로 좁은 집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(18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평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바랄 수도 있을 것이다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이런 주거지를 개인이 찾기에는 다소 무리가 있으니 부동산 중개 서비스를 이용하는데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중개업자는 매물에 대한 많은 정보를 갖고 있다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이주를 원하는 이가 원하는 매물을  요청하면 이를 바로 구매할 것이다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이것이 바로 운영체제의 중개업자인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Memory Allocator..</a:t>
            </a: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EE1C7DE-3C00-00F4-E026-D8E0624D2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Allocator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3E17EC-6F63-27E5-41A2-7079A010F69C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8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Memory Allocator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구현에 사용된 알고리즘에 따라 여러 종류가 존재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ptmalloc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은 범용적 설계</a:t>
            </a: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t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cmalloc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,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jemalloc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은 특정 상황에 최적화 시킨 알고리즘을 이용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 in Linux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298880-9C51-EFCD-57D2-81B6579BD737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11AB01-2725-2429-9C6A-95C5C8AA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35500"/>
              </p:ext>
            </p:extLst>
          </p:nvPr>
        </p:nvGraphicFramePr>
        <p:xfrm>
          <a:off x="1524000" y="1330288"/>
          <a:ext cx="6096000" cy="17428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81419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04387424"/>
                    </a:ext>
                  </a:extLst>
                </a:gridCol>
              </a:tblGrid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Where?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Memeory</a:t>
                      </a:r>
                      <a:r>
                        <a:rPr lang="en-US" altLang="ko-KR" dirty="0"/>
                        <a:t> Allocator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18191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ptmalloc2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4284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tcmalloc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ptmalloc</a:t>
                      </a:r>
                      <a:r>
                        <a:rPr lang="en-US" altLang="ko-KR" dirty="0"/>
                        <a:t> base)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9899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Meta, Fire fox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jemalloc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ptmalloc</a:t>
                      </a:r>
                      <a:r>
                        <a:rPr lang="en-US" altLang="ko-KR" dirty="0"/>
                        <a:t> base)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896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71F970FF-7E31-6494-525F-B16454E1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8B33609-1FF1-C831-2A4F-4970EAC312B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FD72C3CB-F000-94C1-830D-ED2310426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ptmalloc2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B6BE8F-3D84-D7CD-980E-97AA5CBD0803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1530761D-D335-C055-A330-A893AC6ED001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ptmalloc2 (per-thread malloc 2)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dlmalloc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개선한 **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ptamlloc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의 두 번째 버전**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이하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으로 지칭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리눅스에서 사용하고 있으며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Glibc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구현되어 있다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lvl="0">
              <a:buSzPts val="1600"/>
            </a:pP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ptmalloc2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: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다중 스레드 환경에서 메모리 할당 시 발생하는 병목 현상을 해결한 버전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.</a:t>
            </a:r>
            <a:endParaRPr lang="en-US" altLang="ko-KR" sz="1000" u="none" strike="noStrike" cap="none" dirty="0">
              <a:solidFill>
                <a:schemeClr val="dk1"/>
              </a:solidFill>
              <a:latin typeface="페이퍼로지 1 Thin" pitchFamily="2" charset="-127"/>
              <a:ea typeface="페이퍼로지 1 Thin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8203BE-BF84-B294-1B40-DB9579F3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7539"/>
              </p:ext>
            </p:extLst>
          </p:nvPr>
        </p:nvGraphicFramePr>
        <p:xfrm>
          <a:off x="3482340" y="2774523"/>
          <a:ext cx="217932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228660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9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 낭비 방지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빠른 메모리 재사용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 단편화 방지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6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A11A645-E3B7-41FF-03BC-630FF00C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474AA61C-35E8-DD43-EC95-B97DED1023DC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D1132F2-4D11-0BD7-2D35-A978C3B8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(1. Memory leak prevention)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F96B-F59C-4C67-11D2-D2FA86F332F9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921EC9E7-8DDE-696E-7205-9CA6B798A3A5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메모리의 동적 할당과 해제는 매우 빈번하게 일어나는데 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메모리는 한정적이므로 새로운 메모리 공간을 무한히 할당할 수는 없는 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메모리 할당 요청이 발생하면</a:t>
            </a:r>
            <a:r>
              <a:rPr lang="en-US" altLang="ko-KR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메모리 공간 중 쓸 만한 공간이 있는지 우선 탐색</a:t>
            </a:r>
            <a:endParaRPr lang="en-US" altLang="ko-KR" sz="1800" b="1" i="0" u="none" strike="noStrike" cap="none" dirty="0">
              <a:solidFill>
                <a:schemeClr val="accent2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메모리 공간 중 요청된 크기와 같은 크기의 메모리 공간이 있다면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- </a:t>
            </a:r>
            <a:r>
              <a:rPr lang="ko-KR" altLang="en-US" sz="1800" b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그대로 </a:t>
            </a:r>
            <a:r>
              <a:rPr lang="ko-KR" altLang="en-US" sz="1800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재사용</a:t>
            </a:r>
            <a:endParaRPr lang="en-US" altLang="ko-KR" sz="1800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✅작은 크기의 요청 발생 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&gt;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매우 큰 공간이 있으면 나눠서 주기도 함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2630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7403C54-8A93-D0A6-4A6F-EBD15B7C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3CBE64FB-F5AA-466B-3ECD-39B939AD4216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B593653A-87AD-A86D-7B60-BFA49777E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ptmalloc</a:t>
            </a:r>
            <a:r>
              <a:rPr lang="en-US" altLang="ko-KR" dirty="0">
                <a:solidFill>
                  <a:schemeClr val="tx1"/>
                </a:solidFill>
              </a:rPr>
              <a:t> (2. Fast Memory reuse)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D9BAE3-96C6-AED0-CBA0-833A44C5744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A15370C2-085B-3F26-A305-4D57E104DFEA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OS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가 프로세스에게 제공하는 가상 메모리 공간은 매우 넓다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특정 메모리 공간 해제 후 재사용을 위해서 해제된 </a:t>
            </a:r>
            <a:r>
              <a:rPr lang="ko-KR" altLang="en-US" sz="1800" b="1" i="0" u="none" strike="noStrike" cap="none" dirty="0">
                <a:solidFill>
                  <a:srgbClr val="00B0F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공간의 주소를 기억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해야 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이를 위해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!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메모리 공간을 해제할 때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en-US" altLang="ko-KR" sz="1800" b="1" i="0" u="sng" strike="noStrike" cap="none" dirty="0" err="1">
                <a:solidFill>
                  <a:srgbClr val="FF000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sz="1800" i="0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or </a:t>
            </a:r>
            <a:r>
              <a:rPr lang="en-US" altLang="ko-KR" sz="1800" b="1" i="0" u="sng" strike="noStrike" cap="none" dirty="0">
                <a:solidFill>
                  <a:srgbClr val="FF000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이라는 연결 리스트에 해제된 공간의 정보를 저장한다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여러 개가 정의되어 있다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각각은 서로 다른 크기의 메모리 공간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저장한다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이러면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요청된 크기의 저장소만 탐색하면 되므로 빠른 효율적 공간 재사용 가능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89B24-1399-A39F-3794-F1B5E4A446B9}"/>
              </a:ext>
            </a:extLst>
          </p:cNvPr>
          <p:cNvCxnSpPr>
            <a:cxnSpLocks/>
          </p:cNvCxnSpPr>
          <p:nvPr/>
        </p:nvCxnSpPr>
        <p:spPr>
          <a:xfrm>
            <a:off x="6190488" y="1746504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1D4139-BBD9-0EBF-2FFA-B9BBA69B06C7}"/>
              </a:ext>
            </a:extLst>
          </p:cNvPr>
          <p:cNvCxnSpPr/>
          <p:nvPr/>
        </p:nvCxnSpPr>
        <p:spPr>
          <a:xfrm>
            <a:off x="5248656" y="1728216"/>
            <a:ext cx="2404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1B6A5F6-679F-EA55-69A4-77DBF240B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C5AA9A09-D15A-7E74-EDC1-72229CCEBECD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물건보다 박스가 너무 크면 박스 내부에 빈 공간이 많이 남아 효율 감소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박스 모양이 희한하게 생겼으면 적재하기에 효율 감소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35AB4AE-B9D9-4CAE-5271-8078C2461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99E50C-035E-7527-A9CA-581DE6C7D43C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per Mache Boxes Star Shape | Craftworkz">
            <a:extLst>
              <a:ext uri="{FF2B5EF4-FFF2-40B4-BE49-F238E27FC236}">
                <a16:creationId xmlns:a16="http://schemas.microsoft.com/office/drawing/2014/main" id="{13794574-ED45-D495-45FB-C05E28CF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54" y="2114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856C5-8BC2-9642-8183-0101B22F77E1}"/>
              </a:ext>
            </a:extLst>
          </p:cNvPr>
          <p:cNvSpPr txBox="1"/>
          <p:nvPr/>
        </p:nvSpPr>
        <p:spPr>
          <a:xfrm>
            <a:off x="1641348" y="4199590"/>
            <a:ext cx="149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단편화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EEFB2-43F6-0D65-2DDD-3142826A6A7A}"/>
              </a:ext>
            </a:extLst>
          </p:cNvPr>
          <p:cNvSpPr txBox="1"/>
          <p:nvPr/>
        </p:nvSpPr>
        <p:spPr>
          <a:xfrm>
            <a:off x="6012180" y="4212573"/>
            <a:ext cx="149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단편화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4B2925-66F0-F5EE-182F-EA62093BC5E3}"/>
              </a:ext>
            </a:extLst>
          </p:cNvPr>
          <p:cNvSpPr/>
          <p:nvPr/>
        </p:nvSpPr>
        <p:spPr>
          <a:xfrm>
            <a:off x="639699" y="2114757"/>
            <a:ext cx="3045333" cy="24846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7FE335-7E3E-BA0A-A872-0CA6ABC9C62A}"/>
              </a:ext>
            </a:extLst>
          </p:cNvPr>
          <p:cNvSpPr/>
          <p:nvPr/>
        </p:nvSpPr>
        <p:spPr>
          <a:xfrm>
            <a:off x="5098923" y="2111709"/>
            <a:ext cx="3045333" cy="24846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국산과자 과대포장·비싼 가격 &quot;소비자는 바보?&quot; &lt; 유통 &lt; 생활경제 &lt; 기사본문 - 이지경제">
            <a:extLst>
              <a:ext uri="{FF2B5EF4-FFF2-40B4-BE49-F238E27FC236}">
                <a16:creationId xmlns:a16="http://schemas.microsoft.com/office/drawing/2014/main" id="{1850BB9B-EA40-A056-E618-9716A84B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2" y="2252869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111B5AF-0C4B-EEA1-289C-5F679B868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5EE9EF52-1F63-77C7-A31B-3D84AFCA2ADF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내부 단편화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할당한 메모리 공간의 크기에 비해 실제 데이터가 점유하는 공간이 적을 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외부 단편화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할당한 메모리 공간들 사이 사이에 공간이 많아서 발생하는 비효율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A5E147B-3D05-59F8-E42E-32338F4C5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358ABF-4BB7-0652-6FD6-F834AEBE81D5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FFA240-521C-1CAC-E949-13948B75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1961"/>
              </p:ext>
            </p:extLst>
          </p:nvPr>
        </p:nvGraphicFramePr>
        <p:xfrm>
          <a:off x="3279648" y="2670302"/>
          <a:ext cx="193243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32">
                  <a:extLst>
                    <a:ext uri="{9D8B030D-6E8A-4147-A177-3AD203B41FA5}">
                      <a16:colId xmlns:a16="http://schemas.microsoft.com/office/drawing/2014/main" val="272286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Solution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7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Alignment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Coalescence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Split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9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423353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Infographics by Slidesgo">
  <a:themeElements>
    <a:clrScheme name="Simple Light">
      <a:dk1>
        <a:srgbClr val="000000"/>
      </a:dk1>
      <a:lt1>
        <a:srgbClr val="FFFFFF"/>
      </a:lt1>
      <a:dk2>
        <a:srgbClr val="E9E9E9"/>
      </a:dk2>
      <a:lt2>
        <a:srgbClr val="A7A7A7"/>
      </a:lt2>
      <a:accent1>
        <a:srgbClr val="51EEBC"/>
      </a:accent1>
      <a:accent2>
        <a:srgbClr val="ECBF69"/>
      </a:accent2>
      <a:accent3>
        <a:srgbClr val="8DB6FA"/>
      </a:accent3>
      <a:accent4>
        <a:srgbClr val="FAA4B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1817</Words>
  <Application>Microsoft Office PowerPoint</Application>
  <PresentationFormat>화면 슬라이드 쇼(16:9)</PresentationFormat>
  <Paragraphs>478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Montserrat Medium</vt:lpstr>
      <vt:lpstr>Play</vt:lpstr>
      <vt:lpstr>페이퍼로지 1 Thin</vt:lpstr>
      <vt:lpstr>Montserrat</vt:lpstr>
      <vt:lpstr>Montserrat SemiBold</vt:lpstr>
      <vt:lpstr>Cascadia Code SemiBold</vt:lpstr>
      <vt:lpstr>Arial</vt:lpstr>
      <vt:lpstr>페이퍼로지 4 Regular</vt:lpstr>
      <vt:lpstr>Cascadia Code Light</vt:lpstr>
      <vt:lpstr>Energy Infographics by Slidesgo</vt:lpstr>
      <vt:lpstr>ptmalloc2</vt:lpstr>
      <vt:lpstr>contents</vt:lpstr>
      <vt:lpstr>Memory Allocator</vt:lpstr>
      <vt:lpstr>MA in Linux</vt:lpstr>
      <vt:lpstr>ptmalloc2</vt:lpstr>
      <vt:lpstr>ptmalloc (1. Memory leak prevention)</vt:lpstr>
      <vt:lpstr>ptmalloc (2. Fast Memory reuse)</vt:lpstr>
      <vt:lpstr>ptmalloc (3. Memory Fragmentation)</vt:lpstr>
      <vt:lpstr>ptmalloc (3. Memory Fragmentation)</vt:lpstr>
      <vt:lpstr>ptmalloc (3. Memory Fragmentation)</vt:lpstr>
      <vt:lpstr>ptmalloc Chunk</vt:lpstr>
      <vt:lpstr>ptmalloc Chunk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arena</vt:lpstr>
      <vt:lpstr>ptmalloc tcache</vt:lpstr>
      <vt:lpstr>ptmalloc tcache</vt:lpstr>
      <vt:lpstr>ptmalloc tcache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박세원</dc:creator>
  <cp:lastModifiedBy>박세원</cp:lastModifiedBy>
  <cp:revision>327</cp:revision>
  <dcterms:modified xsi:type="dcterms:W3CDTF">2025-10-01T08:46:09Z</dcterms:modified>
</cp:coreProperties>
</file>