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2"/>
  </p:notesMasterIdLst>
  <p:handoutMasterIdLst>
    <p:handoutMasterId r:id="rId33"/>
  </p:handoutMasterIdLst>
  <p:sldIdLst>
    <p:sldId id="256" r:id="rId5"/>
    <p:sldId id="320" r:id="rId6"/>
    <p:sldId id="277" r:id="rId7"/>
    <p:sldId id="261" r:id="rId8"/>
    <p:sldId id="295" r:id="rId9"/>
    <p:sldId id="296" r:id="rId10"/>
    <p:sldId id="297" r:id="rId11"/>
    <p:sldId id="317" r:id="rId12"/>
    <p:sldId id="298" r:id="rId13"/>
    <p:sldId id="262" r:id="rId14"/>
    <p:sldId id="299" r:id="rId15"/>
    <p:sldId id="300" r:id="rId16"/>
    <p:sldId id="301" r:id="rId17"/>
    <p:sldId id="302" r:id="rId18"/>
    <p:sldId id="303" r:id="rId19"/>
    <p:sldId id="305" r:id="rId20"/>
    <p:sldId id="304" r:id="rId21"/>
    <p:sldId id="306" r:id="rId22"/>
    <p:sldId id="307" r:id="rId23"/>
    <p:sldId id="308" r:id="rId24"/>
    <p:sldId id="315" r:id="rId25"/>
    <p:sldId id="314" r:id="rId26"/>
    <p:sldId id="266" r:id="rId27"/>
    <p:sldId id="316" r:id="rId28"/>
    <p:sldId id="318" r:id="rId29"/>
    <p:sldId id="319" r:id="rId30"/>
    <p:sldId id="276" r:id="rId3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122" y="132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2025-06-16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6T07:37:13.7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1 471 24575,'1'6'0,"0"-1"0,1 1 0,0-1 0,0 1 0,1-1 0,-1 0 0,1 0 0,0 0 0,1 0 0,-1-1 0,7 7 0,15 24 0,106 214 0,-121-229 0,-6-11 0,0 0 0,1 0 0,0-1 0,0 1 0,12 13 0,-16-21 0,1 0 0,-1 0 0,0 0 0,1 0 0,-1 0 0,1 0 0,-1 0 0,1 0 0,-1-1 0,1 1 0,0-1 0,-1 1 0,1-1 0,0 0 0,-1 1 0,1-1 0,0 0 0,-1 0 0,1 0 0,0 0 0,-1-1 0,1 1 0,0 0 0,-1-1 0,1 1 0,0-1 0,-1 1 0,1-1 0,-1 0 0,1 0 0,-1 0 0,1 0 0,-1 0 0,0 0 0,1 0 0,-1 0 0,0 0 0,0-1 0,0 1 0,1-2 0,57-62 0,-34 35 0,2 2 0,31-26 0,61-40 0,162-97 0,-130 95 0,61-35 0,-80 46 0,-35 21 0,-88 58-227,0-1-1,0 0 1,-1 0-1,0-1 1,8-9-1,-7 5-6598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6T07:37:43.2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2025-06-16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D8407-065B-9792-7C4A-0868E28EA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96D933-0F06-6DAC-928F-0E7E76FD8C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092307-144E-5B3E-BFE9-23087C7C1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D90B5-2536-708B-DD7C-6F77A915E5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25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B2A55-73B8-758C-8DB8-4E76A054D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D07C39-D743-6A1A-167E-3863038643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3113BB-FCF0-8908-1C5B-49A58FB1F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FD95B-F80F-80BC-D13E-B070912287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70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22E4B-F1F6-B36F-34BD-715D505F9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404829-97DE-8578-734A-F83335ECE0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6753D9-EDDF-E26D-63DA-36F3B0B93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5E788-6F80-0506-8649-D08BE5724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66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C7782-6E42-7CE0-F7D6-C45AE0A1C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04F3C0-A195-B081-5FF4-9FFEC118F8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319411-42C7-8236-CF0E-A5B33A47C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70350C-C148-41A5-E44E-E18BFB681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699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550BA-3E81-134F-7AC3-E8070874E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F134E6-A6BC-0916-2AF4-3A11D98AE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A4BC1E-D9CB-6290-613D-99F2753C6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6192FF-E974-E72B-62F6-6E187393AA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00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69FE8-74E8-E222-0F38-FF6A40CE5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C3CF99-450C-17AA-0776-272062B09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C420AA-BA46-3C93-A81A-169EAA700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5AE99A-609C-7BDC-38A4-0586AE74C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838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77ED4-E196-B04A-D143-331200137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199821-0FFE-C6C0-363A-D2ED6F4817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D07A80-81B3-C143-5EB7-86367F6F4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E6E2C4-4078-C2B6-D8A9-721B18FCF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95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7BD40-B62C-F3A8-C7EE-6F34AE864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511613-CD37-9FD2-92F5-D0516B859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1FE139-63FD-26FC-D7B0-B244A894A1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30AE41-089C-B77F-8292-1796101547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96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60ED4-2419-F4CC-F928-5A845ED85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0FA983-1E19-F0EF-9815-95EDB8A87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592D75-32AA-0652-C802-9E3161A5F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96F83-030B-EDF6-4D5F-509DF2426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3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A1392-2766-950C-A2E0-453CD2AEA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3F4D79-19D0-885F-1C9B-476BC9E021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CEE8D0-D995-E633-ADB2-B25F50970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2F214B-78FB-6225-CC82-9DE21DA48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06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1E75B-8196-12D0-8CE1-90DD7D390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FDAC1A-0B58-B594-7E44-0134432150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6AD00B9-690C-6911-287E-DA09A6258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324B96-89D6-2610-3A2B-BC7AB3178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715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B1042-25DD-FEEC-CDE2-519DD3FA0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03C1FA-3125-9AE9-C290-58206BDE0D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C406A5-5C85-677C-8D74-28A3F795D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434FE5-07DC-C1DE-0077-5D444EDCE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24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74C12-07D3-FA16-C4C3-FCADA4608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3AC8C9-8786-D55D-EBD2-31856AF169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FDAF00-B857-C213-125F-FB8CB1CF2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0E2AF-10C8-FF0F-71EA-C5E196F22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21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04C2B-EEBD-52A9-9A0B-61B65B4C8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09F236-E6F8-F4CF-1830-049F2EE81B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9B9C49-E0D2-1D41-FDB3-84B6CCD15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AAC09A-B0BA-7285-1080-61C07E2703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37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47B01-B5BD-6652-CB4F-7CC282449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A9C6102-19D1-5188-749A-D95711FE2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164ED8-793E-10F4-2DC7-5ED9569CC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E6DD2E-57C5-BE42-5DE8-3CA8719C7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7657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A132F-354C-5620-4697-18FCB777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F1446D-D6FB-6DC2-900E-A38036990E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C0A82A-F77C-9049-A886-DE178CB57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37B48F-95B9-2B46-76A2-DC92CF19B0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8486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5E382-6BDF-4938-AF34-EDFF315EB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332635-C02E-C587-881A-41DD7524C4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B1E278-E279-8EE3-5C6A-E2CAF595F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1E7E2C-9393-A6D0-C1A4-C9A6BB15E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902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C535-3543-6C5D-FD4A-3DD55F800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B290D8-78F8-54FE-C454-1F36BBA512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C6539F-E448-6EDA-5E50-0071D8D63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ABB90A-CD8F-4A1C-8481-719C69E8D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393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D5ABA-F00C-D715-0A5D-7A0D38401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78FE17-9812-2A6D-454A-74EE0C3BF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4DE8DB-CBA2-A7AF-C216-4A0EBAFE2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A03745-8B8E-96ED-750E-CE1FE6126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9307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F5A86-8E7F-EBED-D780-9334E1E92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58324A-254F-194B-A1E5-A5798B0DE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8C6929-9423-511F-8FF1-628EA49C2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AECFA4-1EE5-6EF5-13BF-079FD5F7D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5981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918D9-0FF7-B5A7-DEA1-7D3DB03B4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34714F-E5F8-025F-87D8-67F3916D51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F61256-7302-591C-CCD2-0CE76D1D7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07007-E1D7-7E49-4C32-75562B92A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7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62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.xml"/><Relationship Id="rId11" Type="http://schemas.openxmlformats.org/officeDocument/2006/relationships/image" Target="../media/image30.png"/><Relationship Id="rId5" Type="http://schemas.openxmlformats.org/officeDocument/2006/relationships/image" Target="../media/image61.png"/><Relationship Id="rId10" Type="http://schemas.openxmlformats.org/officeDocument/2006/relationships/image" Target="../media/image29.png"/><Relationship Id="rId4" Type="http://schemas.openxmlformats.org/officeDocument/2006/relationships/customXml" Target="../ink/ink1.xml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US" altLang="ko-KR" dirty="0"/>
              <a:t>GIT GUIDE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300" y="6401860"/>
            <a:ext cx="1409700" cy="456140"/>
          </a:xfrm>
        </p:spPr>
        <p:txBody>
          <a:bodyPr rtlCol="0">
            <a:normAutofit lnSpcReduction="10000"/>
          </a:bodyPr>
          <a:lstStyle/>
          <a:p>
            <a:pPr algn="r" rtl="0"/>
            <a:r>
              <a:rPr lang="en-US" altLang="ko-KR" sz="600" dirty="0"/>
              <a:t>Sno: 20200451 </a:t>
            </a:r>
            <a:br>
              <a:rPr lang="en-US" altLang="ko-KR" sz="600" dirty="0"/>
            </a:br>
            <a:r>
              <a:rPr lang="en-US" altLang="ko-KR" sz="600" dirty="0"/>
              <a:t>Name: </a:t>
            </a:r>
            <a:r>
              <a:rPr lang="ko-KR" altLang="en-US" sz="600" dirty="0"/>
              <a:t>박세원</a:t>
            </a:r>
            <a:br>
              <a:rPr lang="en-US" altLang="ko-KR" sz="600" dirty="0"/>
            </a:br>
            <a:r>
              <a:rPr lang="en-US" altLang="ko-KR" sz="600" dirty="0"/>
              <a:t>Date: 25-06-16</a:t>
            </a:r>
            <a:br>
              <a:rPr lang="en-US" altLang="ko-KR" sz="600" dirty="0"/>
            </a:br>
            <a:r>
              <a:rPr lang="en-US" altLang="ko-KR" sz="600" dirty="0"/>
              <a:t>System Software Lab.</a:t>
            </a:r>
          </a:p>
          <a:p>
            <a:pPr algn="r" rtl="0"/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34"/>
            <a:ext cx="2153444" cy="1325563"/>
          </a:xfrm>
        </p:spPr>
        <p:txBody>
          <a:bodyPr rtlCol="0"/>
          <a:lstStyle/>
          <a:p>
            <a:pPr rtl="0"/>
            <a:r>
              <a:rPr lang="en-US" altLang="ko-KR" cap="none" dirty="0"/>
              <a:t>branch</a:t>
            </a:r>
            <a:endParaRPr lang="ko-KR" altLang="en-US" cap="none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48396" y="2015846"/>
            <a:ext cx="4031030" cy="764456"/>
          </a:xfrm>
        </p:spPr>
        <p:txBody>
          <a:bodyPr rtlCol="0"/>
          <a:lstStyle/>
          <a:p>
            <a:pPr algn="l" rtl="0"/>
            <a:r>
              <a:rPr lang="ko-KR" altLang="en-US" dirty="0" err="1"/>
              <a:t>브랜치를</a:t>
            </a:r>
            <a:r>
              <a:rPr lang="ko-KR" altLang="en-US" dirty="0"/>
              <a:t> 생성과 동시에 이동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C6CD3D3-D7E4-470D-494C-6FAC2787C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89" y="1915564"/>
            <a:ext cx="4200525" cy="6572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BB3A2AF-2551-95F2-2855-B85863BBB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89" y="3038475"/>
            <a:ext cx="3876675" cy="7810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06F37CF-76DC-736E-6634-9F6A1358F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89" y="4285212"/>
            <a:ext cx="3905250" cy="23812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A2A3F20-F403-3505-7E46-D0842BF46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489" y="5101014"/>
            <a:ext cx="3886200" cy="428625"/>
          </a:xfrm>
          <a:prstGeom prst="rect">
            <a:avLst/>
          </a:prstGeom>
        </p:spPr>
      </p:pic>
      <p:sp>
        <p:nvSpPr>
          <p:cNvPr id="37" name="텍스트 개체 틀 9">
            <a:extLst>
              <a:ext uri="{FF2B5EF4-FFF2-40B4-BE49-F238E27FC236}">
                <a16:creationId xmlns:a16="http://schemas.microsoft.com/office/drawing/2014/main" id="{8AD234A4-95E9-F478-6674-12C1AE6E330B}"/>
              </a:ext>
            </a:extLst>
          </p:cNvPr>
          <p:cNvSpPr txBox="1">
            <a:spLocks/>
          </p:cNvSpPr>
          <p:nvPr/>
        </p:nvSpPr>
        <p:spPr>
          <a:xfrm>
            <a:off x="4648396" y="4141109"/>
            <a:ext cx="4031030" cy="76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특정 </a:t>
            </a:r>
            <a:r>
              <a:rPr lang="ko-KR" altLang="en-US" dirty="0" err="1"/>
              <a:t>브랜치의</a:t>
            </a:r>
            <a:r>
              <a:rPr lang="ko-KR" altLang="en-US" dirty="0"/>
              <a:t> 수정사항을 </a:t>
            </a:r>
            <a:r>
              <a:rPr lang="en-US" altLang="ko-KR" dirty="0"/>
              <a:t>push: </a:t>
            </a:r>
            <a:r>
              <a:rPr lang="ko-KR" altLang="en-US" dirty="0"/>
              <a:t>원격에 저장됨</a:t>
            </a:r>
          </a:p>
        </p:txBody>
      </p:sp>
      <p:sp>
        <p:nvSpPr>
          <p:cNvPr id="38" name="텍스트 개체 틀 9">
            <a:extLst>
              <a:ext uri="{FF2B5EF4-FFF2-40B4-BE49-F238E27FC236}">
                <a16:creationId xmlns:a16="http://schemas.microsoft.com/office/drawing/2014/main" id="{A1489C0C-2BC6-6E74-2CAF-4387F7F6A3EB}"/>
              </a:ext>
            </a:extLst>
          </p:cNvPr>
          <p:cNvSpPr txBox="1">
            <a:spLocks/>
          </p:cNvSpPr>
          <p:nvPr/>
        </p:nvSpPr>
        <p:spPr>
          <a:xfrm>
            <a:off x="4648396" y="2961627"/>
            <a:ext cx="4031030" cy="76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로컬의 </a:t>
            </a:r>
            <a:r>
              <a:rPr lang="ko-KR" altLang="en-US" dirty="0" err="1"/>
              <a:t>브랜치</a:t>
            </a:r>
            <a:r>
              <a:rPr lang="ko-KR" altLang="en-US" dirty="0"/>
              <a:t> 목록 출력</a:t>
            </a:r>
          </a:p>
        </p:txBody>
      </p:sp>
      <p:sp>
        <p:nvSpPr>
          <p:cNvPr id="39" name="텍스트 개체 틀 9">
            <a:extLst>
              <a:ext uri="{FF2B5EF4-FFF2-40B4-BE49-F238E27FC236}">
                <a16:creationId xmlns:a16="http://schemas.microsoft.com/office/drawing/2014/main" id="{DFEEC926-A293-B990-9FF6-7E69AEDA116B}"/>
              </a:ext>
            </a:extLst>
          </p:cNvPr>
          <p:cNvSpPr txBox="1">
            <a:spLocks/>
          </p:cNvSpPr>
          <p:nvPr/>
        </p:nvSpPr>
        <p:spPr>
          <a:xfrm>
            <a:off x="4648396" y="5009862"/>
            <a:ext cx="4031030" cy="76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err="1"/>
              <a:t>브랜치</a:t>
            </a:r>
            <a:r>
              <a:rPr lang="ko-KR" altLang="en-US" dirty="0"/>
              <a:t> 삭제 명령어</a:t>
            </a:r>
            <a:endParaRPr lang="en-US" altLang="ko-KR" dirty="0"/>
          </a:p>
          <a:p>
            <a:pPr algn="l"/>
            <a:r>
              <a:rPr lang="en-US" altLang="ko-KR" dirty="0"/>
              <a:t>( </a:t>
            </a:r>
            <a:r>
              <a:rPr lang="ko-KR" altLang="en-US" dirty="0"/>
              <a:t>현재 참조하고 있는 </a:t>
            </a:r>
            <a:r>
              <a:rPr lang="ko-KR" altLang="en-US" dirty="0" err="1"/>
              <a:t>브랜치는</a:t>
            </a:r>
            <a:r>
              <a:rPr lang="ko-KR" altLang="en-US" dirty="0"/>
              <a:t> 삭제할 수 없음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14EF02C-7C9B-26EE-6B8F-42FC3FB6F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3444" y="355330"/>
            <a:ext cx="685896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2EFC0-6161-3340-5B3A-2CD73FA7F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A0E5D-B25E-A1BE-6467-53AD6F58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33"/>
            <a:ext cx="1953492" cy="1325563"/>
          </a:xfrm>
        </p:spPr>
        <p:txBody>
          <a:bodyPr rtlCol="0"/>
          <a:lstStyle/>
          <a:p>
            <a:pPr rtl="0"/>
            <a:r>
              <a:rPr lang="en-US" altLang="ko-KR" cap="none" dirty="0"/>
              <a:t>merge</a:t>
            </a:r>
            <a:endParaRPr lang="ko-KR" altLang="en-US" sz="1100" cap="none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04E3097-4F01-2294-8AE1-206D4732D6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143694" y="510952"/>
            <a:ext cx="4031030" cy="365125"/>
          </a:xfrm>
        </p:spPr>
        <p:txBody>
          <a:bodyPr rtlCol="0"/>
          <a:lstStyle/>
          <a:p>
            <a:pPr algn="l" rtl="0"/>
            <a:r>
              <a:rPr lang="ko-KR" altLang="en-US" dirty="0"/>
              <a:t>두 </a:t>
            </a:r>
            <a:r>
              <a:rPr lang="ko-KR" altLang="en-US" dirty="0" err="1"/>
              <a:t>브랜치를</a:t>
            </a:r>
            <a:r>
              <a:rPr lang="ko-KR" altLang="en-US" dirty="0"/>
              <a:t> 하나로 합칠 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68A41A6D-4110-ADF3-2309-6F1398F979F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361643-40F0-E754-B3DF-3BA31A122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21" y="1340992"/>
            <a:ext cx="11507806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6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33ED0-017D-90F7-86A3-23FF163E1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88190-BD05-78CD-7DD7-11E213C0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33"/>
            <a:ext cx="1953492" cy="1325563"/>
          </a:xfrm>
        </p:spPr>
        <p:txBody>
          <a:bodyPr rtlCol="0"/>
          <a:lstStyle/>
          <a:p>
            <a:pPr rtl="0"/>
            <a:r>
              <a:rPr lang="en-US" altLang="ko-KR" cap="none" dirty="0"/>
              <a:t>merge</a:t>
            </a:r>
            <a:endParaRPr lang="ko-KR" altLang="en-US" sz="1100" cap="none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133F64D-30FE-C7BC-8B4D-F06FB37314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143694" y="510952"/>
            <a:ext cx="4031030" cy="365125"/>
          </a:xfrm>
        </p:spPr>
        <p:txBody>
          <a:bodyPr rtlCol="0"/>
          <a:lstStyle/>
          <a:p>
            <a:pPr algn="l" rtl="0"/>
            <a:r>
              <a:rPr lang="ko-KR" altLang="en-US" dirty="0"/>
              <a:t>두 </a:t>
            </a:r>
            <a:r>
              <a:rPr lang="ko-KR" altLang="en-US" dirty="0" err="1"/>
              <a:t>브랜치를</a:t>
            </a:r>
            <a:r>
              <a:rPr lang="ko-KR" altLang="en-US" dirty="0"/>
              <a:t> 하나로 합칠 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F09F0784-2598-EC0C-9C1A-47A6669ADA6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5A908B-85D7-A0C7-B8E7-5C1D1460B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861" y="1174251"/>
            <a:ext cx="9326277" cy="5172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4C054-677C-25CF-7D5E-7DCFFB50896D}"/>
              </a:ext>
            </a:extLst>
          </p:cNvPr>
          <p:cNvSpPr txBox="1"/>
          <p:nvPr/>
        </p:nvSpPr>
        <p:spPr>
          <a:xfrm>
            <a:off x="4897796" y="3273445"/>
            <a:ext cx="339428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head: </a:t>
            </a:r>
            <a:r>
              <a:rPr lang="ko-KR" altLang="en-US" sz="1100" dirty="0">
                <a:latin typeface="ADLaM Display" panose="020F0502020204030204" pitchFamily="2" charset="0"/>
                <a:cs typeface="ADLaM Display" panose="020F0502020204030204" pitchFamily="2" charset="0"/>
              </a:rPr>
              <a:t>현재 내가 보고 있는 </a:t>
            </a:r>
            <a:r>
              <a:rPr lang="ko-KR" altLang="en-US" sz="1100" dirty="0" err="1">
                <a:latin typeface="ADLaM Display" panose="020F0502020204030204" pitchFamily="2" charset="0"/>
                <a:cs typeface="ADLaM Display" panose="020F0502020204030204" pitchFamily="2" charset="0"/>
              </a:rPr>
              <a:t>커밋</a:t>
            </a:r>
            <a:r>
              <a:rPr lang="ko-KR" altLang="en-US" sz="1100" dirty="0">
                <a:latin typeface="ADLaM Display" panose="020F0502020204030204" pitchFamily="2" charset="0"/>
                <a:cs typeface="ADLaM Display" panose="020F0502020204030204" pitchFamily="2" charset="0"/>
              </a:rPr>
              <a:t> 또는 </a:t>
            </a:r>
            <a:r>
              <a:rPr lang="ko-KR" altLang="en-US" sz="1100" dirty="0" err="1">
                <a:latin typeface="ADLaM Display" panose="020F0502020204030204" pitchFamily="2" charset="0"/>
                <a:cs typeface="ADLaM Display" panose="020F0502020204030204" pitchFamily="2" charset="0"/>
              </a:rPr>
              <a:t>브랜치의</a:t>
            </a:r>
            <a:r>
              <a:rPr lang="ko-KR" altLang="en-US" sz="1100" dirty="0">
                <a:latin typeface="ADLaM Display" panose="020F0502020204030204" pitchFamily="2" charset="0"/>
                <a:cs typeface="ADLaM Display" panose="020F0502020204030204" pitchFamily="2" charset="0"/>
              </a:rPr>
              <a:t> 위치</a:t>
            </a:r>
            <a:endParaRPr lang="en-US" altLang="ko-KR" sz="11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52918F9-5A5C-6EC6-2918-80EDCCB2A9C3}"/>
              </a:ext>
            </a:extLst>
          </p:cNvPr>
          <p:cNvCxnSpPr/>
          <p:nvPr/>
        </p:nvCxnSpPr>
        <p:spPr>
          <a:xfrm flipV="1">
            <a:off x="5162550" y="3170247"/>
            <a:ext cx="0" cy="206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81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931D2-34A5-BA16-A343-1D87084A7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77EAD-3E76-6911-1EF6-283B8759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33"/>
            <a:ext cx="1953492" cy="1325563"/>
          </a:xfrm>
        </p:spPr>
        <p:txBody>
          <a:bodyPr rtlCol="0"/>
          <a:lstStyle/>
          <a:p>
            <a:pPr rtl="0"/>
            <a:r>
              <a:rPr lang="en-US" altLang="ko-KR" cap="none" dirty="0"/>
              <a:t>merge</a:t>
            </a:r>
            <a:endParaRPr lang="ko-KR" altLang="en-US" sz="1100" cap="none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EBC7DD7-5D4A-BBDB-CF9E-7EF1437C944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143694" y="510952"/>
            <a:ext cx="4031030" cy="365125"/>
          </a:xfrm>
        </p:spPr>
        <p:txBody>
          <a:bodyPr rtlCol="0"/>
          <a:lstStyle/>
          <a:p>
            <a:pPr algn="l" rtl="0"/>
            <a:r>
              <a:rPr lang="ko-KR" altLang="en-US" dirty="0"/>
              <a:t>두 </a:t>
            </a:r>
            <a:r>
              <a:rPr lang="ko-KR" altLang="en-US" dirty="0" err="1"/>
              <a:t>브랜치를</a:t>
            </a:r>
            <a:r>
              <a:rPr lang="ko-KR" altLang="en-US" dirty="0"/>
              <a:t> 하나로 합칠 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30116242-4206-7088-BEE6-A022A39A802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7C93BF-C634-AD62-4C63-A083C748A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928" y="1231185"/>
            <a:ext cx="9259592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9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AA8C7-D81B-16BE-DC93-ABF4DB4F4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7E5A1-C854-9E16-9FB0-021C8C9D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33"/>
            <a:ext cx="1953492" cy="1325563"/>
          </a:xfrm>
        </p:spPr>
        <p:txBody>
          <a:bodyPr rtlCol="0"/>
          <a:lstStyle/>
          <a:p>
            <a:pPr rtl="0"/>
            <a:r>
              <a:rPr lang="en-US" altLang="ko-KR" cap="none" dirty="0"/>
              <a:t>merge</a:t>
            </a:r>
            <a:endParaRPr lang="ko-KR" altLang="en-US" sz="1100" cap="none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506A02E-E5B2-E096-1BE3-B967D0FEEB8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143694" y="510952"/>
            <a:ext cx="4031030" cy="365125"/>
          </a:xfrm>
        </p:spPr>
        <p:txBody>
          <a:bodyPr rtlCol="0"/>
          <a:lstStyle/>
          <a:p>
            <a:pPr algn="l" rtl="0"/>
            <a:r>
              <a:rPr lang="ko-KR" altLang="en-US" dirty="0"/>
              <a:t>두 </a:t>
            </a:r>
            <a:r>
              <a:rPr lang="ko-KR" altLang="en-US" dirty="0" err="1"/>
              <a:t>브랜치를</a:t>
            </a:r>
            <a:r>
              <a:rPr lang="ko-KR" altLang="en-US" dirty="0"/>
              <a:t> 하나로 합칠 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5A84FA5D-B805-041F-F53F-019AF513D60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1CA335-6C6A-EEA6-3F93-257E1005C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1276350"/>
            <a:ext cx="94583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2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0F9D4-308B-487F-AAF2-2B79B98DA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A1927-CB79-3C16-2330-82759148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33"/>
            <a:ext cx="1953492" cy="1325563"/>
          </a:xfrm>
        </p:spPr>
        <p:txBody>
          <a:bodyPr rtlCol="0"/>
          <a:lstStyle/>
          <a:p>
            <a:pPr rtl="0"/>
            <a:r>
              <a:rPr lang="en-US" altLang="ko-KR" cap="none" dirty="0"/>
              <a:t>merge</a:t>
            </a:r>
            <a:endParaRPr lang="ko-KR" altLang="en-US" sz="1100" cap="none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0C52AB1-4CAB-233F-A405-DD76EAB3E2B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143694" y="510952"/>
            <a:ext cx="4031030" cy="365125"/>
          </a:xfrm>
        </p:spPr>
        <p:txBody>
          <a:bodyPr rtlCol="0"/>
          <a:lstStyle/>
          <a:p>
            <a:pPr algn="l" rtl="0"/>
            <a:r>
              <a:rPr lang="ko-KR" altLang="en-US" dirty="0"/>
              <a:t>두 </a:t>
            </a:r>
            <a:r>
              <a:rPr lang="ko-KR" altLang="en-US" dirty="0" err="1"/>
              <a:t>브랜치를</a:t>
            </a:r>
            <a:r>
              <a:rPr lang="ko-KR" altLang="en-US" dirty="0"/>
              <a:t> 하나로 합칠 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C9F96AC-29F1-1AAA-C5CF-0C50B217A57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C299B4-1C33-9DF7-BEFF-7FD892C8E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14" y="1356296"/>
            <a:ext cx="9469171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7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812B6-A83D-941B-E26E-0C3DD6832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528DA-C261-FF74-56FF-763DB209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33"/>
            <a:ext cx="1953492" cy="1325563"/>
          </a:xfrm>
        </p:spPr>
        <p:txBody>
          <a:bodyPr rtlCol="0"/>
          <a:lstStyle/>
          <a:p>
            <a:pPr rtl="0"/>
            <a:r>
              <a:rPr lang="en-US" altLang="ko-KR" cap="none" dirty="0"/>
              <a:t>merge</a:t>
            </a:r>
            <a:endParaRPr lang="ko-KR" altLang="en-US" sz="1100" cap="none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835BAA2-494B-7C9F-8487-6CB7668E803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094776" y="594953"/>
            <a:ext cx="4031030" cy="365125"/>
          </a:xfrm>
        </p:spPr>
        <p:txBody>
          <a:bodyPr rtlCol="0"/>
          <a:lstStyle/>
          <a:p>
            <a:pPr algn="l" rtl="0"/>
            <a:r>
              <a:rPr lang="ko-KR" altLang="en-US" dirty="0"/>
              <a:t>여러 </a:t>
            </a:r>
            <a:r>
              <a:rPr lang="ko-KR" altLang="en-US" dirty="0" err="1"/>
              <a:t>커밋을</a:t>
            </a:r>
            <a:r>
              <a:rPr lang="ko-KR" altLang="en-US" dirty="0"/>
              <a:t> 하나로 합칠 때</a:t>
            </a:r>
            <a:r>
              <a:rPr lang="en-US" altLang="ko-KR" dirty="0"/>
              <a:t> ( with. vi )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E5D861DA-9E19-637F-384F-B59FD2D2532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16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C4F30F-88D0-5C96-573A-BCE79BD67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707" y="1701800"/>
            <a:ext cx="5029902" cy="17718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B7A6C8A-877F-7D7B-D66D-FA85C3E40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101" y="4460120"/>
            <a:ext cx="4991797" cy="3048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163B19C-5125-87F1-AA83-980AA443C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391" y="5506685"/>
            <a:ext cx="4963218" cy="34294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B0E2A0-B543-6918-AD8C-AE73E26AB0D6}"/>
              </a:ext>
            </a:extLst>
          </p:cNvPr>
          <p:cNvSpPr/>
          <p:nvPr/>
        </p:nvSpPr>
        <p:spPr>
          <a:xfrm>
            <a:off x="3683000" y="2317750"/>
            <a:ext cx="184150" cy="3238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E2D978-6E79-8662-035D-6CD6E8A6D276}"/>
              </a:ext>
            </a:extLst>
          </p:cNvPr>
          <p:cNvCxnSpPr>
            <a:cxnSpLocks/>
          </p:cNvCxnSpPr>
          <p:nvPr/>
        </p:nvCxnSpPr>
        <p:spPr>
          <a:xfrm flipH="1" flipV="1">
            <a:off x="3775075" y="2641600"/>
            <a:ext cx="92075" cy="286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7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AD941-992F-0CC6-9A71-9DE2B3F9D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3145D-3BA2-316E-562E-45AABF9E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33"/>
            <a:ext cx="1953492" cy="1325563"/>
          </a:xfrm>
        </p:spPr>
        <p:txBody>
          <a:bodyPr rtlCol="0"/>
          <a:lstStyle/>
          <a:p>
            <a:pPr rtl="0"/>
            <a:r>
              <a:rPr lang="en-US" altLang="ko-KR" cap="none" dirty="0"/>
              <a:t>merge</a:t>
            </a:r>
            <a:endParaRPr lang="ko-KR" altLang="en-US" sz="1100" cap="none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05F52AEF-C350-55EE-3AC2-05C8F3E7080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17</a:t>
            </a:fld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7EF9F4B-0A4F-DFDA-2667-2BF77DA95A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108" r="17289" b="63916"/>
          <a:stretch>
            <a:fillRect/>
          </a:stretch>
        </p:blipFill>
        <p:spPr>
          <a:xfrm>
            <a:off x="3854044" y="1224508"/>
            <a:ext cx="4476970" cy="119471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B38E904-29A0-3244-792E-18DB4FEB5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986" y="4896958"/>
            <a:ext cx="4470028" cy="22319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E6C4609-B853-2DB0-9EAD-AAD063986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106" y="3163296"/>
            <a:ext cx="2838846" cy="800212"/>
          </a:xfrm>
          <a:prstGeom prst="rect">
            <a:avLst/>
          </a:prstGeom>
        </p:spPr>
      </p:pic>
      <p:sp>
        <p:nvSpPr>
          <p:cNvPr id="39" name="텍스트 개체 틀 9">
            <a:extLst>
              <a:ext uri="{FF2B5EF4-FFF2-40B4-BE49-F238E27FC236}">
                <a16:creationId xmlns:a16="http://schemas.microsoft.com/office/drawing/2014/main" id="{458C224C-F6D7-6353-ACFF-96242CF08819}"/>
              </a:ext>
            </a:extLst>
          </p:cNvPr>
          <p:cNvSpPr txBox="1">
            <a:spLocks/>
          </p:cNvSpPr>
          <p:nvPr/>
        </p:nvSpPr>
        <p:spPr>
          <a:xfrm>
            <a:off x="2094776" y="594953"/>
            <a:ext cx="403103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여러 </a:t>
            </a:r>
            <a:r>
              <a:rPr lang="ko-KR" altLang="en-US" dirty="0" err="1"/>
              <a:t>커밋을</a:t>
            </a:r>
            <a:r>
              <a:rPr lang="ko-KR" altLang="en-US" dirty="0"/>
              <a:t> 하나로 합칠 때</a:t>
            </a:r>
            <a:r>
              <a:rPr lang="en-US" altLang="ko-KR" dirty="0"/>
              <a:t> ( with. vi )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D9E4D4E-4BA4-E137-DA00-C6595DBDCE76}"/>
              </a:ext>
            </a:extLst>
          </p:cNvPr>
          <p:cNvCxnSpPr>
            <a:cxnSpLocks/>
          </p:cNvCxnSpPr>
          <p:nvPr/>
        </p:nvCxnSpPr>
        <p:spPr>
          <a:xfrm>
            <a:off x="3854044" y="1816100"/>
            <a:ext cx="206415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5A034AA-1A0F-E7E9-2A75-C746933401D1}"/>
              </a:ext>
            </a:extLst>
          </p:cNvPr>
          <p:cNvCxnSpPr>
            <a:cxnSpLocks/>
          </p:cNvCxnSpPr>
          <p:nvPr/>
        </p:nvCxnSpPr>
        <p:spPr>
          <a:xfrm>
            <a:off x="4673106" y="3860800"/>
            <a:ext cx="24579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E3659B3-5890-5FAC-B425-89C173F5E645}"/>
              </a:ext>
            </a:extLst>
          </p:cNvPr>
          <p:cNvCxnSpPr>
            <a:cxnSpLocks/>
          </p:cNvCxnSpPr>
          <p:nvPr/>
        </p:nvCxnSpPr>
        <p:spPr>
          <a:xfrm>
            <a:off x="4102100" y="1816100"/>
            <a:ext cx="571006" cy="1968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3DB436D-4012-FDAA-D5B1-104A11352A66}"/>
              </a:ext>
            </a:extLst>
          </p:cNvPr>
          <p:cNvCxnSpPr>
            <a:cxnSpLocks/>
          </p:cNvCxnSpPr>
          <p:nvPr/>
        </p:nvCxnSpPr>
        <p:spPr>
          <a:xfrm flipH="1">
            <a:off x="4000500" y="3905250"/>
            <a:ext cx="672606" cy="1082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A3E2F6-51DD-C898-FE4E-EC29B864D33D}"/>
              </a:ext>
            </a:extLst>
          </p:cNvPr>
          <p:cNvSpPr/>
          <p:nvPr/>
        </p:nvSpPr>
        <p:spPr>
          <a:xfrm>
            <a:off x="4543586" y="2661960"/>
            <a:ext cx="377576" cy="25860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E98419-B70B-6F26-911F-64E8700088E5}"/>
              </a:ext>
            </a:extLst>
          </p:cNvPr>
          <p:cNvSpPr txBox="1"/>
          <p:nvPr/>
        </p:nvSpPr>
        <p:spPr>
          <a:xfrm>
            <a:off x="4506949" y="2606594"/>
            <a:ext cx="45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9E6DF"/>
                </a:solidFill>
              </a:rPr>
              <a:t>+ </a:t>
            </a:r>
            <a:r>
              <a:rPr lang="en-US" altLang="ko-KR" dirty="0" err="1">
                <a:solidFill>
                  <a:srgbClr val="E9E6DF"/>
                </a:solidFill>
              </a:rPr>
              <a:t>i</a:t>
            </a:r>
            <a:endParaRPr lang="ko-KR" altLang="en-US" dirty="0">
              <a:solidFill>
                <a:srgbClr val="E9E6D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03E8EF-8BF6-ED5A-3892-AE2F8601758A}"/>
              </a:ext>
            </a:extLst>
          </p:cNvPr>
          <p:cNvSpPr txBox="1"/>
          <p:nvPr/>
        </p:nvSpPr>
        <p:spPr>
          <a:xfrm>
            <a:off x="4506948" y="4150878"/>
            <a:ext cx="141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9E6DF"/>
                </a:solidFill>
              </a:rPr>
              <a:t>+ esc</a:t>
            </a:r>
            <a:endParaRPr lang="ko-KR" altLang="en-US" dirty="0">
              <a:solidFill>
                <a:srgbClr val="E9E6DF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ABB7B10-6C3B-2F54-5B19-ED69ACD0008B}"/>
              </a:ext>
            </a:extLst>
          </p:cNvPr>
          <p:cNvSpPr/>
          <p:nvPr/>
        </p:nvSpPr>
        <p:spPr>
          <a:xfrm>
            <a:off x="4543586" y="4216400"/>
            <a:ext cx="635968" cy="3038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2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F9DB2-7EF2-C7C0-ED13-836D73137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2171B-BAE5-8AC0-67C5-E51DFFB1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33"/>
            <a:ext cx="1953492" cy="1325563"/>
          </a:xfrm>
        </p:spPr>
        <p:txBody>
          <a:bodyPr rtlCol="0"/>
          <a:lstStyle/>
          <a:p>
            <a:pPr rtl="0"/>
            <a:r>
              <a:rPr lang="en-US" altLang="ko-KR" cap="none" dirty="0"/>
              <a:t>merge</a:t>
            </a:r>
            <a:endParaRPr lang="ko-KR" altLang="en-US" sz="1100" cap="none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4EE7FDE6-7358-CBD9-23D7-4098F99965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18</a:t>
            </a:fld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80AF8A2-81FE-6291-8D9A-ADF37B265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484" r="46393" b="40809"/>
          <a:stretch>
            <a:fillRect/>
          </a:stretch>
        </p:blipFill>
        <p:spPr>
          <a:xfrm>
            <a:off x="1564244" y="2116298"/>
            <a:ext cx="3779091" cy="219689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C39FBC0-3EC2-8465-052A-1FF548E856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927" r="52954"/>
          <a:stretch>
            <a:fillRect/>
          </a:stretch>
        </p:blipFill>
        <p:spPr>
          <a:xfrm>
            <a:off x="6652247" y="1413446"/>
            <a:ext cx="3329953" cy="391192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0B084DE-1AB4-5920-11B1-D4D546FF32CB}"/>
              </a:ext>
            </a:extLst>
          </p:cNvPr>
          <p:cNvCxnSpPr/>
          <p:nvPr/>
        </p:nvCxnSpPr>
        <p:spPr>
          <a:xfrm>
            <a:off x="1564244" y="2819400"/>
            <a:ext cx="151765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545889-541D-CC5B-4E04-CFA14B42C674}"/>
              </a:ext>
            </a:extLst>
          </p:cNvPr>
          <p:cNvCxnSpPr>
            <a:cxnSpLocks/>
          </p:cNvCxnSpPr>
          <p:nvPr/>
        </p:nvCxnSpPr>
        <p:spPr>
          <a:xfrm>
            <a:off x="6591300" y="2116298"/>
            <a:ext cx="889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864114-FF33-DF62-77E8-D47645BB31C5}"/>
              </a:ext>
            </a:extLst>
          </p:cNvPr>
          <p:cNvCxnSpPr>
            <a:cxnSpLocks/>
          </p:cNvCxnSpPr>
          <p:nvPr/>
        </p:nvCxnSpPr>
        <p:spPr>
          <a:xfrm>
            <a:off x="6652247" y="5325375"/>
            <a:ext cx="2565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9AECCA-461C-2FB2-34A6-F11B0B4A4743}"/>
              </a:ext>
            </a:extLst>
          </p:cNvPr>
          <p:cNvSpPr txBox="1"/>
          <p:nvPr/>
        </p:nvSpPr>
        <p:spPr>
          <a:xfrm>
            <a:off x="4683154" y="2060933"/>
            <a:ext cx="81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9E6DF"/>
                </a:solidFill>
              </a:rPr>
              <a:t>+ </a:t>
            </a:r>
            <a:r>
              <a:rPr lang="en-US" altLang="ko-KR" dirty="0" err="1">
                <a:solidFill>
                  <a:srgbClr val="E9E6DF"/>
                </a:solidFill>
              </a:rPr>
              <a:t>i</a:t>
            </a:r>
            <a:endParaRPr lang="ko-KR" altLang="en-US" dirty="0">
              <a:solidFill>
                <a:srgbClr val="E9E6DF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8174A9-3BA7-BCE2-C3FC-7611908C82B0}"/>
              </a:ext>
            </a:extLst>
          </p:cNvPr>
          <p:cNvCxnSpPr/>
          <p:nvPr/>
        </p:nvCxnSpPr>
        <p:spPr>
          <a:xfrm flipV="1">
            <a:off x="3162300" y="2116298"/>
            <a:ext cx="3371850" cy="645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E2412-A189-A83B-CB8E-9FF32287EBD5}"/>
              </a:ext>
            </a:extLst>
          </p:cNvPr>
          <p:cNvSpPr/>
          <p:nvPr/>
        </p:nvSpPr>
        <p:spPr>
          <a:xfrm>
            <a:off x="4721474" y="2116298"/>
            <a:ext cx="377576" cy="25860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429E62-6FD3-F2C5-E32A-BE4CEF182F92}"/>
              </a:ext>
            </a:extLst>
          </p:cNvPr>
          <p:cNvCxnSpPr>
            <a:cxnSpLocks/>
          </p:cNvCxnSpPr>
          <p:nvPr/>
        </p:nvCxnSpPr>
        <p:spPr>
          <a:xfrm flipH="1">
            <a:off x="6802313" y="2169705"/>
            <a:ext cx="244265" cy="2973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77E64E-7EB6-6251-D617-9D76C55F1B4C}"/>
              </a:ext>
            </a:extLst>
          </p:cNvPr>
          <p:cNvSpPr txBox="1"/>
          <p:nvPr/>
        </p:nvSpPr>
        <p:spPr>
          <a:xfrm>
            <a:off x="5933017" y="3536171"/>
            <a:ext cx="81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9E6DF"/>
                </a:solidFill>
              </a:rPr>
              <a:t>+ esc</a:t>
            </a:r>
            <a:endParaRPr lang="ko-KR" altLang="en-US" dirty="0">
              <a:solidFill>
                <a:srgbClr val="E9E6DF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FD3587-8C97-E2A4-5A22-B17D3550E77E}"/>
              </a:ext>
            </a:extLst>
          </p:cNvPr>
          <p:cNvSpPr/>
          <p:nvPr/>
        </p:nvSpPr>
        <p:spPr>
          <a:xfrm>
            <a:off x="5979830" y="3587751"/>
            <a:ext cx="611470" cy="3177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9">
            <a:extLst>
              <a:ext uri="{FF2B5EF4-FFF2-40B4-BE49-F238E27FC236}">
                <a16:creationId xmlns:a16="http://schemas.microsoft.com/office/drawing/2014/main" id="{4202FAF7-1579-792B-8FA6-603BF384EDD5}"/>
              </a:ext>
            </a:extLst>
          </p:cNvPr>
          <p:cNvSpPr txBox="1">
            <a:spLocks/>
          </p:cNvSpPr>
          <p:nvPr/>
        </p:nvSpPr>
        <p:spPr>
          <a:xfrm>
            <a:off x="2094776" y="594953"/>
            <a:ext cx="403103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여러 </a:t>
            </a:r>
            <a:r>
              <a:rPr lang="ko-KR" altLang="en-US" dirty="0" err="1"/>
              <a:t>커밋을</a:t>
            </a:r>
            <a:r>
              <a:rPr lang="ko-KR" altLang="en-US" dirty="0"/>
              <a:t> 하나로 합칠 때</a:t>
            </a:r>
            <a:r>
              <a:rPr lang="en-US" altLang="ko-KR" dirty="0"/>
              <a:t> ( with. vi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541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76E1D-FA2A-B967-0AEC-F4E55BE99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3D6A4-D92E-6EE7-6892-005EDDB1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33"/>
            <a:ext cx="1953492" cy="1325563"/>
          </a:xfrm>
        </p:spPr>
        <p:txBody>
          <a:bodyPr rtlCol="0"/>
          <a:lstStyle/>
          <a:p>
            <a:pPr rtl="0"/>
            <a:r>
              <a:rPr lang="en-US" altLang="ko-KR" cap="none" dirty="0"/>
              <a:t>merge</a:t>
            </a:r>
            <a:endParaRPr lang="ko-KR" altLang="en-US" sz="1100" cap="none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1D89C5BE-1FA6-F8FA-8D96-38552733DA5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19</a:t>
            </a:fld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862D858-7818-63A0-3F8B-06C76A5B9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491" y="2366730"/>
            <a:ext cx="8572933" cy="248467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E34C3C2-1C40-3895-DBB7-6D5546286988}"/>
              </a:ext>
            </a:extLst>
          </p:cNvPr>
          <p:cNvSpPr/>
          <p:nvPr/>
        </p:nvSpPr>
        <p:spPr>
          <a:xfrm>
            <a:off x="1377950" y="3149600"/>
            <a:ext cx="222250" cy="2794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C1FE9B-7F29-5D53-3C0A-5E8F97BC486F}"/>
              </a:ext>
            </a:extLst>
          </p:cNvPr>
          <p:cNvCxnSpPr/>
          <p:nvPr/>
        </p:nvCxnSpPr>
        <p:spPr>
          <a:xfrm>
            <a:off x="5238750" y="3429000"/>
            <a:ext cx="151765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D3F7F6F5-7959-C43F-ECD6-31274256E077}"/>
              </a:ext>
            </a:extLst>
          </p:cNvPr>
          <p:cNvSpPr txBox="1">
            <a:spLocks/>
          </p:cNvSpPr>
          <p:nvPr/>
        </p:nvSpPr>
        <p:spPr>
          <a:xfrm>
            <a:off x="2094776" y="594953"/>
            <a:ext cx="403103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여러 </a:t>
            </a:r>
            <a:r>
              <a:rPr lang="ko-KR" altLang="en-US" dirty="0" err="1"/>
              <a:t>커밋을</a:t>
            </a:r>
            <a:r>
              <a:rPr lang="ko-KR" altLang="en-US" dirty="0"/>
              <a:t> 하나로 합칠 때</a:t>
            </a:r>
            <a:r>
              <a:rPr lang="en-US" altLang="ko-KR" dirty="0"/>
              <a:t> ( with. vi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13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86397-C1DE-5794-F879-AC4AB02D8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4F5D1-2E39-3319-C028-B6DFE52D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33"/>
            <a:ext cx="1953492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Git ?</a:t>
            </a:r>
            <a:endParaRPr lang="ko-KR" altLang="en-US" sz="3200" cap="none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9AECB65D-6A7C-0C84-292B-EDC307CB669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A74CFB-A85F-235F-376C-D7218D6D20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7814" y="1252182"/>
            <a:ext cx="10170521" cy="5262917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Git</a:t>
            </a:r>
            <a:r>
              <a:rPr lang="ko-KR" altLang="en-US" dirty="0"/>
              <a:t>은 버전 관리 시스템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프로젝트의 변경 이력을 기록하고 추적 가능</a:t>
            </a:r>
            <a:endParaRPr lang="en-US" altLang="ko-KR" dirty="0"/>
          </a:p>
          <a:p>
            <a:pPr algn="l"/>
            <a:r>
              <a:rPr lang="en-US" altLang="ko-KR" dirty="0"/>
              <a:t>2. </a:t>
            </a:r>
            <a:r>
              <a:rPr lang="ko-KR" altLang="en-US" dirty="0"/>
              <a:t>여러 명이 동시에 작업해도 충돌 없이 협업 가능</a:t>
            </a:r>
            <a:endParaRPr lang="en-US" altLang="ko-KR" dirty="0"/>
          </a:p>
          <a:p>
            <a:pPr algn="l"/>
            <a:r>
              <a:rPr lang="en-US" altLang="ko-KR" dirty="0"/>
              <a:t>3. </a:t>
            </a:r>
            <a:r>
              <a:rPr lang="ko-KR" altLang="en-US" dirty="0"/>
              <a:t>실수하더라도 과거 상태로 되돌릴 수 있음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왜 </a:t>
            </a:r>
            <a:r>
              <a:rPr lang="en-US" altLang="ko-KR" dirty="0"/>
              <a:t>Git</a:t>
            </a:r>
            <a:r>
              <a:rPr lang="ko-KR" altLang="en-US" dirty="0"/>
              <a:t> 이 필요한가</a:t>
            </a:r>
            <a:r>
              <a:rPr lang="en-US" altLang="ko-KR" dirty="0"/>
              <a:t>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&gt; </a:t>
            </a:r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파일 이름 바꿔가며 관리 </a:t>
            </a:r>
            <a:r>
              <a:rPr lang="en-US" altLang="ko-KR" dirty="0"/>
              <a:t>(</a:t>
            </a:r>
            <a:r>
              <a:rPr lang="ko-KR" altLang="en-US" dirty="0"/>
              <a:t>면접</a:t>
            </a:r>
            <a:r>
              <a:rPr lang="en-US" altLang="ko-KR" dirty="0"/>
              <a:t>.pdf &gt; </a:t>
            </a:r>
            <a:r>
              <a:rPr lang="ko-KR" altLang="en-US" dirty="0"/>
              <a:t>면접</a:t>
            </a:r>
            <a:r>
              <a:rPr lang="en-US" altLang="ko-KR" dirty="0"/>
              <a:t>(</a:t>
            </a:r>
            <a:r>
              <a:rPr lang="ko-KR" altLang="en-US" dirty="0"/>
              <a:t>마지막</a:t>
            </a:r>
            <a:r>
              <a:rPr lang="en-US" altLang="ko-KR" dirty="0"/>
              <a:t>).pdf &gt; </a:t>
            </a:r>
            <a:r>
              <a:rPr lang="ko-KR" altLang="en-US" dirty="0"/>
              <a:t>면접</a:t>
            </a:r>
            <a:r>
              <a:rPr lang="en-US" altLang="ko-KR" dirty="0"/>
              <a:t>(</a:t>
            </a:r>
            <a:r>
              <a:rPr lang="ko-KR" altLang="en-US" dirty="0" err="1"/>
              <a:t>찐막</a:t>
            </a:r>
            <a:r>
              <a:rPr lang="en-US" altLang="ko-KR" dirty="0"/>
              <a:t>).pdf &gt; </a:t>
            </a:r>
            <a:r>
              <a:rPr lang="ko-KR" altLang="en-US" dirty="0"/>
              <a:t>면접</a:t>
            </a:r>
            <a:r>
              <a:rPr lang="en-US" altLang="ko-KR" dirty="0"/>
              <a:t>(</a:t>
            </a:r>
            <a:r>
              <a:rPr lang="ko-KR" altLang="en-US" dirty="0" err="1"/>
              <a:t>찐찐막</a:t>
            </a:r>
            <a:r>
              <a:rPr lang="en-US" altLang="ko-KR" dirty="0"/>
              <a:t>).pdf …. )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ko-KR" altLang="en-US" dirty="0"/>
              <a:t>해결</a:t>
            </a:r>
            <a:r>
              <a:rPr lang="en-US" altLang="ko-KR" dirty="0"/>
              <a:t>: Git</a:t>
            </a:r>
            <a:r>
              <a:rPr lang="ko-KR" altLang="en-US" dirty="0"/>
              <a:t>은 버전별로 자동 추적 </a:t>
            </a:r>
            <a:endParaRPr lang="en-US" altLang="ko-KR" dirty="0"/>
          </a:p>
          <a:p>
            <a:pPr algn="l"/>
            <a:r>
              <a:rPr lang="en-US" altLang="ko-KR" dirty="0"/>
              <a:t>&gt; </a:t>
            </a:r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팀원이 같은 파일을 수정해서 충돌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ko-KR" altLang="en-US" dirty="0"/>
              <a:t>해결</a:t>
            </a:r>
            <a:r>
              <a:rPr lang="en-US" altLang="ko-KR" dirty="0"/>
              <a:t>: Git</a:t>
            </a:r>
            <a:r>
              <a:rPr lang="ko-KR" altLang="en-US" dirty="0"/>
              <a:t>은 </a:t>
            </a:r>
            <a:r>
              <a:rPr lang="en-US" altLang="ko-KR" dirty="0"/>
              <a:t>merge </a:t>
            </a:r>
            <a:r>
              <a:rPr lang="ko-KR" altLang="en-US" dirty="0"/>
              <a:t>기능으로 해결</a:t>
            </a:r>
            <a:endParaRPr lang="en-US" altLang="ko-KR" dirty="0"/>
          </a:p>
          <a:p>
            <a:pPr algn="l"/>
            <a:r>
              <a:rPr lang="en-US" altLang="ko-KR" dirty="0"/>
              <a:t>&gt; </a:t>
            </a:r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실수로 코드 날림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ko-KR" altLang="en-US" dirty="0"/>
              <a:t>해결</a:t>
            </a:r>
            <a:r>
              <a:rPr lang="en-US" altLang="ko-KR" dirty="0"/>
              <a:t>: Git</a:t>
            </a:r>
            <a:r>
              <a:rPr lang="ko-KR" altLang="en-US" dirty="0"/>
              <a:t>은 이전 상태로 되돌리기 가능</a:t>
            </a:r>
            <a:endParaRPr lang="en-US" altLang="ko-KR" dirty="0"/>
          </a:p>
          <a:p>
            <a:pPr algn="l"/>
            <a:r>
              <a:rPr lang="en-US" altLang="ko-KR" dirty="0"/>
              <a:t>&gt; </a:t>
            </a:r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협업 시 누가 뭘 고쳤는지 추적 어려움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ko-KR" altLang="en-US" dirty="0"/>
              <a:t>해결</a:t>
            </a:r>
            <a:r>
              <a:rPr lang="en-US" altLang="ko-KR" dirty="0"/>
              <a:t>: Git</a:t>
            </a:r>
            <a:r>
              <a:rPr lang="ko-KR" altLang="en-US" dirty="0"/>
              <a:t>은 </a:t>
            </a:r>
            <a:r>
              <a:rPr lang="ko-KR" altLang="en-US" dirty="0" err="1"/>
              <a:t>커밋</a:t>
            </a:r>
            <a:r>
              <a:rPr lang="ko-KR" altLang="en-US" dirty="0"/>
              <a:t> 로그로 기록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0842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5418C-2F83-1379-B0C1-C21B5AB0C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A583F-675E-26B2-D5EF-CB49B2C1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33"/>
            <a:ext cx="1953492" cy="1325563"/>
          </a:xfrm>
        </p:spPr>
        <p:txBody>
          <a:bodyPr rtlCol="0"/>
          <a:lstStyle/>
          <a:p>
            <a:pPr rtl="0"/>
            <a:r>
              <a:rPr lang="en-US" altLang="ko-KR" cap="none" dirty="0"/>
              <a:t>stash</a:t>
            </a:r>
            <a:endParaRPr lang="ko-KR" altLang="en-US" sz="1100" cap="none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BBB5E0B8-9E5B-0019-CBAC-5AB12122FB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20</a:t>
            </a:fld>
            <a:endParaRPr lang="ko-KR" altLang="en-US" dirty="0"/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4C85551F-110B-23D7-6FE4-472FAB2EF603}"/>
              </a:ext>
            </a:extLst>
          </p:cNvPr>
          <p:cNvSpPr txBox="1">
            <a:spLocks/>
          </p:cNvSpPr>
          <p:nvPr/>
        </p:nvSpPr>
        <p:spPr>
          <a:xfrm>
            <a:off x="405676" y="1458553"/>
            <a:ext cx="10567124" cy="411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git stash?</a:t>
            </a:r>
          </a:p>
          <a:p>
            <a:pPr algn="l"/>
            <a:r>
              <a:rPr lang="ko-KR" altLang="en-US" dirty="0"/>
              <a:t>커밋하지 않은 변경사항</a:t>
            </a:r>
            <a:r>
              <a:rPr lang="en-US" altLang="ko-KR" dirty="0"/>
              <a:t>( 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추가된 파일 </a:t>
            </a:r>
            <a:r>
              <a:rPr lang="en-US" altLang="ko-KR" dirty="0"/>
              <a:t>)</a:t>
            </a:r>
            <a:r>
              <a:rPr lang="ko-KR" altLang="en-US" dirty="0"/>
              <a:t>을 임시저장 해두고 </a:t>
            </a:r>
            <a:r>
              <a:rPr lang="en-US" altLang="ko-KR" dirty="0"/>
              <a:t>working directory</a:t>
            </a:r>
            <a:r>
              <a:rPr lang="ko-KR" altLang="en-US" dirty="0"/>
              <a:t>를 원래대로 </a:t>
            </a:r>
            <a:r>
              <a:rPr lang="en-US" altLang="ko-KR" dirty="0"/>
              <a:t>(</a:t>
            </a:r>
            <a:r>
              <a:rPr lang="ko-KR" altLang="en-US" dirty="0"/>
              <a:t> 마지막 </a:t>
            </a:r>
            <a:r>
              <a:rPr lang="ko-KR" altLang="en-US" dirty="0" err="1"/>
              <a:t>커밋</a:t>
            </a:r>
            <a:r>
              <a:rPr lang="ko-KR" altLang="en-US" dirty="0"/>
              <a:t> 상태</a:t>
            </a:r>
            <a:r>
              <a:rPr lang="en-US" altLang="ko-KR" dirty="0"/>
              <a:t> ) </a:t>
            </a:r>
            <a:r>
              <a:rPr lang="ko-KR" altLang="en-US" dirty="0"/>
              <a:t>되돌리는 기능</a:t>
            </a:r>
            <a:r>
              <a:rPr lang="en-US" altLang="ko-KR" dirty="0"/>
              <a:t> </a:t>
            </a:r>
          </a:p>
          <a:p>
            <a:pPr algn="l"/>
            <a:r>
              <a:rPr lang="en-US" altLang="ko-KR" dirty="0" err="1"/>
              <a:t>i.e</a:t>
            </a:r>
            <a:r>
              <a:rPr lang="en-US" altLang="ko-KR" dirty="0"/>
              <a:t>)</a:t>
            </a:r>
            <a:r>
              <a:rPr lang="ko-KR" altLang="en-US" dirty="0"/>
              <a:t> 변경 사항을 커밋하지 않고 잠시 보관</a:t>
            </a:r>
            <a:endParaRPr lang="en-US" altLang="ko-KR" dirty="0"/>
          </a:p>
          <a:p>
            <a:pPr algn="l"/>
            <a:br>
              <a:rPr lang="en-US" altLang="ko-KR" sz="800" dirty="0"/>
            </a:br>
            <a:r>
              <a:rPr lang="en-US" altLang="ko-KR" sz="800" dirty="0"/>
              <a:t>when?</a:t>
            </a:r>
            <a:br>
              <a:rPr lang="en-US" altLang="ko-KR" sz="800" dirty="0"/>
            </a:br>
            <a:r>
              <a:rPr lang="en-US" altLang="ko-KR" dirty="0"/>
              <a:t>&gt;&gt; branch</a:t>
            </a:r>
            <a:r>
              <a:rPr lang="ko-KR" altLang="en-US" dirty="0"/>
              <a:t>를 </a:t>
            </a:r>
            <a:r>
              <a:rPr lang="en-US" altLang="ko-KR" dirty="0"/>
              <a:t>switch</a:t>
            </a:r>
            <a:r>
              <a:rPr lang="ko-KR" altLang="en-US" dirty="0"/>
              <a:t>하거나 </a:t>
            </a:r>
            <a:r>
              <a:rPr lang="en-US" altLang="ko-KR" dirty="0"/>
              <a:t>pull</a:t>
            </a:r>
            <a:r>
              <a:rPr lang="ko-KR" altLang="en-US" dirty="0"/>
              <a:t>하거나 </a:t>
            </a:r>
            <a:r>
              <a:rPr lang="en-US" altLang="ko-KR" dirty="0"/>
              <a:t>.. 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커밋하기 애매할 때</a:t>
            </a:r>
            <a:r>
              <a:rPr lang="en-US" altLang="ko-KR" dirty="0"/>
              <a:t>..</a:t>
            </a:r>
            <a:r>
              <a:rPr lang="ko-KR" altLang="en-US" dirty="0"/>
              <a:t> 유용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+ stash</a:t>
            </a:r>
            <a:r>
              <a:rPr lang="ko-KR" altLang="en-US" dirty="0"/>
              <a:t>는 </a:t>
            </a:r>
            <a:r>
              <a:rPr lang="en-US" altLang="ko-KR" dirty="0"/>
              <a:t>Git</a:t>
            </a:r>
            <a:r>
              <a:rPr lang="ko-KR" altLang="en-US" dirty="0"/>
              <a:t>의 마치 스택처럼 저장</a:t>
            </a:r>
            <a:r>
              <a:rPr lang="en-US" altLang="ko-KR" dirty="0"/>
              <a:t>( push )</a:t>
            </a:r>
            <a:r>
              <a:rPr lang="ko-KR" altLang="en-US" dirty="0"/>
              <a:t>되고 스택처럼 반환</a:t>
            </a:r>
            <a:r>
              <a:rPr lang="en-US" altLang="ko-KR" dirty="0"/>
              <a:t>( pop )</a:t>
            </a:r>
            <a:r>
              <a:rPr lang="ko-KR" altLang="en-US" dirty="0"/>
              <a:t> 된다</a:t>
            </a:r>
            <a:r>
              <a:rPr lang="en-US" altLang="ko-KR" dirty="0"/>
              <a:t>. </a:t>
            </a:r>
          </a:p>
          <a:p>
            <a:pPr algn="l"/>
            <a:r>
              <a:rPr lang="en-US" altLang="ko-KR" dirty="0"/>
              <a:t>--- stack</a:t>
            </a:r>
            <a:r>
              <a:rPr lang="ko-KR" altLang="en-US" dirty="0"/>
              <a:t>영역에서 삭제</a:t>
            </a:r>
            <a:r>
              <a:rPr lang="en-US" altLang="ko-KR" dirty="0"/>
              <a:t>O</a:t>
            </a:r>
            <a:r>
              <a:rPr lang="ko-KR" altLang="en-US" dirty="0"/>
              <a:t> 적용</a:t>
            </a:r>
            <a:r>
              <a:rPr lang="en-US" altLang="ko-KR" dirty="0"/>
              <a:t>: git stash pop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--- stack</a:t>
            </a:r>
            <a:r>
              <a:rPr lang="ko-KR" altLang="en-US" dirty="0"/>
              <a:t>영역에서 삭제</a:t>
            </a:r>
            <a:r>
              <a:rPr lang="en-US" altLang="ko-KR" dirty="0"/>
              <a:t>X</a:t>
            </a:r>
            <a:r>
              <a:rPr lang="ko-KR" altLang="en-US" dirty="0"/>
              <a:t> 적용</a:t>
            </a:r>
            <a:r>
              <a:rPr lang="en-US" altLang="ko-KR" dirty="0"/>
              <a:t>: git stash apply</a:t>
            </a:r>
            <a:br>
              <a:rPr lang="en-US" altLang="ko-KR" sz="800" dirty="0"/>
            </a:br>
            <a:br>
              <a:rPr lang="en-US" altLang="ko-KR" sz="800" dirty="0"/>
            </a:br>
            <a:br>
              <a:rPr lang="en-US" altLang="ko-KR" sz="800" dirty="0"/>
            </a:br>
            <a:r>
              <a:rPr lang="en-US" altLang="ko-KR" sz="800" dirty="0"/>
              <a:t>how?</a:t>
            </a:r>
            <a:br>
              <a:rPr lang="en-US" altLang="ko-KR" sz="800" dirty="0"/>
            </a:br>
            <a:r>
              <a:rPr lang="en-US" altLang="ko-KR" dirty="0"/>
              <a:t>&gt;&gt; working director</a:t>
            </a:r>
            <a:r>
              <a:rPr lang="ko-KR" altLang="en-US" dirty="0"/>
              <a:t>에 변경사항이 존재 </a:t>
            </a:r>
            <a:r>
              <a:rPr lang="en-US" altLang="ko-KR" dirty="0"/>
              <a:t>&gt; git </a:t>
            </a:r>
            <a:r>
              <a:rPr lang="en-US" altLang="ko-KR" dirty="0" err="1"/>
              <a:t>statsh</a:t>
            </a:r>
            <a:r>
              <a:rPr lang="en-US" altLang="ko-KR" dirty="0"/>
              <a:t> </a:t>
            </a:r>
            <a:r>
              <a:rPr lang="ko-KR" altLang="en-US" dirty="0"/>
              <a:t>입력 </a:t>
            </a:r>
            <a:r>
              <a:rPr lang="en-US" altLang="ko-KR" dirty="0"/>
              <a:t>&gt; branch </a:t>
            </a:r>
            <a:r>
              <a:rPr lang="ko-KR" altLang="en-US" dirty="0"/>
              <a:t>이동 </a:t>
            </a:r>
            <a:r>
              <a:rPr lang="en-US" altLang="ko-KR" dirty="0"/>
              <a:t>&gt; </a:t>
            </a:r>
            <a:r>
              <a:rPr lang="ko-KR" altLang="en-US" dirty="0"/>
              <a:t>할거 하고 복귀 </a:t>
            </a:r>
            <a:r>
              <a:rPr lang="en-US" altLang="ko-KR" dirty="0"/>
              <a:t>&gt; </a:t>
            </a:r>
            <a:r>
              <a:rPr lang="ko-KR" altLang="en-US" dirty="0"/>
              <a:t>기존 </a:t>
            </a:r>
            <a:r>
              <a:rPr lang="en-US" altLang="ko-KR" dirty="0"/>
              <a:t>branch</a:t>
            </a:r>
            <a:r>
              <a:rPr lang="ko-KR" altLang="en-US" dirty="0"/>
              <a:t> 복귀 </a:t>
            </a:r>
            <a:r>
              <a:rPr lang="en-US" altLang="ko-KR" dirty="0"/>
              <a:t>&gt; git stash pop</a:t>
            </a:r>
          </a:p>
        </p:txBody>
      </p:sp>
    </p:spTree>
    <p:extLst>
      <p:ext uri="{BB962C8B-B14F-4D97-AF65-F5344CB8AC3E}">
        <p14:creationId xmlns:p14="http://schemas.microsoft.com/office/powerpoint/2010/main" val="1249574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4C6AB-E7A3-6F74-7A55-A9F22AC9C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357B6-85A4-6182-2FEA-B68A25FB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33"/>
            <a:ext cx="1953492" cy="1325563"/>
          </a:xfrm>
        </p:spPr>
        <p:txBody>
          <a:bodyPr rtlCol="0"/>
          <a:lstStyle/>
          <a:p>
            <a:pPr rtl="0"/>
            <a:r>
              <a:rPr lang="en-US" altLang="ko-KR" cap="none" dirty="0"/>
              <a:t>stash</a:t>
            </a:r>
            <a:endParaRPr lang="ko-KR" altLang="en-US" sz="1100" cap="none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A2FBF78D-4408-E30A-8930-0AB5A763AE5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4CC0E8-CC2E-C118-0BB7-117CAF411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7" y="3124709"/>
            <a:ext cx="6792273" cy="5144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280C98-31DA-7C33-5B43-6A6672843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87" y="3784004"/>
            <a:ext cx="5618163" cy="16886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20F40D-B2DF-3839-6D5B-1919D52ED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87" y="1136773"/>
            <a:ext cx="5618163" cy="1843063"/>
          </a:xfrm>
          <a:prstGeom prst="rect">
            <a:avLst/>
          </a:prstGeom>
        </p:spPr>
      </p:pic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A977AAC9-855C-A2AA-816D-532ED70EB39C}"/>
              </a:ext>
            </a:extLst>
          </p:cNvPr>
          <p:cNvSpPr/>
          <p:nvPr/>
        </p:nvSpPr>
        <p:spPr>
          <a:xfrm>
            <a:off x="4622800" y="2489200"/>
            <a:ext cx="3114400" cy="2470150"/>
          </a:xfrm>
          <a:custGeom>
            <a:avLst/>
            <a:gdLst>
              <a:gd name="connsiteX0" fmla="*/ 977900 w 3114400"/>
              <a:gd name="connsiteY0" fmla="*/ 0 h 2470150"/>
              <a:gd name="connsiteX1" fmla="*/ 3098800 w 3114400"/>
              <a:gd name="connsiteY1" fmla="*/ 806450 h 2470150"/>
              <a:gd name="connsiteX2" fmla="*/ 0 w 3114400"/>
              <a:gd name="connsiteY2" fmla="*/ 2470150 h 247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400" h="2470150">
                <a:moveTo>
                  <a:pt x="977900" y="0"/>
                </a:moveTo>
                <a:cubicBezTo>
                  <a:pt x="2119841" y="197379"/>
                  <a:pt x="3261783" y="394759"/>
                  <a:pt x="3098800" y="806450"/>
                </a:cubicBezTo>
                <a:cubicBezTo>
                  <a:pt x="2935817" y="1218141"/>
                  <a:pt x="229658" y="2339975"/>
                  <a:pt x="0" y="247015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302988-64C8-158A-B136-AB4A79057026}"/>
              </a:ext>
            </a:extLst>
          </p:cNvPr>
          <p:cNvCxnSpPr>
            <a:cxnSpLocks/>
          </p:cNvCxnSpPr>
          <p:nvPr/>
        </p:nvCxnSpPr>
        <p:spPr>
          <a:xfrm>
            <a:off x="573087" y="3429000"/>
            <a:ext cx="97631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323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2E8AE-B188-1AB7-5C49-B4768156D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B5F2C-F460-4FE4-3CBE-68A1550B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33"/>
            <a:ext cx="1953492" cy="1325563"/>
          </a:xfrm>
        </p:spPr>
        <p:txBody>
          <a:bodyPr rtlCol="0"/>
          <a:lstStyle/>
          <a:p>
            <a:pPr rtl="0"/>
            <a:r>
              <a:rPr lang="en-US" altLang="ko-KR" cap="none" dirty="0"/>
              <a:t>stash</a:t>
            </a:r>
            <a:endParaRPr lang="ko-KR" altLang="en-US" sz="1100" cap="none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2EFF001-A09D-A76B-C571-B2475EBCA2A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22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5C2642F-B5D3-EE19-A228-0B4D853C9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7" y="3629941"/>
            <a:ext cx="8467725" cy="279082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06F0C5F-0EC1-43FD-FE11-D55DF22EDE85}"/>
              </a:ext>
            </a:extLst>
          </p:cNvPr>
          <p:cNvCxnSpPr/>
          <p:nvPr/>
        </p:nvCxnSpPr>
        <p:spPr>
          <a:xfrm>
            <a:off x="5323751" y="5753100"/>
            <a:ext cx="25908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B65B5166-3C44-00C4-7AFB-B176DD3A2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7" y="1052418"/>
            <a:ext cx="6192114" cy="2429214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A7FCA55-75D2-5163-C136-2508E6119F67}"/>
              </a:ext>
            </a:extLst>
          </p:cNvPr>
          <p:cNvCxnSpPr>
            <a:cxnSpLocks/>
          </p:cNvCxnSpPr>
          <p:nvPr/>
        </p:nvCxnSpPr>
        <p:spPr>
          <a:xfrm>
            <a:off x="427037" y="1356296"/>
            <a:ext cx="133191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989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2FCB7458-8FEA-434A-E791-93DDAA371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2943840"/>
            <a:ext cx="6068272" cy="2686425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23</a:t>
            </a:fld>
            <a:endParaRPr lang="ko-KR" altLang="en-US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DC754255-4792-1486-6230-DA61AB68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400" y="114300"/>
            <a:ext cx="4635500" cy="1325563"/>
          </a:xfrm>
        </p:spPr>
        <p:txBody>
          <a:bodyPr rtlCol="0"/>
          <a:lstStyle/>
          <a:p>
            <a:pPr algn="l" rtl="0"/>
            <a:r>
              <a:rPr lang="en-US" altLang="ko-KR" cap="none" dirty="0"/>
              <a:t>commit </a:t>
            </a:r>
            <a:r>
              <a:rPr lang="ko-KR" altLang="en-US" cap="none" dirty="0"/>
              <a:t>실수 시 행동강령</a:t>
            </a:r>
            <a:endParaRPr lang="ko-KR" altLang="en-US" sz="1100" cap="non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DFB276-6E24-BA0B-44D0-5F5FA3AE045B}"/>
              </a:ext>
            </a:extLst>
          </p:cNvPr>
          <p:cNvSpPr txBox="1"/>
          <p:nvPr/>
        </p:nvSpPr>
        <p:spPr>
          <a:xfrm>
            <a:off x="1504950" y="1404957"/>
            <a:ext cx="941705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git commit –amend: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직전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커밋을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 수정하는 명령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  <a:cs typeface="ADLaM Display" panose="02010000000000000000" pitchFamily="2" charset="0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-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단순히 메시지만 바꾸지 않고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스테이징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 영역에 올라가 있는 변경사항 전체를 포함해서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커밋을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 덮어 씌움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 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   (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유의 사항이 될 수 있다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commit –amend –m “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수정할 메시지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</a:p>
          <a:p>
            <a:endParaRPr lang="en-US" altLang="ko-KR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7949C63-A5A8-0622-C10B-7B66E14AAFA0}"/>
              </a:ext>
            </a:extLst>
          </p:cNvPr>
          <p:cNvCxnSpPr/>
          <p:nvPr/>
        </p:nvCxnSpPr>
        <p:spPr>
          <a:xfrm>
            <a:off x="1644650" y="4724400"/>
            <a:ext cx="6604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486929C-60C7-3D36-C132-3CD096F371CB}"/>
              </a:ext>
            </a:extLst>
          </p:cNvPr>
          <p:cNvCxnSpPr>
            <a:cxnSpLocks/>
          </p:cNvCxnSpPr>
          <p:nvPr/>
        </p:nvCxnSpPr>
        <p:spPr>
          <a:xfrm>
            <a:off x="1657350" y="3268028"/>
            <a:ext cx="3175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FE021C-60F0-8F2B-3341-DE88997F764E}"/>
              </a:ext>
            </a:extLst>
          </p:cNvPr>
          <p:cNvCxnSpPr>
            <a:cxnSpLocks/>
          </p:cNvCxnSpPr>
          <p:nvPr/>
        </p:nvCxnSpPr>
        <p:spPr>
          <a:xfrm>
            <a:off x="1816100" y="5543550"/>
            <a:ext cx="11049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0BF29-C768-031B-B190-5306D58CB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EAAD6A54-6299-8FCD-61A4-EF435E81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24</a:t>
            </a:fld>
            <a:endParaRPr lang="ko-KR" altLang="en-US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7542395-3E7F-59E3-AD7F-61398DD2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400" y="114300"/>
            <a:ext cx="4635500" cy="1325563"/>
          </a:xfrm>
        </p:spPr>
        <p:txBody>
          <a:bodyPr rtlCol="0"/>
          <a:lstStyle/>
          <a:p>
            <a:pPr algn="l" rtl="0"/>
            <a:r>
              <a:rPr lang="en-US" altLang="ko-KR" cap="none" dirty="0"/>
              <a:t>commit </a:t>
            </a:r>
            <a:r>
              <a:rPr lang="ko-KR" altLang="en-US" cap="none" dirty="0"/>
              <a:t>실수 시 행동강령</a:t>
            </a:r>
            <a:endParaRPr lang="ko-KR" altLang="en-US" sz="1100" cap="non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C5F44B-8768-EF14-05C9-5EEA546EC400}"/>
              </a:ext>
            </a:extLst>
          </p:cNvPr>
          <p:cNvSpPr txBox="1"/>
          <p:nvPr/>
        </p:nvSpPr>
        <p:spPr>
          <a:xfrm>
            <a:off x="1549400" y="1562338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----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 빼먹은 경우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----</a:t>
            </a: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add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빼먹은 파일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commit –amend --no-edit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5F363-9B74-51ED-893D-13F877E4E2AA}"/>
              </a:ext>
            </a:extLst>
          </p:cNvPr>
          <p:cNvSpPr txBox="1"/>
          <p:nvPr/>
        </p:nvSpPr>
        <p:spPr>
          <a:xfrm>
            <a:off x="1549400" y="2828835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----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과거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커밋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수정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----</a:t>
            </a: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rebase –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HEAD~n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( n: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몇 개의 이전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커밋까지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볼 건지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673C62-20BA-57DC-72D8-CF2A7BD3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3857477"/>
            <a:ext cx="5925377" cy="2114845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72FAAF-1B19-4A56-CF75-DEAACA19D08A}"/>
              </a:ext>
            </a:extLst>
          </p:cNvPr>
          <p:cNvCxnSpPr/>
          <p:nvPr/>
        </p:nvCxnSpPr>
        <p:spPr>
          <a:xfrm>
            <a:off x="5295900" y="5822950"/>
            <a:ext cx="200025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549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66EA0-CD74-DCC1-90CD-BBF704AE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9B6AEE91-28BD-056A-C72A-7E5F246B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25</a:t>
            </a:fld>
            <a:endParaRPr lang="ko-KR" altLang="en-US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B870C1A5-2BF6-9731-26B7-E0E86B6C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400" y="114300"/>
            <a:ext cx="4635500" cy="1325563"/>
          </a:xfrm>
        </p:spPr>
        <p:txBody>
          <a:bodyPr rtlCol="0"/>
          <a:lstStyle/>
          <a:p>
            <a:pPr algn="l" rtl="0"/>
            <a:r>
              <a:rPr lang="en-US" altLang="ko-KR" cap="none" dirty="0"/>
              <a:t>commit </a:t>
            </a:r>
            <a:r>
              <a:rPr lang="ko-KR" altLang="en-US" cap="none" dirty="0"/>
              <a:t>실수 시 행동강령</a:t>
            </a:r>
            <a:endParaRPr lang="ko-KR" altLang="en-US" sz="1100" cap="none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7F8304-A1F1-CF21-65F6-589E637D8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1808935"/>
            <a:ext cx="8364117" cy="31151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DA151E-DD6A-A1E1-6E4D-2B27BCF32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0" y="3976557"/>
            <a:ext cx="638264" cy="31436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642EF3-A85D-FD4F-9B10-F92D249DEF11}"/>
              </a:ext>
            </a:extLst>
          </p:cNvPr>
          <p:cNvSpPr txBox="1">
            <a:spLocks/>
          </p:cNvSpPr>
          <p:nvPr/>
        </p:nvSpPr>
        <p:spPr>
          <a:xfrm>
            <a:off x="1460500" y="1018185"/>
            <a:ext cx="4635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1200" cap="none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커밋</a:t>
            </a:r>
            <a:r>
              <a:rPr lang="ko-KR" altLang="en-US" sz="1200" cap="none" dirty="0">
                <a:latin typeface="HY견고딕" panose="02030600000101010101" pitchFamily="18" charset="-127"/>
                <a:ea typeface="HY견고딕" panose="02030600000101010101" pitchFamily="18" charset="-127"/>
              </a:rPr>
              <a:t>　이전으로　돌아온　것을　확인가능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349531-3E67-6425-76B6-7D42BF573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400" y="5060878"/>
            <a:ext cx="5811061" cy="102884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086FA7-B419-5166-85A4-E772B9C8787C}"/>
              </a:ext>
            </a:extLst>
          </p:cNvPr>
          <p:cNvCxnSpPr/>
          <p:nvPr/>
        </p:nvCxnSpPr>
        <p:spPr>
          <a:xfrm>
            <a:off x="1743075" y="5381625"/>
            <a:ext cx="3024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29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0EB73-4166-2502-3821-325FEF4F3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2CE641E-1BEF-57A8-3C8C-3724905F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26</a:t>
            </a:fld>
            <a:endParaRPr lang="ko-KR" altLang="en-US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DF9A891D-AA4E-0ADD-4C68-C5F77D3B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400" y="114300"/>
            <a:ext cx="4635500" cy="1325563"/>
          </a:xfrm>
        </p:spPr>
        <p:txBody>
          <a:bodyPr rtlCol="0"/>
          <a:lstStyle/>
          <a:p>
            <a:pPr algn="l" rtl="0"/>
            <a:r>
              <a:rPr lang="en-US" altLang="ko-KR" cap="none" dirty="0"/>
              <a:t>commit </a:t>
            </a:r>
            <a:r>
              <a:rPr lang="ko-KR" altLang="en-US" cap="none" dirty="0"/>
              <a:t>실수 시 행동강령</a:t>
            </a:r>
            <a:endParaRPr lang="ko-KR" altLang="en-US" sz="1100" cap="none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262545-260B-58B3-683D-8BE1CC47F3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537" b="50847"/>
          <a:stretch>
            <a:fillRect/>
          </a:stretch>
        </p:blipFill>
        <p:spPr>
          <a:xfrm>
            <a:off x="809303" y="1823998"/>
            <a:ext cx="4635500" cy="2762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4DDD9B2-5DE8-7F78-7EDF-0FFC0201CC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122"/>
          <a:stretch>
            <a:fillRect/>
          </a:stretch>
        </p:blipFill>
        <p:spPr>
          <a:xfrm>
            <a:off x="809303" y="2259395"/>
            <a:ext cx="4972744" cy="16766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05BB068-7FBD-B87D-BD62-63CF789C0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03" y="4095161"/>
            <a:ext cx="4172532" cy="153373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F358CF-9C7F-510E-9DEB-DDD4731D1D46}"/>
              </a:ext>
            </a:extLst>
          </p:cNvPr>
          <p:cNvSpPr/>
          <p:nvPr/>
        </p:nvSpPr>
        <p:spPr>
          <a:xfrm>
            <a:off x="809303" y="2522220"/>
            <a:ext cx="2124397" cy="1524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D6A72-D87A-165A-A421-6897B7877AD4}"/>
              </a:ext>
            </a:extLst>
          </p:cNvPr>
          <p:cNvSpPr/>
          <p:nvPr/>
        </p:nvSpPr>
        <p:spPr>
          <a:xfrm>
            <a:off x="809303" y="4610100"/>
            <a:ext cx="1636717" cy="14546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22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 dirty="0"/>
              <a:t>2025-06-16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marL="342900" indent="-342900" rtl="0">
              <a:buAutoNum type="arabicPeriod"/>
            </a:pPr>
            <a:r>
              <a:rPr lang="ko-KR" altLang="en-US" dirty="0"/>
              <a:t>용어 정리</a:t>
            </a:r>
            <a:endParaRPr lang="en-US" altLang="ko-KR" dirty="0"/>
          </a:p>
          <a:p>
            <a:pPr marL="342900" indent="-342900" rtl="0">
              <a:buAutoNum type="arabicPeriod"/>
            </a:pPr>
            <a:r>
              <a:rPr lang="ko-KR" altLang="en-US" dirty="0"/>
              <a:t>일련의 과정</a:t>
            </a:r>
            <a:endParaRPr lang="en-US" altLang="ko-KR" dirty="0"/>
          </a:p>
          <a:p>
            <a:pPr marL="342900" indent="-342900" rtl="0">
              <a:buAutoNum type="arabicPeriod"/>
            </a:pPr>
            <a:r>
              <a:rPr lang="ko-KR" altLang="en-US" dirty="0"/>
              <a:t>몇몇 용어 설명</a:t>
            </a:r>
            <a:endParaRPr lang="en-US" altLang="ko-KR" dirty="0"/>
          </a:p>
          <a:p>
            <a:pPr marL="342900" indent="-342900" rtl="0">
              <a:buAutoNum type="arabicPeriod"/>
            </a:pPr>
            <a:r>
              <a:rPr lang="ko-KR" altLang="en-US" dirty="0" err="1"/>
              <a:t>커밋</a:t>
            </a:r>
            <a:r>
              <a:rPr lang="ko-KR" altLang="en-US" dirty="0"/>
              <a:t> 실수 시 행동강령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/>
              <a:t>용어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US" altLang="ko-KR" cap="none" dirty="0"/>
              <a:t>working</a:t>
            </a:r>
            <a:r>
              <a:rPr lang="en-US" altLang="ko-KR" dirty="0"/>
              <a:t> </a:t>
            </a:r>
            <a:r>
              <a:rPr lang="en-US" altLang="ko-KR" cap="none" dirty="0"/>
              <a:t>directory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US" altLang="ko-KR" cap="none" dirty="0"/>
              <a:t>staging area</a:t>
            </a:r>
            <a:endParaRPr lang="ko-KR" altLang="en-US" cap="none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US" altLang="ko-KR" cap="none" dirty="0"/>
              <a:t>commit</a:t>
            </a:r>
            <a:endParaRPr lang="ko-KR" altLang="en-US" cap="none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2206" y="1232892"/>
            <a:ext cx="5539095" cy="1010842"/>
          </a:xfrm>
        </p:spPr>
        <p:txBody>
          <a:bodyPr rtlCol="0"/>
          <a:lstStyle/>
          <a:p>
            <a:pPr rtl="0"/>
            <a:r>
              <a:rPr lang="en-US" altLang="ko-KR" dirty="0"/>
              <a:t>Git</a:t>
            </a:r>
            <a:r>
              <a:rPr lang="ko-KR" altLang="en-US" dirty="0"/>
              <a:t>으로 버전을 관리할 대상 디렉토리</a:t>
            </a:r>
            <a:endParaRPr lang="en-US" altLang="ko-KR" dirty="0"/>
          </a:p>
          <a:p>
            <a:pPr rtl="0"/>
            <a:r>
              <a:rPr lang="ko-KR" altLang="en-US" dirty="0"/>
              <a:t>로컬</a:t>
            </a:r>
            <a:r>
              <a:rPr lang="en-US" altLang="ko-KR" dirty="0"/>
              <a:t>: </a:t>
            </a:r>
            <a:r>
              <a:rPr lang="ko-KR" altLang="en-US" dirty="0"/>
              <a:t>내 컴퓨터에 있는 </a:t>
            </a:r>
            <a:r>
              <a:rPr lang="en-US" altLang="ko-KR" dirty="0"/>
              <a:t>Git </a:t>
            </a:r>
            <a:r>
              <a:rPr lang="ko-KR" altLang="en-US" dirty="0"/>
              <a:t>저장소</a:t>
            </a:r>
            <a:endParaRPr lang="en-US" altLang="ko-KR" dirty="0"/>
          </a:p>
          <a:p>
            <a:pPr rtl="0"/>
            <a:r>
              <a:rPr lang="ko-KR" altLang="en-US" dirty="0"/>
              <a:t>원격</a:t>
            </a:r>
            <a:r>
              <a:rPr lang="en-US" altLang="ko-KR" dirty="0"/>
              <a:t>: GitHub</a:t>
            </a:r>
            <a:r>
              <a:rPr lang="ko-KR" altLang="en-US" dirty="0"/>
              <a:t>에 있는 저장소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20342" y="247903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실제 코드를 수정하는 작업 영역</a:t>
            </a:r>
            <a:endParaRPr lang="en-US" altLang="ko-KR" dirty="0"/>
          </a:p>
          <a:p>
            <a:pPr rtl="0"/>
            <a:r>
              <a:rPr lang="en-US" altLang="ko-KR" dirty="0"/>
              <a:t>Git</a:t>
            </a:r>
            <a:r>
              <a:rPr lang="ko-KR" altLang="en-US" dirty="0"/>
              <a:t>이 추적하는 폴더와 파일</a:t>
            </a:r>
            <a:endParaRPr lang="en-US" altLang="ko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51801" y="3429000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커밋하기 전</a:t>
            </a:r>
            <a:r>
              <a:rPr lang="en-US" altLang="ko-KR" dirty="0"/>
              <a:t> </a:t>
            </a:r>
            <a:r>
              <a:rPr lang="ko-KR" altLang="en-US" dirty="0"/>
              <a:t>변경 사항을 잠시 저장해두는 곳</a:t>
            </a:r>
            <a:r>
              <a:rPr lang="en-US" altLang="ko-KR" dirty="0"/>
              <a:t>(</a:t>
            </a:r>
            <a:r>
              <a:rPr lang="ko-KR" altLang="en-US" dirty="0"/>
              <a:t> 특정 파일만 가능 </a:t>
            </a:r>
            <a:r>
              <a:rPr lang="en-US" altLang="ko-KR" dirty="0"/>
              <a:t>)</a:t>
            </a:r>
            <a:br>
              <a:rPr lang="en-US" altLang="ko-KR"/>
            </a:br>
            <a:r>
              <a:rPr lang="en-US" altLang="ko-KR"/>
              <a:t>$ git </a:t>
            </a:r>
            <a:r>
              <a:rPr lang="en-US" altLang="ko-KR" dirty="0"/>
              <a:t>add “</a:t>
            </a:r>
            <a:r>
              <a:rPr lang="ko-KR" altLang="en-US" dirty="0"/>
              <a:t>특정파일명</a:t>
            </a:r>
            <a:r>
              <a:rPr lang="en-US" altLang="ko-KR" dirty="0"/>
              <a:t>”</a:t>
            </a:r>
            <a:r>
              <a:rPr lang="ko-KR" altLang="en-US" dirty="0"/>
              <a:t>으로 </a:t>
            </a:r>
            <a:r>
              <a:rPr lang="ko-KR" altLang="en-US" dirty="0" err="1"/>
              <a:t>스테이징</a:t>
            </a:r>
            <a:br>
              <a:rPr lang="en-US" altLang="ko-KR" dirty="0"/>
            </a:br>
            <a:r>
              <a:rPr lang="en-US" altLang="ko-KR" dirty="0"/>
              <a:t>git pull –rebase </a:t>
            </a:r>
            <a:r>
              <a:rPr lang="ko-KR" altLang="en-US" dirty="0"/>
              <a:t>옵션 사용 시 충돌 해결 후 충돌 해결했다는 의미로 저장하기도 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27441" y="4548784"/>
            <a:ext cx="5539095" cy="1010842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/>
              <a:t>스냅샷 </a:t>
            </a:r>
            <a:r>
              <a:rPr lang="en-US" altLang="ko-KR" dirty="0"/>
              <a:t>(</a:t>
            </a:r>
            <a:r>
              <a:rPr lang="ko-KR" altLang="en-US" dirty="0"/>
              <a:t>특정 버전의 상태를 기록</a:t>
            </a:r>
            <a:r>
              <a:rPr lang="en-US" altLang="ko-KR" dirty="0"/>
              <a:t>)</a:t>
            </a:r>
          </a:p>
          <a:p>
            <a:pPr rtl="0"/>
            <a:r>
              <a:rPr lang="en-US" altLang="ko-KR" dirty="0"/>
              <a:t>staging area</a:t>
            </a:r>
            <a:r>
              <a:rPr lang="ko-KR" altLang="en-US" dirty="0"/>
              <a:t>에 있는 변경 내용을 로컬이나 원격의 </a:t>
            </a:r>
            <a:endParaRPr lang="en-US" altLang="ko-KR" dirty="0"/>
          </a:p>
          <a:p>
            <a:pPr rtl="0"/>
            <a:r>
              <a:rPr lang="ko-KR" altLang="en-US" dirty="0"/>
              <a:t>저장소에 기록하기 위함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C57ECB4-1AF0-A492-C949-EFF33D942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cap="none" dirty="0"/>
              <a:t>repository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13880-66D5-237C-28F9-0D7E9F4E5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493A8-5FF4-4026-7103-D23ABE0E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/>
              <a:t>용어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E2588-D6AA-444E-58E7-9A4B16B5A7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US" altLang="ko-KR" cap="none" dirty="0"/>
              <a:t>merge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B73070-5007-7559-0357-1F1882AC8D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US" altLang="ko-KR" cap="none" dirty="0"/>
              <a:t>conflict</a:t>
            </a:r>
            <a:endParaRPr lang="ko-KR" altLang="en-US" cap="none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9066110-3F12-A91E-236E-C93F62D6B2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US" altLang="ko-KR" cap="none" dirty="0"/>
              <a:t>clone</a:t>
            </a:r>
            <a:endParaRPr lang="ko-KR" altLang="en-US" cap="none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A82288-70DC-41FB-D648-611DC6FFFC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2206" y="1232892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독립적인 작업 흐름을 위한 포인터</a:t>
            </a:r>
            <a:endParaRPr lang="en-US" altLang="ko-KR" dirty="0"/>
          </a:p>
          <a:p>
            <a:pPr rtl="0"/>
            <a:r>
              <a:rPr lang="en-US" altLang="ko-KR" dirty="0"/>
              <a:t>main, dev, feature/login </a:t>
            </a:r>
            <a:r>
              <a:rPr lang="ko-KR" altLang="en-US" dirty="0"/>
              <a:t>같은 </a:t>
            </a:r>
            <a:r>
              <a:rPr lang="ko-KR" altLang="en-US" dirty="0" err="1"/>
              <a:t>국룰이</a:t>
            </a:r>
            <a:r>
              <a:rPr lang="ko-KR" altLang="en-US" dirty="0"/>
              <a:t> 있음</a:t>
            </a:r>
            <a:endParaRPr lang="en-US" altLang="ko-KR" dirty="0"/>
          </a:p>
          <a:p>
            <a:pPr rtl="0"/>
            <a:r>
              <a:rPr lang="ko-KR" altLang="en-US" dirty="0"/>
              <a:t>실험</a:t>
            </a:r>
            <a:r>
              <a:rPr lang="en-US" altLang="ko-KR" dirty="0"/>
              <a:t>/</a:t>
            </a:r>
            <a:r>
              <a:rPr lang="ko-KR" altLang="en-US" dirty="0"/>
              <a:t>기능 개발 후 </a:t>
            </a:r>
            <a:r>
              <a:rPr lang="en-US" altLang="ko-KR" dirty="0"/>
              <a:t>merge</a:t>
            </a:r>
            <a:r>
              <a:rPr lang="ko-KR" altLang="en-US" dirty="0"/>
              <a:t>로 통합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80785C3-3412-7537-B692-55E27AE536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02355" y="252710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두 </a:t>
            </a:r>
            <a:r>
              <a:rPr lang="ko-KR" altLang="en-US" dirty="0" err="1"/>
              <a:t>브랜치를</a:t>
            </a:r>
            <a:r>
              <a:rPr lang="ko-KR" altLang="en-US" dirty="0"/>
              <a:t> 하나로 합치는 작업</a:t>
            </a:r>
            <a:endParaRPr lang="en-US" altLang="ko-KR" dirty="0"/>
          </a:p>
          <a:p>
            <a:pPr rtl="0"/>
            <a:r>
              <a:rPr lang="ko-KR" altLang="en-US" dirty="0"/>
              <a:t>여러 </a:t>
            </a:r>
            <a:r>
              <a:rPr lang="ko-KR" altLang="en-US" dirty="0" err="1"/>
              <a:t>커밋을</a:t>
            </a:r>
            <a:r>
              <a:rPr lang="ko-KR" altLang="en-US" dirty="0"/>
              <a:t> 합치는 작업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78E149B-0F5A-7C69-A7A4-18CB19B50C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43241" y="363378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동일한 파일의 동일한 부분을 서로 다르게 수정했을 경우 발생</a:t>
            </a:r>
            <a:endParaRPr lang="en-US" altLang="ko-KR" dirty="0"/>
          </a:p>
          <a:p>
            <a:pPr rtl="0"/>
            <a:r>
              <a:rPr lang="ko-KR" altLang="en-US" dirty="0"/>
              <a:t>수동으로 해결해야 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48E69F-E5BA-D862-6790-BCD7E557BE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4740476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원격저장소를 내 로컬로 복사</a:t>
            </a:r>
            <a:endParaRPr lang="en-US" altLang="ko-KR" dirty="0"/>
          </a:p>
          <a:p>
            <a:pPr rtl="0"/>
            <a:r>
              <a:rPr lang="en-US" altLang="ko-KR" dirty="0"/>
              <a:t>git clone &lt;repo 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00E99B36-A2F4-5259-DFE7-B6988A18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0121F43-8CA8-4BD7-710D-CC45406A98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cap="none" dirty="0"/>
              <a:t>branch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91241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131B-FC32-07C9-6C13-6BC1782C6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900A9-E050-7395-2772-1F6F7843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/>
              <a:t>용어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50B8B-36EC-3BE2-60F3-6A90309307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US" altLang="ko-KR" cap="none"/>
              <a:t>push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770A56-41CD-D241-C1D4-D1DE2A8B33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US" altLang="ko-KR" cap="none"/>
              <a:t>fetch</a:t>
            </a:r>
            <a:endParaRPr lang="ko-KR" altLang="en-US" cap="none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C12454F-1BA1-1705-83A0-ED043EF81B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US" altLang="ko-KR" cap="none"/>
              <a:t>rebase</a:t>
            </a:r>
            <a:endParaRPr lang="ko-KR" altLang="en-US" cap="none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12D51F3-B350-3C38-0828-0FF8A6819F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6298" y="163720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원격의 변경사항을 가져와서 내 로컬 </a:t>
            </a:r>
            <a:r>
              <a:rPr lang="ko-KR" altLang="en-US" dirty="0" err="1"/>
              <a:t>브랜치와</a:t>
            </a:r>
            <a:r>
              <a:rPr lang="ko-KR" altLang="en-US" dirty="0"/>
              <a:t> 병합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2BABDD5-CAD9-F3B3-DA93-20BBF3765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20342" y="264805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로컬에서 커밋한 내용을 원격 저장소에 업로드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9FE7C23-F40D-63EA-D081-B62B7EEAD0F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43241" y="363378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원격의 최신 상태를 가져오되 병합은 하지 않음</a:t>
            </a:r>
            <a:endParaRPr lang="en-US" altLang="ko-KR" dirty="0"/>
          </a:p>
          <a:p>
            <a:pPr rtl="0"/>
            <a:r>
              <a:rPr lang="ko-KR" altLang="en-US" dirty="0"/>
              <a:t>일단 로컬에 저장만 하고 병합을 수동으로 해야 할 때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E44A602-1C92-6EBA-AED7-CE913B483B9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4740476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커밋을</a:t>
            </a:r>
            <a:r>
              <a:rPr lang="ko-KR" altLang="en-US" dirty="0"/>
              <a:t> 깔끔하게 직선형으로 유지하고 싶을 때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6E1B54FF-2B28-A186-CD0E-6C171267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7293905-7824-370D-4FC3-2C59CF6F4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cap="none" dirty="0"/>
              <a:t>pull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46143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8710A-42FD-6AF7-1E31-A9EAFEC02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76A11-0BA0-2A74-6895-FE79BAEC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/>
              <a:t>용어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60BF9-4F94-AD86-831D-42C8F35792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US" altLang="ko-KR" cap="none" dirty="0"/>
              <a:t>remote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D20647-7008-DD7D-02D1-09B32E2A35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US" altLang="ko-KR" cap="none" dirty="0"/>
              <a:t>head</a:t>
            </a:r>
            <a:endParaRPr lang="ko-KR" altLang="en-US" cap="none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4F0123E-8BBB-23CD-6AE2-6DF825EB27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87136" y="1404143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작업 중이던 변경사항을 임시로 숨기는 영역</a:t>
            </a:r>
            <a:endParaRPr lang="en-US" altLang="ko-KR" dirty="0"/>
          </a:p>
          <a:p>
            <a:pPr rtl="0"/>
            <a:r>
              <a:rPr lang="ko-KR" altLang="en-US" dirty="0"/>
              <a:t>👍</a:t>
            </a:r>
            <a:r>
              <a:rPr lang="ko-KR" altLang="en-US" dirty="0" err="1"/>
              <a:t>브랜치</a:t>
            </a:r>
            <a:r>
              <a:rPr lang="ko-KR" altLang="en-US" dirty="0"/>
              <a:t> 전환 전 임시 저장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DE9030-3A3D-05A7-A6C3-BBBA10EAA3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20342" y="2557463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원격 저장소와 연결</a:t>
            </a:r>
            <a:endParaRPr lang="en-US" altLang="ko-KR" dirty="0"/>
          </a:p>
          <a:p>
            <a:pPr rtl="0"/>
            <a:r>
              <a:rPr lang="en-US" altLang="ko-KR" dirty="0"/>
              <a:t>$ git remote origin &lt;repo 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1503854-0668-8AD3-596E-558FAA95C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32105" y="3633788"/>
            <a:ext cx="5539095" cy="1010842"/>
          </a:xfrm>
        </p:spPr>
        <p:txBody>
          <a:bodyPr rtlCol="0"/>
          <a:lstStyle/>
          <a:p>
            <a:r>
              <a:rPr lang="ko-KR" altLang="en-US" dirty="0"/>
              <a:t>현재 내가 보고 있는 </a:t>
            </a:r>
            <a:r>
              <a:rPr lang="ko-KR" altLang="en-US" b="1" dirty="0" err="1"/>
              <a:t>커밋</a:t>
            </a:r>
            <a:r>
              <a:rPr lang="ko-KR" altLang="en-US" b="1" dirty="0"/>
              <a:t> 또는 </a:t>
            </a:r>
            <a:r>
              <a:rPr lang="ko-KR" altLang="en-US" b="1" dirty="0" err="1"/>
              <a:t>브랜치의</a:t>
            </a:r>
            <a:r>
              <a:rPr lang="ko-KR" altLang="en-US" b="1" dirty="0"/>
              <a:t> 위치</a:t>
            </a:r>
            <a:endParaRPr lang="en-US" altLang="ko-KR" b="1" dirty="0"/>
          </a:p>
          <a:p>
            <a:r>
              <a:rPr lang="ko-KR" altLang="en-US" dirty="0"/>
              <a:t>일반적으로 현재 </a:t>
            </a:r>
            <a:r>
              <a:rPr lang="ko-KR" altLang="en-US" dirty="0" err="1"/>
              <a:t>브랜치의</a:t>
            </a:r>
            <a:r>
              <a:rPr lang="ko-KR" altLang="en-US" dirty="0"/>
              <a:t> 최신 </a:t>
            </a:r>
            <a:r>
              <a:rPr lang="ko-KR" altLang="en-US" dirty="0" err="1"/>
              <a:t>커밋을</a:t>
            </a:r>
            <a:r>
              <a:rPr lang="ko-KR" altLang="en-US" dirty="0"/>
              <a:t> 가리킴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53C8DB74-0813-E23F-F9DA-E4D569EF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1142549-AF77-AEC4-A8D2-484F49D4E6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cap="none" dirty="0"/>
              <a:t>stash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43611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8EFE6-D036-8496-E549-B1983CE5D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66F8FCC-6671-66DC-ACA3-379DAB15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409FC125-98B3-0A9A-582D-2D8923CC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400" y="114300"/>
            <a:ext cx="4635500" cy="1325563"/>
          </a:xfrm>
        </p:spPr>
        <p:txBody>
          <a:bodyPr rtlCol="0"/>
          <a:lstStyle/>
          <a:p>
            <a:pPr algn="l" rtl="0"/>
            <a:r>
              <a:rPr lang="ko-KR" altLang="en-US" cap="none" dirty="0">
                <a:latin typeface="HY견고딕" panose="02030600000101010101" pitchFamily="18" charset="-127"/>
                <a:ea typeface="HY견고딕" panose="02030600000101010101" pitchFamily="18" charset="-127"/>
              </a:rPr>
              <a:t>일련의 과정</a:t>
            </a:r>
            <a:endParaRPr lang="ko-KR" altLang="en-US" sz="1100" cap="none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FBAE7D-9019-50F5-916B-7BB672DF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1522221"/>
            <a:ext cx="3000794" cy="4048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885A6FA-4064-9674-8955-1F1CE247177F}"/>
                  </a:ext>
                </a:extLst>
              </p14:cNvPr>
              <p14:cNvContentPartPr/>
              <p14:nvPr/>
            </p14:nvContentPartPr>
            <p14:xfrm>
              <a:off x="3990343" y="2710749"/>
              <a:ext cx="552240" cy="3319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885A6FA-4064-9674-8955-1F1CE24717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4223" y="2704629"/>
                <a:ext cx="56448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5A234F4-5F43-C74A-F53E-541A700F8C53}"/>
                  </a:ext>
                </a:extLst>
              </p14:cNvPr>
              <p14:cNvContentPartPr/>
              <p14:nvPr/>
            </p14:nvContentPartPr>
            <p14:xfrm>
              <a:off x="5871343" y="2155269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5A234F4-5F43-C74A-F53E-541A700F8C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65223" y="2149149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0EF9E245-DF9D-7501-59BF-99F9B2F4F0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8306" y="1538808"/>
            <a:ext cx="6487430" cy="666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7D336D-0820-DF6A-9BA8-F2261AD19509}"/>
              </a:ext>
            </a:extLst>
          </p:cNvPr>
          <p:cNvSpPr txBox="1"/>
          <p:nvPr/>
        </p:nvSpPr>
        <p:spPr>
          <a:xfrm>
            <a:off x="5338306" y="1253504"/>
            <a:ext cx="3579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생성할 곳으로 이동 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F99C05-A9C9-920F-D3C4-4BF8C9DA8E2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-2489" r="43316"/>
          <a:stretch>
            <a:fillRect/>
          </a:stretch>
        </p:blipFill>
        <p:spPr>
          <a:xfrm>
            <a:off x="5338306" y="2521145"/>
            <a:ext cx="3925705" cy="3319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D8F88F-3FFD-0287-37A4-2761094CAB51}"/>
              </a:ext>
            </a:extLst>
          </p:cNvPr>
          <p:cNvSpPr txBox="1"/>
          <p:nvPr/>
        </p:nvSpPr>
        <p:spPr>
          <a:xfrm>
            <a:off x="5278662" y="2230738"/>
            <a:ext cx="3579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로컬 파일을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등록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A00259E-D3A9-B44A-133F-A83A894C73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4249" y="3191954"/>
            <a:ext cx="6430272" cy="457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4AA4C0-D4A0-89C0-F406-E26DE6EAE625}"/>
              </a:ext>
            </a:extLst>
          </p:cNvPr>
          <p:cNvSpPr txBox="1"/>
          <p:nvPr/>
        </p:nvSpPr>
        <p:spPr>
          <a:xfrm>
            <a:off x="5338306" y="2881590"/>
            <a:ext cx="4177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원격 저장소 연결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orgin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이라는 이름으로 등록하겠다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)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EB8129-E2EB-201A-DE02-7A324F6F4C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8306" y="5475010"/>
            <a:ext cx="3924848" cy="4191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981994-1F23-692B-BE85-E0236C7705CA}"/>
              </a:ext>
            </a:extLst>
          </p:cNvPr>
          <p:cNvSpPr txBox="1"/>
          <p:nvPr/>
        </p:nvSpPr>
        <p:spPr>
          <a:xfrm>
            <a:off x="5357358" y="5145369"/>
            <a:ext cx="5189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원격 저장소의 내용을 로컬에 풀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원격의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브랜치를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가져온다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738C5C1-97EB-05EC-1BFF-89AF129A26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8306" y="4712730"/>
            <a:ext cx="3905795" cy="40010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B8CF575-83E4-BE7A-B79E-5A9E14472C6F}"/>
              </a:ext>
            </a:extLst>
          </p:cNvPr>
          <p:cNvSpPr txBox="1"/>
          <p:nvPr/>
        </p:nvSpPr>
        <p:spPr>
          <a:xfrm>
            <a:off x="5338306" y="4373655"/>
            <a:ext cx="4927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로컬의 변경사항을 원격에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푸쉬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로컬의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브랜치를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보낸다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BF2DC16-20AC-BEC9-232C-0058C4A9D6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38306" y="4004571"/>
            <a:ext cx="4048690" cy="3524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969A4A-8AFB-7118-2A8E-627FDF747C85}"/>
              </a:ext>
            </a:extLst>
          </p:cNvPr>
          <p:cNvSpPr txBox="1"/>
          <p:nvPr/>
        </p:nvSpPr>
        <p:spPr>
          <a:xfrm>
            <a:off x="5357358" y="3673736"/>
            <a:ext cx="4177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커밋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AFE0BD7-238F-B128-A153-5950AF1303D8}"/>
              </a:ext>
            </a:extLst>
          </p:cNvPr>
          <p:cNvCxnSpPr/>
          <p:nvPr/>
        </p:nvCxnSpPr>
        <p:spPr>
          <a:xfrm>
            <a:off x="6278880" y="5046980"/>
            <a:ext cx="19812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0B1FFB-6A64-3432-FD5F-0BE30A488063}"/>
              </a:ext>
            </a:extLst>
          </p:cNvPr>
          <p:cNvSpPr txBox="1"/>
          <p:nvPr/>
        </p:nvSpPr>
        <p:spPr>
          <a:xfrm>
            <a:off x="7179725" y="87403"/>
            <a:ext cx="5012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-u: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다음부터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pull, git push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 쳐도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브랜치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이름 생략 가능</a:t>
            </a:r>
          </a:p>
        </p:txBody>
      </p:sp>
    </p:spTree>
    <p:extLst>
      <p:ext uri="{BB962C8B-B14F-4D97-AF65-F5344CB8AC3E}">
        <p14:creationId xmlns:p14="http://schemas.microsoft.com/office/powerpoint/2010/main" val="163370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0" grpId="0"/>
      <p:bldP spid="23" grpId="0"/>
      <p:bldP spid="27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D1DB3-EDDF-2D31-FA75-6E2A2B3C8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6635B-2AE7-2088-D8E5-5C0EE5B5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34"/>
            <a:ext cx="2153444" cy="1325563"/>
          </a:xfrm>
        </p:spPr>
        <p:txBody>
          <a:bodyPr rtlCol="0"/>
          <a:lstStyle/>
          <a:p>
            <a:pPr rtl="0"/>
            <a:r>
              <a:rPr lang="en-US" altLang="ko-KR" cap="none" dirty="0"/>
              <a:t>branch</a:t>
            </a:r>
            <a:endParaRPr lang="ko-KR" altLang="en-US" cap="none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2B1B5FF-70FF-0F49-87B3-C1BB1F381B1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46768" y="2047651"/>
            <a:ext cx="4031030" cy="2715004"/>
          </a:xfrm>
        </p:spPr>
        <p:txBody>
          <a:bodyPr rtlCol="0"/>
          <a:lstStyle/>
          <a:p>
            <a:pPr algn="l" rtl="0"/>
            <a:r>
              <a:rPr lang="en-US" altLang="ko-KR" dirty="0"/>
              <a:t>master(main): </a:t>
            </a:r>
            <a:r>
              <a:rPr lang="ko-KR" altLang="en-US" dirty="0"/>
              <a:t>제품으로 출시</a:t>
            </a:r>
            <a:r>
              <a:rPr lang="en-US" altLang="ko-KR" dirty="0"/>
              <a:t>(</a:t>
            </a:r>
            <a:r>
              <a:rPr lang="ko-KR" altLang="en-US" dirty="0"/>
              <a:t>배포</a:t>
            </a:r>
            <a:r>
              <a:rPr lang="en-US" altLang="ko-KR" dirty="0"/>
              <a:t>)</a:t>
            </a:r>
            <a:r>
              <a:rPr lang="ko-KR" altLang="en-US" dirty="0"/>
              <a:t>되는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algn="l" rtl="0"/>
            <a:r>
              <a:rPr lang="en-US" altLang="ko-KR" dirty="0"/>
              <a:t>develop: </a:t>
            </a:r>
            <a:r>
              <a:rPr lang="ko-KR" altLang="en-US" dirty="0"/>
              <a:t>다음 버전이 개발될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algn="l" rtl="0"/>
            <a:r>
              <a:rPr lang="en-US" altLang="ko-KR" dirty="0"/>
              <a:t>feature: </a:t>
            </a:r>
            <a:r>
              <a:rPr lang="ko-KR" altLang="en-US" dirty="0"/>
              <a:t>단위별로 기능을 개발하는 </a:t>
            </a:r>
            <a:r>
              <a:rPr lang="ko-KR" altLang="en-US" dirty="0" err="1"/>
              <a:t>브랜치</a:t>
            </a:r>
            <a:r>
              <a:rPr lang="en-US" altLang="ko-KR" dirty="0"/>
              <a:t>( </a:t>
            </a:r>
            <a:r>
              <a:rPr lang="ko-KR" altLang="en-US" dirty="0"/>
              <a:t>완료되면 </a:t>
            </a:r>
            <a:r>
              <a:rPr lang="en-US" altLang="ko-KR" dirty="0"/>
              <a:t>dev </a:t>
            </a:r>
            <a:r>
              <a:rPr lang="ko-KR" altLang="en-US" dirty="0" err="1"/>
              <a:t>브랜치로</a:t>
            </a:r>
            <a:r>
              <a:rPr lang="ko-KR" altLang="en-US" dirty="0"/>
              <a:t> 병합 </a:t>
            </a:r>
            <a:r>
              <a:rPr lang="en-US" altLang="ko-KR" dirty="0"/>
              <a:t>)</a:t>
            </a:r>
          </a:p>
          <a:p>
            <a:pPr algn="l" rtl="0"/>
            <a:r>
              <a:rPr lang="en-US" altLang="ko-KR" dirty="0"/>
              <a:t>release: </a:t>
            </a:r>
            <a:r>
              <a:rPr lang="ko-KR" altLang="en-US" dirty="0"/>
              <a:t>배포 전</a:t>
            </a:r>
            <a:r>
              <a:rPr lang="en-US" altLang="ko-KR" dirty="0"/>
              <a:t>( </a:t>
            </a:r>
            <a:r>
              <a:rPr lang="en-US" altLang="ko-KR" dirty="0" err="1"/>
              <a:t>maste</a:t>
            </a:r>
            <a:r>
              <a:rPr lang="ko-KR" altLang="en-US" dirty="0"/>
              <a:t>와 병합 전 </a:t>
            </a:r>
            <a:r>
              <a:rPr lang="en-US" altLang="ko-KR" dirty="0"/>
              <a:t>) QA</a:t>
            </a:r>
            <a:r>
              <a:rPr lang="ko-KR" altLang="en-US" dirty="0"/>
              <a:t>를 통해 버그를 찾아내기 위한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algn="l" rtl="0"/>
            <a:r>
              <a:rPr lang="en-US" altLang="ko-KR" dirty="0"/>
              <a:t>hotfixes: master</a:t>
            </a:r>
            <a:r>
              <a:rPr lang="ko-KR" altLang="en-US" dirty="0" err="1"/>
              <a:t>브랜치에서</a:t>
            </a:r>
            <a:r>
              <a:rPr lang="ko-KR" altLang="en-US" dirty="0"/>
              <a:t> 발생한 버그를 긴급하게 수정하는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5531CF0C-2F05-966D-1EAC-A5CA249C71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9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A3F842E-20C3-8AE8-F39C-8411AE12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37" y="2047651"/>
            <a:ext cx="6449325" cy="271500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A701A36-D887-F058-D5C5-E9A4EBBA7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81" y="5159396"/>
            <a:ext cx="11555438" cy="800212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DF3BB92-5111-8E2C-CB4F-BFBFA71024CF}"/>
              </a:ext>
            </a:extLst>
          </p:cNvPr>
          <p:cNvSpPr txBox="1">
            <a:spLocks/>
          </p:cNvSpPr>
          <p:nvPr/>
        </p:nvSpPr>
        <p:spPr>
          <a:xfrm>
            <a:off x="7985561" y="693515"/>
            <a:ext cx="2153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cap="none" dirty="0"/>
              <a:t>Git Flow</a:t>
            </a:r>
          </a:p>
        </p:txBody>
      </p:sp>
    </p:spTree>
    <p:extLst>
      <p:ext uri="{BB962C8B-B14F-4D97-AF65-F5344CB8AC3E}">
        <p14:creationId xmlns:p14="http://schemas.microsoft.com/office/powerpoint/2010/main" val="4127714222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미니멀한 영업 프레젠테이션</Template>
  <TotalTime>343</TotalTime>
  <Words>916</Words>
  <Application>Microsoft Office PowerPoint</Application>
  <PresentationFormat>와이드스크린</PresentationFormat>
  <Paragraphs>188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HY견고딕</vt:lpstr>
      <vt:lpstr>맑은 고딕</vt:lpstr>
      <vt:lpstr>ADLaM Display</vt:lpstr>
      <vt:lpstr>Arial</vt:lpstr>
      <vt:lpstr>Wingdings</vt:lpstr>
      <vt:lpstr>모노라인</vt:lpstr>
      <vt:lpstr>GIT GUIDE</vt:lpstr>
      <vt:lpstr>Git ?</vt:lpstr>
      <vt:lpstr>목차</vt:lpstr>
      <vt:lpstr>용어</vt:lpstr>
      <vt:lpstr>용어</vt:lpstr>
      <vt:lpstr>용어</vt:lpstr>
      <vt:lpstr>용어</vt:lpstr>
      <vt:lpstr>일련의 과정</vt:lpstr>
      <vt:lpstr>branch</vt:lpstr>
      <vt:lpstr>branch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stash</vt:lpstr>
      <vt:lpstr>stash</vt:lpstr>
      <vt:lpstr>stash</vt:lpstr>
      <vt:lpstr>commit 실수 시 행동강령</vt:lpstr>
      <vt:lpstr>commit 실수 시 행동강령</vt:lpstr>
      <vt:lpstr>commit 실수 시 행동강령</vt:lpstr>
      <vt:lpstr>commit 실수 시 행동강령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박세원</dc:creator>
  <cp:lastModifiedBy>박세원</cp:lastModifiedBy>
  <cp:revision>89</cp:revision>
  <dcterms:created xsi:type="dcterms:W3CDTF">2025-06-16T00:11:20Z</dcterms:created>
  <dcterms:modified xsi:type="dcterms:W3CDTF">2025-06-16T08:48:59Z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