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306" r:id="rId5"/>
    <p:sldId id="307" r:id="rId6"/>
    <p:sldId id="315" r:id="rId7"/>
    <p:sldId id="316" r:id="rId8"/>
    <p:sldId id="317" r:id="rId9"/>
    <p:sldId id="318" r:id="rId10"/>
    <p:sldId id="319" r:id="rId11"/>
    <p:sldId id="320" r:id="rId12"/>
    <p:sldId id="308" r:id="rId13"/>
    <p:sldId id="321" r:id="rId14"/>
    <p:sldId id="322" r:id="rId15"/>
    <p:sldId id="294" r:id="rId16"/>
    <p:sldId id="324" r:id="rId17"/>
    <p:sldId id="323" r:id="rId18"/>
    <p:sldId id="295" r:id="rId19"/>
    <p:sldId id="325" r:id="rId20"/>
    <p:sldId id="327" r:id="rId21"/>
    <p:sldId id="326" r:id="rId22"/>
    <p:sldId id="314" r:id="rId23"/>
    <p:sldId id="333" r:id="rId24"/>
    <p:sldId id="329" r:id="rId25"/>
    <p:sldId id="312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383" autoAdjust="0"/>
  </p:normalViewPr>
  <p:slideViewPr>
    <p:cSldViewPr snapToGrid="0">
      <p:cViewPr varScale="1">
        <p:scale>
          <a:sx n="84" d="100"/>
          <a:sy n="84" d="100"/>
        </p:scale>
        <p:origin x="120" y="18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2025-07-10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2025-07-10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DA46-F322-8A4F-D028-2F38EBE7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24CEFD-F27E-6E75-2B26-F676A2485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C11224-56DB-163C-33DF-7AD9D5E64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EBF64-3C01-01D8-BFCF-7F81BAF62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24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44129-74FE-B193-835F-EF1EA424D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555538-41B0-0907-F1F7-61157D391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82D266-BCE1-50F3-7F37-10BDDAA0A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35351-D5A4-11E5-D472-4D1551A5E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733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malloc</a:t>
            </a:r>
            <a:r>
              <a:rPr lang="ko-KR" altLang="en-US" dirty="0">
                <a:latin typeface="+mj-ea"/>
                <a:ea typeface="+mj-ea"/>
              </a:rPr>
              <a:t>함수는 </a:t>
            </a:r>
            <a:r>
              <a:rPr lang="en-US" altLang="ko-KR" dirty="0">
                <a:latin typeface="+mj-ea"/>
                <a:ea typeface="+mj-ea"/>
              </a:rPr>
              <a:t>__</a:t>
            </a:r>
            <a:r>
              <a:rPr lang="en-US" altLang="ko-KR" dirty="0" err="1">
                <a:latin typeface="+mj-ea"/>
                <a:ea typeface="+mj-ea"/>
              </a:rPr>
              <a:t>mallock_hook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변수의 값이 </a:t>
            </a:r>
            <a:r>
              <a:rPr lang="en-US" altLang="ko-KR" dirty="0">
                <a:latin typeface="+mj-ea"/>
                <a:ea typeface="+mj-ea"/>
              </a:rPr>
              <a:t>NULL</a:t>
            </a:r>
            <a:r>
              <a:rPr lang="ko-KR" altLang="en-US" dirty="0">
                <a:latin typeface="+mj-ea"/>
                <a:ea typeface="+mj-ea"/>
              </a:rPr>
              <a:t>이 아닌지 검사하고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아니라면 </a:t>
            </a:r>
            <a:r>
              <a:rPr lang="en-US" altLang="ko-KR" dirty="0">
                <a:latin typeface="+mj-ea"/>
                <a:ea typeface="+mj-ea"/>
              </a:rPr>
              <a:t>malloc</a:t>
            </a:r>
            <a:r>
              <a:rPr lang="ko-KR" altLang="en-US" dirty="0">
                <a:latin typeface="+mj-ea"/>
                <a:ea typeface="+mj-ea"/>
              </a:rPr>
              <a:t>수행하기 전에 </a:t>
            </a:r>
            <a:r>
              <a:rPr lang="en-US" altLang="ko-KR" dirty="0">
                <a:latin typeface="+mj-ea"/>
                <a:ea typeface="+mj-ea"/>
              </a:rPr>
              <a:t>__</a:t>
            </a:r>
            <a:r>
              <a:rPr lang="en-US" altLang="ko-KR" dirty="0" err="1">
                <a:latin typeface="+mj-ea"/>
                <a:ea typeface="+mj-ea"/>
              </a:rPr>
              <a:t>malloc_hook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전역변수가 가리키는 함수를 먼저 실행한다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이때 </a:t>
            </a:r>
            <a:r>
              <a:rPr lang="en-US" altLang="ko-KR" dirty="0">
                <a:latin typeface="+mj-ea"/>
                <a:ea typeface="+mj-ea"/>
              </a:rPr>
              <a:t>malloc</a:t>
            </a:r>
            <a:r>
              <a:rPr lang="ko-KR" altLang="en-US" dirty="0">
                <a:latin typeface="+mj-ea"/>
                <a:ea typeface="+mj-ea"/>
              </a:rPr>
              <a:t>의 인자는 훅 함수에 전달된다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같은 방식으로 </a:t>
            </a:r>
            <a:r>
              <a:rPr lang="en-US" altLang="ko-KR" dirty="0">
                <a:latin typeface="+mj-ea"/>
                <a:ea typeface="+mj-ea"/>
              </a:rPr>
              <a:t>free, </a:t>
            </a:r>
            <a:r>
              <a:rPr lang="en-US" altLang="ko-KR" dirty="0" err="1">
                <a:latin typeface="+mj-ea"/>
                <a:ea typeface="+mj-ea"/>
              </a:rPr>
              <a:t>realloc</a:t>
            </a:r>
            <a:r>
              <a:rPr lang="ko-KR" altLang="en-US" dirty="0">
                <a:latin typeface="+mj-ea"/>
                <a:ea typeface="+mj-ea"/>
              </a:rPr>
              <a:t>도 각각 훅 변수를 사용한다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60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C1869-B7C5-4A1F-1756-B23749D9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0F46E5-E025-7441-954A-624F21A28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DBE3B0-7A3B-31A1-6E65-67C50F5E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7B9C3-A50A-A7C6-6409-934E51B4B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519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B62FE-B9A3-BC4C-2CDB-1769230E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B67E9F-FEAC-6906-EFD7-FDA0430E4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98DE1-0EFE-9073-7451-B4292FEDF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8354F-B2D6-C62B-BB2C-6BDFFDBC4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02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806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AA6F-C52C-900D-6BBA-66C7F8230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2BBD2B-66F6-421A-7093-E1B18844E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A7F35-7879-CBB0-FECA-B74BC0A6E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0B3B2-EC17-7BD7-C96C-8241D7D6C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303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4029-00B7-4BF3-F69D-412EEDC1A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0AC9E4-CD99-8B15-5884-2122F111B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BCF496-2720-0F5A-7BDF-54D3346CB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374A4-EB4A-C396-D132-DED23B3F9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8361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45F15-0787-E04E-5987-1DAF3A79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9493D9-514A-F1F1-1065-94F033762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552DD9-FF64-58A1-DD1D-15E0C6ABC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F4F74-AB21-19E8-D921-49A6E1AC8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03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4E7D-CE3A-378A-8B73-9794371FF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1D0B7B-092D-D41F-A97A-ED19E4D07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036C05-AC65-2DC5-9461-A9E315F67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7A518-3188-9749-DBFC-AEE6591D8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44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7266-CA2A-27B3-ECB0-F548B759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5DEAFD-C7E1-78C4-25F6-F40C52E36A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623BA0-A761-B9A6-F77D-505D03B8E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C5F95-F119-1DEA-ACF5-BAACF626E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47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37B99-1269-2366-76E2-FEA46408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83B973-156D-58AE-657D-F367B437E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F878E4-485C-D18D-3CD6-760A1800D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B1B3B-D564-FB72-C62A-6B81D5604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48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84AE-1573-E225-2A98-CD6E8548D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FD0F33-91B2-0FD3-E3A4-C050108FF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260CEA-32B7-18A1-D559-F1159C13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2468B1-9197-D31F-4B65-7630C7308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33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5A6C2-A063-B6B3-7BFB-F0C98B17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66384F-80EF-A02C-EEE8-08DA9A28D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DFA6FE-5363-5BC2-6BD6-1729ED942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5F791-D580-2341-8CF6-84EC4BE3D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680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ECB57-6B0C-B9C4-D688-0C7B4187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44E188-DDAE-DFCF-D782-F6E813287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A33A36-76BA-6FEB-905C-738B15443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487B9-D4EC-CAAB-DF29-F23991B7D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399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95503-6A4E-7D43-BB2F-C789791C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FFA9BB-4099-0CED-DBFB-55454DF47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F217FC-0405-9D9B-3C9B-73DDDC60F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28B3D-ADB2-3975-AA83-4537E21F1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610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7CDA7-B4EA-076E-CA16-6A4C6C587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653256-E9F6-D24B-7006-183F34A9D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D61244-4A6B-FDE2-391F-D454EAA0D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00202-5C21-443B-C3A6-923E06E33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958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 overwrite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20200451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박세원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System Software Lab.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E06AF-8BBB-D871-6E1F-9F1A16F72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E64ADA-631F-59E5-8C9B-E6A468BB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Hook?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F4AC6EF-2177-5415-4E77-9F216A8A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3&quot; Round Pins - Pulse Gallery">
            <a:extLst>
              <a:ext uri="{FF2B5EF4-FFF2-40B4-BE49-F238E27FC236}">
                <a16:creationId xmlns:a16="http://schemas.microsoft.com/office/drawing/2014/main" id="{9A933AA4-0810-0BEE-2490-3F10D150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59" y="1945018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CEEA9-8C96-E5C0-390F-BEB0A09F12FE}"/>
              </a:ext>
            </a:extLst>
          </p:cNvPr>
          <p:cNvSpPr txBox="1"/>
          <p:nvPr/>
        </p:nvSpPr>
        <p:spPr>
          <a:xfrm>
            <a:off x="671292" y="3055409"/>
            <a:ext cx="6190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함수에 훅을 심어서 함수의 호출을 모니터링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함수에 기능을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아예 다른 코드를 심어서 실행 흐름 변조 </a:t>
            </a:r>
            <a:r>
              <a:rPr lang="en-US" altLang="ko-K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ex)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malloc, free</a:t>
            </a:r>
            <a:r>
              <a:rPr lang="ko-KR" altLang="en-US" dirty="0"/>
              <a:t>에 훅을 설치하면 할당하고 해제하는 메모리를 모니터링 가능하다</a:t>
            </a:r>
            <a:r>
              <a:rPr lang="en-US" altLang="ko-KR" dirty="0"/>
              <a:t>…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키 입력에 훅을 심으면</a:t>
            </a:r>
            <a:r>
              <a:rPr lang="en-US" altLang="ko-KR" dirty="0"/>
              <a:t>?...</a:t>
            </a:r>
          </a:p>
        </p:txBody>
      </p:sp>
    </p:spTree>
    <p:extLst>
      <p:ext uri="{BB962C8B-B14F-4D97-AF65-F5344CB8AC3E}">
        <p14:creationId xmlns:p14="http://schemas.microsoft.com/office/powerpoint/2010/main" val="284810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CC857-B641-E220-74E4-9EADBE81D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D061E5-230F-BFFA-3AF9-B437B74B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Hook?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526C224-D9CD-4EA7-F4CE-583650B5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3&quot; Round Pins - Pulse Gallery">
            <a:extLst>
              <a:ext uri="{FF2B5EF4-FFF2-40B4-BE49-F238E27FC236}">
                <a16:creationId xmlns:a16="http://schemas.microsoft.com/office/drawing/2014/main" id="{3DEC4573-5655-884C-FE8F-901FA07A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59" y="1945018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366B0-71B4-DB15-72B9-881504B46EB7}"/>
              </a:ext>
            </a:extLst>
          </p:cNvPr>
          <p:cNvSpPr txBox="1"/>
          <p:nvPr/>
        </p:nvSpPr>
        <p:spPr>
          <a:xfrm>
            <a:off x="671291" y="2941607"/>
            <a:ext cx="6501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Glibc 2.33</a:t>
            </a:r>
            <a:r>
              <a:rPr lang="ko-KR" altLang="en-US" dirty="0"/>
              <a:t>이하 버전에서 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ko-KR" altLang="en-US" dirty="0"/>
              <a:t>데이터 영역에는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malloc()</a:t>
            </a:r>
            <a:r>
              <a:rPr lang="ko-KR" altLang="en-US" dirty="0"/>
              <a:t>과 </a:t>
            </a:r>
            <a:r>
              <a:rPr lang="en-US" altLang="ko-KR" dirty="0"/>
              <a:t>free()</a:t>
            </a:r>
            <a:r>
              <a:rPr lang="ko-KR" altLang="en-US" dirty="0"/>
              <a:t>를 호출할 때 </a:t>
            </a:r>
            <a:endParaRPr lang="en-US" altLang="ko-KR" dirty="0"/>
          </a:p>
          <a:p>
            <a:r>
              <a:rPr lang="ko-KR" altLang="en-US" dirty="0"/>
              <a:t>함께 호출 되는 </a:t>
            </a:r>
            <a:r>
              <a:rPr lang="en-US" altLang="ko-KR" dirty="0"/>
              <a:t>Hook</a:t>
            </a:r>
            <a:r>
              <a:rPr lang="ko-KR" altLang="en-US" dirty="0"/>
              <a:t>이 </a:t>
            </a:r>
            <a:r>
              <a:rPr lang="ko-KR" altLang="en-US" b="1" u="sng" dirty="0"/>
              <a:t>함수 포인터 형태</a:t>
            </a:r>
            <a:r>
              <a:rPr lang="ko-KR" altLang="en-US" dirty="0"/>
              <a:t>로 존재함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포인터형은 런타임에 실행할 함수를 동적으로 결정할 수 있다는 장점이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동적 메모리 해제 과정에서 발생하는 버그를 디버깅하기 위함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14FA7-75EB-4821-4D6D-BEFBAD67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233" b="24445"/>
          <a:stretch>
            <a:fillRect/>
          </a:stretch>
        </p:blipFill>
        <p:spPr>
          <a:xfrm>
            <a:off x="2482371" y="4105662"/>
            <a:ext cx="3212374" cy="1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6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Types of Hook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B9D905-9070-F789-DCC2-88D8CB5F7D66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Memory function hook</a:t>
            </a:r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__</a:t>
            </a:r>
            <a:r>
              <a:rPr lang="en-US" altLang="ko-KR" sz="1800" dirty="0" err="1">
                <a:solidFill>
                  <a:srgbClr val="FF0000"/>
                </a:solidFill>
              </a:rPr>
              <a:t>free_hook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__</a:t>
            </a:r>
            <a:r>
              <a:rPr lang="en-US" altLang="ko-KR" sz="1800" dirty="0" err="1"/>
              <a:t>malloc_hook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__</a:t>
            </a:r>
            <a:r>
              <a:rPr lang="en-US" altLang="ko-KR" sz="1800" dirty="0" err="1"/>
              <a:t>realloc_hook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6387C2-58C8-E3FF-154A-C793BA14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14" y="1690688"/>
            <a:ext cx="5944430" cy="36581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8C376A-1046-55E0-1E3C-92624725E3E2}"/>
              </a:ext>
            </a:extLst>
          </p:cNvPr>
          <p:cNvSpPr/>
          <p:nvPr/>
        </p:nvSpPr>
        <p:spPr>
          <a:xfrm>
            <a:off x="6383549" y="3325438"/>
            <a:ext cx="1233577" cy="21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CE5B2C47-D68E-DA9E-3DF4-0B0BAB280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5365962"/>
            <a:ext cx="7573432" cy="1390844"/>
          </a:xfr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1F13FA-190F-AE6B-5105-20CA82279E7E}"/>
              </a:ext>
            </a:extLst>
          </p:cNvPr>
          <p:cNvSpPr/>
          <p:nvPr/>
        </p:nvSpPr>
        <p:spPr>
          <a:xfrm>
            <a:off x="3001992" y="6061385"/>
            <a:ext cx="474453" cy="58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BCA77A-531B-EE89-C302-D4703DEA6EE2}"/>
              </a:ext>
            </a:extLst>
          </p:cNvPr>
          <p:cNvCxnSpPr/>
          <p:nvPr/>
        </p:nvCxnSpPr>
        <p:spPr>
          <a:xfrm>
            <a:off x="3191774" y="4977442"/>
            <a:ext cx="0" cy="10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734E4D-A186-A9B3-3CF6-950972D0330D}"/>
              </a:ext>
            </a:extLst>
          </p:cNvPr>
          <p:cNvSpPr txBox="1"/>
          <p:nvPr/>
        </p:nvSpPr>
        <p:spPr>
          <a:xfrm>
            <a:off x="2704379" y="4599529"/>
            <a:ext cx="10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9BDC-CB6D-2B88-7253-FC33C376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9A13BC-B181-D050-3351-38D8478A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C8F71-7146-91F3-301C-D79747A1B299}"/>
              </a:ext>
            </a:extLst>
          </p:cNvPr>
          <p:cNvSpPr txBox="1"/>
          <p:nvPr/>
        </p:nvSpPr>
        <p:spPr>
          <a:xfrm>
            <a:off x="5470455" y="319176"/>
            <a:ext cx="438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let’s </a:t>
            </a:r>
            <a:r>
              <a:rPr lang="ko-KR" altLang="en-US" dirty="0"/>
              <a:t>실습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7467F6-6076-FFD7-A7C3-2B2A91D5B2E1}"/>
              </a:ext>
            </a:extLst>
          </p:cNvPr>
          <p:cNvCxnSpPr/>
          <p:nvPr/>
        </p:nvCxnSpPr>
        <p:spPr>
          <a:xfrm flipH="1">
            <a:off x="3625826" y="4252822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FF08DE-F9FD-F1AA-6095-A4C8EFC181C1}"/>
              </a:ext>
            </a:extLst>
          </p:cNvPr>
          <p:cNvCxnSpPr/>
          <p:nvPr/>
        </p:nvCxnSpPr>
        <p:spPr>
          <a:xfrm flipH="1">
            <a:off x="3648973" y="5604294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1C2CD3-C95C-3E10-A0CB-3A198DCC3C48}"/>
              </a:ext>
            </a:extLst>
          </p:cNvPr>
          <p:cNvSpPr txBox="1"/>
          <p:nvPr/>
        </p:nvSpPr>
        <p:spPr>
          <a:xfrm>
            <a:off x="5615796" y="5462758"/>
            <a:ext cx="438221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입력하고 입력했던 주소를 해제할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5347D-EC09-3C3B-A828-059B5AB89F70}"/>
              </a:ext>
            </a:extLst>
          </p:cNvPr>
          <p:cNvSpPr txBox="1"/>
          <p:nvPr/>
        </p:nvSpPr>
        <p:spPr>
          <a:xfrm>
            <a:off x="5599979" y="4105724"/>
            <a:ext cx="438221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입력하고 원하는 값을 쓸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A13EF-3C25-FF7C-5F08-C1D4EEC1C188}"/>
              </a:ext>
            </a:extLst>
          </p:cNvPr>
          <p:cNvSpPr txBox="1"/>
          <p:nvPr/>
        </p:nvSpPr>
        <p:spPr>
          <a:xfrm>
            <a:off x="5599980" y="2797154"/>
            <a:ext cx="4382219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매우 큰 스택 버퍼 </a:t>
            </a:r>
            <a:r>
              <a:rPr lang="ko-KR" altLang="en-US" sz="1400" dirty="0" err="1"/>
              <a:t>오버플로우가</a:t>
            </a:r>
            <a:r>
              <a:rPr lang="ko-KR" altLang="en-US" sz="1400" dirty="0"/>
              <a:t>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카나리를</a:t>
            </a:r>
            <a:r>
              <a:rPr lang="ko-KR" altLang="en-US" sz="1400" dirty="0"/>
              <a:t> 읽을 수 있는 방법은 없다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ret</a:t>
            </a:r>
            <a:r>
              <a:rPr lang="ko-KR" altLang="en-US" sz="1400" dirty="0"/>
              <a:t>을 덮을 유의미한 값도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&gt; </a:t>
            </a:r>
            <a:r>
              <a:rPr lang="ko-KR" altLang="en-US" sz="1400" dirty="0"/>
              <a:t>스택에 있는 데이터를 읽는데 사용할 수 있겠다</a:t>
            </a:r>
            <a:r>
              <a:rPr lang="en-US" altLang="ko-KR" sz="1400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EEA25D4-838F-D05E-7213-4E3296AA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2" y="345056"/>
            <a:ext cx="4603343" cy="637641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BFD9AD-1CA9-AB15-21A4-893DE480759E}"/>
              </a:ext>
            </a:extLst>
          </p:cNvPr>
          <p:cNvCxnSpPr/>
          <p:nvPr/>
        </p:nvCxnSpPr>
        <p:spPr>
          <a:xfrm flipH="1">
            <a:off x="3633156" y="3376914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F1483C-57B2-B3B0-5831-CB402810317C}"/>
              </a:ext>
            </a:extLst>
          </p:cNvPr>
          <p:cNvCxnSpPr/>
          <p:nvPr/>
        </p:nvCxnSpPr>
        <p:spPr>
          <a:xfrm flipH="1">
            <a:off x="3625825" y="4252822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7EA8C11-0FA1-2528-48D8-68A95A01CB5D}"/>
              </a:ext>
            </a:extLst>
          </p:cNvPr>
          <p:cNvCxnSpPr/>
          <p:nvPr/>
        </p:nvCxnSpPr>
        <p:spPr>
          <a:xfrm flipH="1">
            <a:off x="3648973" y="5604294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A6710F7-71D3-41C8-1BAE-75FB24DA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966" y="365960"/>
            <a:ext cx="228631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3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E3F4-2D85-EF4B-8528-98CF9A08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AB464A7-AAE3-7407-1713-E16E84B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3905DC-30A9-5149-C484-19867374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2" y="345056"/>
            <a:ext cx="4603343" cy="637641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DD4B73-6042-CF18-611F-1E74ECACC7F9}"/>
              </a:ext>
            </a:extLst>
          </p:cNvPr>
          <p:cNvCxnSpPr>
            <a:cxnSpLocks/>
          </p:cNvCxnSpPr>
          <p:nvPr/>
        </p:nvCxnSpPr>
        <p:spPr>
          <a:xfrm flipH="1">
            <a:off x="2209234" y="2216727"/>
            <a:ext cx="1103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49197-96C8-6258-ACFA-C16BEF5C141F}"/>
              </a:ext>
            </a:extLst>
          </p:cNvPr>
          <p:cNvSpPr txBox="1"/>
          <p:nvPr/>
        </p:nvSpPr>
        <p:spPr>
          <a:xfrm>
            <a:off x="3312544" y="2032061"/>
            <a:ext cx="7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AE0EB8-698A-A575-BD32-50BBBEA1F95E}"/>
              </a:ext>
            </a:extLst>
          </p:cNvPr>
          <p:cNvCxnSpPr>
            <a:cxnSpLocks/>
          </p:cNvCxnSpPr>
          <p:nvPr/>
        </p:nvCxnSpPr>
        <p:spPr>
          <a:xfrm flipH="1">
            <a:off x="3914389" y="2216727"/>
            <a:ext cx="184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FD41F6D6-C3ED-6615-2AE9-DD183EE7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06" y="4212937"/>
            <a:ext cx="6297879" cy="12924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310819-0344-9E49-4170-18C659A5DB58}"/>
              </a:ext>
            </a:extLst>
          </p:cNvPr>
          <p:cNvSpPr/>
          <p:nvPr/>
        </p:nvSpPr>
        <p:spPr>
          <a:xfrm>
            <a:off x="5858905" y="5126004"/>
            <a:ext cx="1086928" cy="158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4C7CD1B-6BE5-493A-5607-8B653DD5F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606" y="1583564"/>
            <a:ext cx="6297879" cy="128628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0FA6F-F037-FDDF-DD35-575E69738419}"/>
              </a:ext>
            </a:extLst>
          </p:cNvPr>
          <p:cNvSpPr/>
          <p:nvPr/>
        </p:nvSpPr>
        <p:spPr>
          <a:xfrm>
            <a:off x="7433094" y="2216726"/>
            <a:ext cx="1068237" cy="184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C04DE74-5DC1-BA87-64AB-281BEE107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606" y="3011572"/>
            <a:ext cx="3647692" cy="72245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851F10B-CB3D-F493-8CF0-AF0D66F1DB5B}"/>
              </a:ext>
            </a:extLst>
          </p:cNvPr>
          <p:cNvCxnSpPr/>
          <p:nvPr/>
        </p:nvCxnSpPr>
        <p:spPr>
          <a:xfrm>
            <a:off x="6096000" y="2401393"/>
            <a:ext cx="11070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FE4083C-F1FD-ACC2-04C6-F9F5123059DD}"/>
              </a:ext>
            </a:extLst>
          </p:cNvPr>
          <p:cNvCxnSpPr/>
          <p:nvPr/>
        </p:nvCxnSpPr>
        <p:spPr>
          <a:xfrm>
            <a:off x="6649528" y="3519952"/>
            <a:ext cx="11070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60E33EF-5489-2A48-B056-1CFF4E45C7F2}"/>
              </a:ext>
            </a:extLst>
          </p:cNvPr>
          <p:cNvSpPr/>
          <p:nvPr/>
        </p:nvSpPr>
        <p:spPr>
          <a:xfrm>
            <a:off x="8091577" y="3533640"/>
            <a:ext cx="267419" cy="1290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164216B-8678-5AAE-928E-336C1D0C7153}"/>
              </a:ext>
            </a:extLst>
          </p:cNvPr>
          <p:cNvSpPr/>
          <p:nvPr/>
        </p:nvSpPr>
        <p:spPr>
          <a:xfrm>
            <a:off x="9913190" y="5284418"/>
            <a:ext cx="267419" cy="1290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8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0B5034-37E7-E983-F6B9-5426E36A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52" y="356072"/>
            <a:ext cx="8174118" cy="167752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FBC54-B3D0-C67F-A179-6CF212CE0EFD}"/>
              </a:ext>
            </a:extLst>
          </p:cNvPr>
          <p:cNvSpPr/>
          <p:nvPr/>
        </p:nvSpPr>
        <p:spPr>
          <a:xfrm>
            <a:off x="1751163" y="920503"/>
            <a:ext cx="914400" cy="23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85C28-2C92-83A1-C522-E74318C41E81}"/>
              </a:ext>
            </a:extLst>
          </p:cNvPr>
          <p:cNvSpPr/>
          <p:nvPr/>
        </p:nvSpPr>
        <p:spPr>
          <a:xfrm>
            <a:off x="1269364" y="2268748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949B9B-B742-AB94-2AAC-8FFEBFCF456A}"/>
              </a:ext>
            </a:extLst>
          </p:cNvPr>
          <p:cNvSpPr/>
          <p:nvPr/>
        </p:nvSpPr>
        <p:spPr>
          <a:xfrm>
            <a:off x="1269364" y="2941608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canary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47AADC-06DD-1EE6-C838-415562E36778}"/>
              </a:ext>
            </a:extLst>
          </p:cNvPr>
          <p:cNvSpPr/>
          <p:nvPr/>
        </p:nvSpPr>
        <p:spPr>
          <a:xfrm>
            <a:off x="1269364" y="2605178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rbp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4CD8A4-FC12-C166-3F26-E53EE2F2573D}"/>
              </a:ext>
            </a:extLst>
          </p:cNvPr>
          <p:cNvSpPr/>
          <p:nvPr/>
        </p:nvSpPr>
        <p:spPr>
          <a:xfrm>
            <a:off x="1269364" y="3278037"/>
            <a:ext cx="1189164" cy="139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buf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E19FA2-174D-8751-327F-030F55FB116F}"/>
              </a:ext>
            </a:extLst>
          </p:cNvPr>
          <p:cNvCxnSpPr>
            <a:cxnSpLocks/>
          </p:cNvCxnSpPr>
          <p:nvPr/>
        </p:nvCxnSpPr>
        <p:spPr>
          <a:xfrm flipV="1">
            <a:off x="2458528" y="3280464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319DFD-6994-1948-036E-1ECA05C6A98C}"/>
              </a:ext>
            </a:extLst>
          </p:cNvPr>
          <p:cNvCxnSpPr/>
          <p:nvPr/>
        </p:nvCxnSpPr>
        <p:spPr>
          <a:xfrm flipV="1">
            <a:off x="2467154" y="2605178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84A5F2-3743-2DED-30D8-771266C0F75E}"/>
              </a:ext>
            </a:extLst>
          </p:cNvPr>
          <p:cNvCxnSpPr/>
          <p:nvPr/>
        </p:nvCxnSpPr>
        <p:spPr>
          <a:xfrm flipV="1">
            <a:off x="2467154" y="2937692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461EC5-684A-2C5E-FBBD-42C936655AE4}"/>
              </a:ext>
            </a:extLst>
          </p:cNvPr>
          <p:cNvCxnSpPr/>
          <p:nvPr/>
        </p:nvCxnSpPr>
        <p:spPr>
          <a:xfrm flipV="1">
            <a:off x="2458528" y="4673501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FCB91B-48A2-9305-B3B9-EDB211A01EB9}"/>
              </a:ext>
            </a:extLst>
          </p:cNvPr>
          <p:cNvSpPr txBox="1"/>
          <p:nvPr/>
        </p:nvSpPr>
        <p:spPr>
          <a:xfrm>
            <a:off x="2809334" y="2458484"/>
            <a:ext cx="102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rbp+0x8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06222-87B2-2FFA-4911-65C9050C08F4}"/>
              </a:ext>
            </a:extLst>
          </p:cNvPr>
          <p:cNvSpPr txBox="1"/>
          <p:nvPr/>
        </p:nvSpPr>
        <p:spPr>
          <a:xfrm>
            <a:off x="2809335" y="2800011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rbp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A3D1A-481B-4EF9-F71A-52648E8513AA}"/>
              </a:ext>
            </a:extLst>
          </p:cNvPr>
          <p:cNvSpPr txBox="1"/>
          <p:nvPr/>
        </p:nvSpPr>
        <p:spPr>
          <a:xfrm>
            <a:off x="2809335" y="3133303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rbp-0x8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E6D54-0D1F-0BC9-D515-AE61DDE51858}"/>
              </a:ext>
            </a:extLst>
          </p:cNvPr>
          <p:cNvSpPr txBox="1"/>
          <p:nvPr/>
        </p:nvSpPr>
        <p:spPr>
          <a:xfrm>
            <a:off x="2829464" y="4535001"/>
            <a:ext cx="100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rbp-0x40</a:t>
            </a:r>
            <a:endParaRPr lang="ko-KR" altLang="en-US" sz="1200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B21F124E-63B1-EAF2-795D-322B73F1BA52}"/>
              </a:ext>
            </a:extLst>
          </p:cNvPr>
          <p:cNvSpPr/>
          <p:nvPr/>
        </p:nvSpPr>
        <p:spPr>
          <a:xfrm>
            <a:off x="3086975" y="2582341"/>
            <a:ext cx="1189164" cy="2225126"/>
          </a:xfrm>
          <a:prstGeom prst="arc">
            <a:avLst>
              <a:gd name="adj1" fmla="val 16359734"/>
              <a:gd name="adj2" fmla="val 192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A8FE9840-31B3-7A64-A970-A65C3E4029C2}"/>
              </a:ext>
            </a:extLst>
          </p:cNvPr>
          <p:cNvSpPr/>
          <p:nvPr/>
        </p:nvSpPr>
        <p:spPr>
          <a:xfrm flipV="1">
            <a:off x="3086975" y="2605176"/>
            <a:ext cx="1189164" cy="2082965"/>
          </a:xfrm>
          <a:prstGeom prst="arc">
            <a:avLst>
              <a:gd name="adj1" fmla="val 16359734"/>
              <a:gd name="adj2" fmla="val 213873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21731-C1A6-DB00-1EDE-79ED79AA886E}"/>
              </a:ext>
            </a:extLst>
          </p:cNvPr>
          <p:cNvSpPr txBox="1"/>
          <p:nvPr/>
        </p:nvSpPr>
        <p:spPr>
          <a:xfrm>
            <a:off x="4345147" y="3536789"/>
            <a:ext cx="100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0x48</a:t>
            </a:r>
            <a:endParaRPr lang="ko-KR" altLang="en-US" sz="12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FCD069-C22B-40E0-8FAA-BD73C66ED19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65563" y="1036960"/>
            <a:ext cx="1932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125700-5A11-E486-3B05-AFD884EC82E3}"/>
              </a:ext>
            </a:extLst>
          </p:cNvPr>
          <p:cNvCxnSpPr>
            <a:cxnSpLocks/>
          </p:cNvCxnSpPr>
          <p:nvPr/>
        </p:nvCxnSpPr>
        <p:spPr>
          <a:xfrm>
            <a:off x="4597879" y="1036960"/>
            <a:ext cx="0" cy="2499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2F578265-EE84-31FC-49C6-6D00FDF5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364" y="4921487"/>
            <a:ext cx="8168814" cy="167752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115591F-5BDE-0C8E-36E4-7940E1B15ACE}"/>
              </a:ext>
            </a:extLst>
          </p:cNvPr>
          <p:cNvCxnSpPr>
            <a:cxnSpLocks/>
          </p:cNvCxnSpPr>
          <p:nvPr/>
        </p:nvCxnSpPr>
        <p:spPr>
          <a:xfrm flipH="1">
            <a:off x="3674853" y="5915166"/>
            <a:ext cx="1570007" cy="14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B73AE3-2722-161D-AA36-19D2F250F321}"/>
              </a:ext>
            </a:extLst>
          </p:cNvPr>
          <p:cNvSpPr txBox="1"/>
          <p:nvPr/>
        </p:nvSpPr>
        <p:spPr>
          <a:xfrm>
            <a:off x="5969478" y="2787109"/>
            <a:ext cx="477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canary</a:t>
            </a:r>
            <a:r>
              <a:rPr lang="ko-KR" altLang="en-US" dirty="0"/>
              <a:t>는 </a:t>
            </a:r>
            <a:r>
              <a:rPr lang="en-US" altLang="ko-KR" dirty="0"/>
              <a:t>main</a:t>
            </a:r>
            <a:r>
              <a:rPr lang="ko-KR" altLang="en-US" dirty="0"/>
              <a:t>의 에필로그에서 확인함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잘못 덮어도 에필로그 가기전에 </a:t>
            </a:r>
            <a:r>
              <a:rPr lang="en-US" altLang="ko-KR" dirty="0"/>
              <a:t>free(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  <a:r>
              <a:rPr lang="ko-KR" altLang="en-US" dirty="0"/>
              <a:t>을 실행하기 때문에 그냥 덮어 </a:t>
            </a:r>
            <a:r>
              <a:rPr lang="ko-KR" altLang="en-US" dirty="0" err="1"/>
              <a:t>씌워버림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13D5E5-7F5A-301B-C49B-8C76EE024E6A}"/>
              </a:ext>
            </a:extLst>
          </p:cNvPr>
          <p:cNvSpPr/>
          <p:nvPr/>
        </p:nvSpPr>
        <p:spPr>
          <a:xfrm>
            <a:off x="1388962" y="5972537"/>
            <a:ext cx="2222339" cy="193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1CD03-5474-D173-6E5D-E4ABFDB0EE6F}"/>
              </a:ext>
            </a:extLst>
          </p:cNvPr>
          <p:cNvSpPr txBox="1"/>
          <p:nvPr/>
        </p:nvSpPr>
        <p:spPr>
          <a:xfrm>
            <a:off x="2208363" y="6125393"/>
            <a:ext cx="167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예시가 잘못됨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8040-5DE0-0A72-75F2-F05CDBB9C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DD5E3A6-BD84-BD83-7BF3-9157F1F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AEF6CD-DEC6-D0FF-AA49-65F48250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22" y="390306"/>
            <a:ext cx="7872526" cy="6331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00B39B-4930-132A-4C30-980C8FC00F1C}"/>
              </a:ext>
            </a:extLst>
          </p:cNvPr>
          <p:cNvSpPr txBox="1"/>
          <p:nvPr/>
        </p:nvSpPr>
        <p:spPr>
          <a:xfrm>
            <a:off x="6461186" y="693545"/>
            <a:ext cx="278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</a:t>
            </a:r>
            <a:r>
              <a:rPr lang="en-US" altLang="ko-KR" dirty="0"/>
              <a:t>Exploit Code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EB0527-BFAF-E059-1D9E-DE27601D0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46" y="3914037"/>
            <a:ext cx="2390708" cy="2719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EF7B9D-CEBD-9099-D46C-986F3E5039FC}"/>
              </a:ext>
            </a:extLst>
          </p:cNvPr>
          <p:cNvSpPr txBox="1"/>
          <p:nvPr/>
        </p:nvSpPr>
        <p:spPr>
          <a:xfrm>
            <a:off x="9092241" y="2993366"/>
            <a:ext cx="2786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???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__</a:t>
            </a:r>
            <a:r>
              <a:rPr lang="en-US" altLang="ko-KR" dirty="0" err="1"/>
              <a:t>free_hook</a:t>
            </a:r>
            <a:r>
              <a:rPr lang="ko-KR" altLang="en-US" dirty="0"/>
              <a:t>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주소로 바꿨는데 왜</a:t>
            </a:r>
            <a:r>
              <a:rPr lang="en-US" altLang="ko-KR" dirty="0"/>
              <a:t> free</a:t>
            </a:r>
            <a:r>
              <a:rPr lang="ko-KR" altLang="en-US" dirty="0"/>
              <a:t>가 </a:t>
            </a:r>
            <a:r>
              <a:rPr lang="ko-KR" altLang="en-US" dirty="0" err="1"/>
              <a:t>바뀐것</a:t>
            </a:r>
            <a:r>
              <a:rPr lang="ko-KR" altLang="en-US" dirty="0"/>
              <a:t> 같지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31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1FC0D-6B71-72E3-984F-2AAB276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81C476-8FCB-D0F5-5CAA-399DC43A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42" y="388187"/>
            <a:ext cx="6669568" cy="63332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6EED8A-4935-B8F8-82B4-202AC07289F6}"/>
              </a:ext>
            </a:extLst>
          </p:cNvPr>
          <p:cNvSpPr/>
          <p:nvPr/>
        </p:nvSpPr>
        <p:spPr>
          <a:xfrm>
            <a:off x="1104181" y="1880558"/>
            <a:ext cx="2363638" cy="767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2A0D6E-4F83-4FA9-6883-6CDD4CDAAB55}"/>
              </a:ext>
            </a:extLst>
          </p:cNvPr>
          <p:cNvCxnSpPr>
            <a:stCxn id="9" idx="3"/>
          </p:cNvCxnSpPr>
          <p:nvPr/>
        </p:nvCxnSpPr>
        <p:spPr>
          <a:xfrm flipV="1">
            <a:off x="3467819" y="2242868"/>
            <a:ext cx="4416724" cy="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268C9F-33E2-6A05-7CC2-1131151E0606}"/>
              </a:ext>
            </a:extLst>
          </p:cNvPr>
          <p:cNvSpPr txBox="1"/>
          <p:nvPr/>
        </p:nvSpPr>
        <p:spPr>
          <a:xfrm>
            <a:off x="7884543" y="1941267"/>
            <a:ext cx="3088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malloc_free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D6B403-657B-A47A-B2E0-ABE52BB0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75" y="1442347"/>
            <a:ext cx="3048425" cy="4382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57AFE-2F7F-87B6-632A-4A8E4CBD8A9B}"/>
              </a:ext>
            </a:extLst>
          </p:cNvPr>
          <p:cNvSpPr/>
          <p:nvPr/>
        </p:nvSpPr>
        <p:spPr>
          <a:xfrm>
            <a:off x="9790981" y="1587260"/>
            <a:ext cx="1078302" cy="3540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E1BAF5-E896-7396-CFCD-2A0AB1DA2B7E}"/>
              </a:ext>
            </a:extLst>
          </p:cNvPr>
          <p:cNvSpPr/>
          <p:nvPr/>
        </p:nvSpPr>
        <p:spPr>
          <a:xfrm>
            <a:off x="1679276" y="828136"/>
            <a:ext cx="710241" cy="306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5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149F-7EEF-DCF9-38CC-FE81340C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90DFB4A-A082-B68B-6352-B24A57AE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67F5C-460E-16AA-5C24-1E1E9169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2271551"/>
            <a:ext cx="563006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5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B3AF-4808-26D9-FC19-0BAAE27A9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2F1F5-D2E6-BCC6-8903-49FFEDD53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br>
              <a:rPr lang="en-US" altLang="ko-KR" spc="400" dirty="0"/>
            </a:br>
            <a:br>
              <a:rPr lang="en-US" altLang="ko-KR" spc="400" dirty="0"/>
            </a:br>
            <a:r>
              <a:rPr lang="en-US" altLang="ko-KR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gadget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29C959-D860-4CD0-7CA6-4683E2B47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020"/>
            <a:ext cx="9144000" cy="1325880"/>
          </a:xfrm>
        </p:spPr>
        <p:txBody>
          <a:bodyPr rtlCol="0"/>
          <a:lstStyle/>
          <a:p>
            <a:pPr rtl="0"/>
            <a:r>
              <a:rPr lang="ko-KR" altLang="en-US"/>
              <a:t>번외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one gadget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86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000" dirty="0"/>
              <a:t>hook overwrite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marL="342900" indent="-342900" algn="r" rtl="0">
              <a:buAutoNum type="arabicPeriod"/>
            </a:pPr>
            <a:r>
              <a:rPr lang="en-US" altLang="ko-KR" dirty="0"/>
              <a:t>PIE?</a:t>
            </a:r>
          </a:p>
          <a:p>
            <a:pPr marL="342900" indent="-342900" algn="r" rtl="0">
              <a:buAutoNum type="arabicPeriod"/>
            </a:pPr>
            <a:r>
              <a:rPr lang="en-US" altLang="ko-KR" dirty="0"/>
              <a:t>RELRO?</a:t>
            </a:r>
          </a:p>
          <a:p>
            <a:pPr marL="342900" indent="-342900" algn="r" rtl="0">
              <a:buAutoNum type="arabicPeriod"/>
            </a:pPr>
            <a:r>
              <a:rPr lang="en-US" altLang="ko-KR" dirty="0"/>
              <a:t>Hook?</a:t>
            </a:r>
          </a:p>
          <a:p>
            <a:pPr marL="342900" indent="-342900" algn="r" rtl="0">
              <a:buAutoNum type="arabicPeriod"/>
            </a:pPr>
            <a:r>
              <a:rPr lang="en-US" altLang="ko-KR" dirty="0"/>
              <a:t>Hook overwrite</a:t>
            </a:r>
          </a:p>
          <a:p>
            <a:pPr marL="342900" indent="-342900" algn="r" rtl="0">
              <a:buAutoNum type="arabicPeriod"/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gadget</a:t>
            </a:r>
          </a:p>
          <a:p>
            <a:pPr algn="r" rtl="0"/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2025.07.09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3&quot; Round Pins - Pulse Gallery">
            <a:extLst>
              <a:ext uri="{FF2B5EF4-FFF2-40B4-BE49-F238E27FC236}">
                <a16:creationId xmlns:a16="http://schemas.microsoft.com/office/drawing/2014/main" id="{81522A39-2ABF-9477-FCE5-A3214B1D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32" y="2530057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D9B73-8264-C86A-DDBC-E9E149EB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27D11-AC0B-29A8-69EE-EE558681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One gadget?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6484BC6-B89A-D631-4DFB-1A657E2D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7C305-D02F-119D-B1D3-FB799C253053}"/>
              </a:ext>
            </a:extLst>
          </p:cNvPr>
          <p:cNvSpPr txBox="1"/>
          <p:nvPr/>
        </p:nvSpPr>
        <p:spPr>
          <a:xfrm>
            <a:off x="671292" y="3055409"/>
            <a:ext cx="6190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가젯</a:t>
            </a:r>
            <a:r>
              <a:rPr lang="ko-KR" altLang="en-US" dirty="0"/>
              <a:t> 하나만으로 쉘을 딸 수 있다</a:t>
            </a:r>
            <a:r>
              <a:rPr lang="en-US" altLang="ko-KR" dirty="0"/>
              <a:t>. (</a:t>
            </a:r>
            <a:r>
              <a:rPr lang="ko-KR" altLang="en-US" dirty="0"/>
              <a:t>코드 덩어리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조건을 만족해야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Glibc</a:t>
            </a:r>
            <a:r>
              <a:rPr lang="ko-KR" altLang="en-US" dirty="0"/>
              <a:t> 버전마다 다르게 존재하며</a:t>
            </a:r>
            <a:r>
              <a:rPr lang="en-US" altLang="ko-KR" dirty="0"/>
              <a:t>, </a:t>
            </a:r>
            <a:r>
              <a:rPr lang="ko-KR" altLang="en-US" dirty="0"/>
              <a:t>제약조건도 버전이 높아질 수록 까다로워진다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16" name="그림 개체 틀 15" descr="텍스트, 페인팅, 예술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0FB747-3438-C0A3-79F8-507B9DD068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9338" b="193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253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FCE9-DF19-C928-36F2-F9591C3B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179C692-42BC-9006-7379-D18CF3A6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07E-7C74-D175-FDB8-9B163E0C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94" y="361604"/>
            <a:ext cx="6179335" cy="517183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A132932-35FC-55EF-941E-EF956D343691}"/>
              </a:ext>
            </a:extLst>
          </p:cNvPr>
          <p:cNvCxnSpPr>
            <a:cxnSpLocks/>
          </p:cNvCxnSpPr>
          <p:nvPr/>
        </p:nvCxnSpPr>
        <p:spPr>
          <a:xfrm>
            <a:off x="2605177" y="1768415"/>
            <a:ext cx="1802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153BD3-F48D-FE43-133E-081ADC4F829A}"/>
              </a:ext>
            </a:extLst>
          </p:cNvPr>
          <p:cNvCxnSpPr/>
          <p:nvPr/>
        </p:nvCxnSpPr>
        <p:spPr>
          <a:xfrm>
            <a:off x="6254151" y="1500996"/>
            <a:ext cx="186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37E78-00A0-4899-0091-AE39CC6A8E9B}"/>
              </a:ext>
            </a:extLst>
          </p:cNvPr>
          <p:cNvSpPr txBox="1"/>
          <p:nvPr/>
        </p:nvSpPr>
        <p:spPr>
          <a:xfrm>
            <a:off x="4362089" y="1574001"/>
            <a:ext cx="297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함수가 동작할 당시의 제약조건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5ABA1-9F73-EC2C-1A04-D626FD0908A6}"/>
              </a:ext>
            </a:extLst>
          </p:cNvPr>
          <p:cNvSpPr txBox="1"/>
          <p:nvPr/>
        </p:nvSpPr>
        <p:spPr>
          <a:xfrm>
            <a:off x="8117457" y="1039331"/>
            <a:ext cx="348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0x45216</a:t>
            </a:r>
            <a:r>
              <a:rPr lang="ko-KR" altLang="en-US" dirty="0"/>
              <a:t>를 </a:t>
            </a:r>
            <a:r>
              <a:rPr lang="en-US" altLang="ko-KR" dirty="0"/>
              <a:t>ret</a:t>
            </a:r>
            <a:r>
              <a:rPr lang="ko-KR" altLang="en-US" dirty="0"/>
              <a:t>에 집어넣으면 쉘을 바로 딸 수 있다</a:t>
            </a:r>
            <a:r>
              <a:rPr lang="en-US" altLang="ko-KR" dirty="0"/>
              <a:t>. </a:t>
            </a:r>
            <a:r>
              <a:rPr lang="ko-KR" altLang="en-US" dirty="0"/>
              <a:t>복잡한 작업 없이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219E81-E942-9D91-C6A4-B98AF4129728}"/>
              </a:ext>
            </a:extLst>
          </p:cNvPr>
          <p:cNvSpPr/>
          <p:nvPr/>
        </p:nvSpPr>
        <p:spPr>
          <a:xfrm>
            <a:off x="8084217" y="2147984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E0210-A187-9550-DAFD-3B847BAA5EE5}"/>
              </a:ext>
            </a:extLst>
          </p:cNvPr>
          <p:cNvSpPr/>
          <p:nvPr/>
        </p:nvSpPr>
        <p:spPr>
          <a:xfrm>
            <a:off x="8084217" y="2820844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canary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CDA733-4159-A728-E373-9102DBEBDCD5}"/>
              </a:ext>
            </a:extLst>
          </p:cNvPr>
          <p:cNvSpPr/>
          <p:nvPr/>
        </p:nvSpPr>
        <p:spPr>
          <a:xfrm>
            <a:off x="8084217" y="2484414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rbp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309B82-0094-14D8-DAFE-0B3D5711BDD3}"/>
              </a:ext>
            </a:extLst>
          </p:cNvPr>
          <p:cNvSpPr/>
          <p:nvPr/>
        </p:nvSpPr>
        <p:spPr>
          <a:xfrm>
            <a:off x="8084217" y="3157273"/>
            <a:ext cx="1189164" cy="139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buf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E20F74-CC61-4A39-298E-E7682BAA078C}"/>
              </a:ext>
            </a:extLst>
          </p:cNvPr>
          <p:cNvCxnSpPr>
            <a:cxnSpLocks/>
          </p:cNvCxnSpPr>
          <p:nvPr/>
        </p:nvCxnSpPr>
        <p:spPr>
          <a:xfrm flipV="1">
            <a:off x="9273381" y="3159700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5495F5-1270-A200-5005-58B259B7DD4B}"/>
              </a:ext>
            </a:extLst>
          </p:cNvPr>
          <p:cNvCxnSpPr/>
          <p:nvPr/>
        </p:nvCxnSpPr>
        <p:spPr>
          <a:xfrm flipV="1">
            <a:off x="9282007" y="2484414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66E0C5-C00A-619E-45D9-0CD473CB7CDA}"/>
              </a:ext>
            </a:extLst>
          </p:cNvPr>
          <p:cNvCxnSpPr/>
          <p:nvPr/>
        </p:nvCxnSpPr>
        <p:spPr>
          <a:xfrm flipV="1">
            <a:off x="9282007" y="2816928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4B7B62-D9F7-A6C4-B90A-F1627C5AE9A3}"/>
              </a:ext>
            </a:extLst>
          </p:cNvPr>
          <p:cNvCxnSpPr/>
          <p:nvPr/>
        </p:nvCxnSpPr>
        <p:spPr>
          <a:xfrm flipV="1">
            <a:off x="9273381" y="4552737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205803-C355-050A-0CAE-3B2995507171}"/>
              </a:ext>
            </a:extLst>
          </p:cNvPr>
          <p:cNvSpPr txBox="1"/>
          <p:nvPr/>
        </p:nvSpPr>
        <p:spPr>
          <a:xfrm>
            <a:off x="9624188" y="2679247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rbp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885AE-9C3D-2CE1-5092-53FEA26BAAA3}"/>
              </a:ext>
            </a:extLst>
          </p:cNvPr>
          <p:cNvSpPr txBox="1"/>
          <p:nvPr/>
        </p:nvSpPr>
        <p:spPr>
          <a:xfrm>
            <a:off x="9624188" y="3012539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rbp-0x8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FA838-587B-0C78-C870-E06FF3B78673}"/>
              </a:ext>
            </a:extLst>
          </p:cNvPr>
          <p:cNvSpPr txBox="1"/>
          <p:nvPr/>
        </p:nvSpPr>
        <p:spPr>
          <a:xfrm>
            <a:off x="9624187" y="4414237"/>
            <a:ext cx="102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rbp-0x40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9C1215-4600-2D69-B434-6CC7CD7BB92B}"/>
              </a:ext>
            </a:extLst>
          </p:cNvPr>
          <p:cNvSpPr txBox="1"/>
          <p:nvPr/>
        </p:nvSpPr>
        <p:spPr>
          <a:xfrm>
            <a:off x="9624186" y="2340786"/>
            <a:ext cx="102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rbp+0x8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E47BB0F-05B0-D304-E7D7-E29BC2901359}"/>
              </a:ext>
            </a:extLst>
          </p:cNvPr>
          <p:cNvSpPr/>
          <p:nvPr/>
        </p:nvSpPr>
        <p:spPr>
          <a:xfrm>
            <a:off x="1155940" y="1337094"/>
            <a:ext cx="948905" cy="301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70322E4-CECE-8830-B4F8-EDCCF2937CD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630393" y="1639015"/>
            <a:ext cx="17252" cy="6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2B6506-6090-A9EF-9CFE-4B8E549F978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47645" y="2312740"/>
            <a:ext cx="6436572" cy="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2025/07/09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227E9-2EAB-589F-B658-5040581C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C322C-3519-1B29-D916-9004E301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583462"/>
            <a:ext cx="619048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PIE?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Position-Independent Executable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688ED6C-4BA0-9BEC-0F96-B744EDAF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1A4A50A3-2646-FF6E-335D-E96157B6E278}"/>
              </a:ext>
            </a:extLst>
          </p:cNvPr>
          <p:cNvSpPr txBox="1">
            <a:spLocks/>
          </p:cNvSpPr>
          <p:nvPr/>
        </p:nvSpPr>
        <p:spPr>
          <a:xfrm>
            <a:off x="671292" y="2171852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E885ACAE-A97B-10A0-7401-691CE1A6D679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86D2402-2F91-E635-21F9-57A9CED5C06A}"/>
              </a:ext>
            </a:extLst>
          </p:cNvPr>
          <p:cNvSpPr txBox="1">
            <a:spLocks/>
          </p:cNvSpPr>
          <p:nvPr/>
        </p:nvSpPr>
        <p:spPr>
          <a:xfrm>
            <a:off x="671292" y="1974467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4CE8F0-DA1D-2572-8277-5F8B8F59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2" y="2352826"/>
            <a:ext cx="59401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ASLR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이 실행 파일 영역에도 적용되게 해주는 기술</a:t>
            </a:r>
            <a:endParaRPr lang="en-US" altLang="ko-KR" sz="2000" dirty="0">
              <a:latin typeface="+mn-lt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+mn-lt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  <a:ea typeface="굴림" panose="020B0600000101010101" pitchFamily="50" charset="-127"/>
              </a:rPr>
              <a:t>- ASLR? Address-Space Layout Randomization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  <a:ea typeface="굴림" panose="020B0600000101010101" pitchFamily="50" charset="-127"/>
              </a:rPr>
              <a:t>&gt;&gt; 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스택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atin typeface="+mn-lt"/>
                <a:ea typeface="굴림" panose="020B0600000101010101" pitchFamily="50" charset="-127"/>
              </a:rPr>
              <a:t>힙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라이브러리의 주소가 랜덤하게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..</a:t>
            </a:r>
          </a:p>
          <a:p>
            <a:pPr marL="0" indent="0">
              <a:buNone/>
            </a:pP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ASLR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만으로는 실행파일이 </a:t>
            </a:r>
            <a:r>
              <a:rPr lang="ko-KR" altLang="en-US" dirty="0" err="1">
                <a:latin typeface="+mn-lt"/>
                <a:ea typeface="굴림" panose="020B0600000101010101" pitchFamily="50" charset="-127"/>
              </a:rPr>
              <a:t>매핑되는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 영역은 바뀌지 않고 고정된 주소를 가진다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lt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+mn-lt"/>
                <a:ea typeface="굴림" panose="020B0600000101010101" pitchFamily="50" charset="-127"/>
              </a:rPr>
              <a:t>그래서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PIE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를 이용해 실행파일에도 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ASLR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을 적용시킬 수 있도록 함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+mn-lt"/>
              <a:ea typeface="굴림" panose="020B0600000101010101" pitchFamily="50" charset="-127"/>
            </a:endParaRPr>
          </a:p>
        </p:txBody>
      </p:sp>
      <p:pic>
        <p:nvPicPr>
          <p:cNvPr id="14" name="그림 개체 틀 13" descr="음식, 스낵, 제빵 제품, 디저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E9E47A-3F6C-4024-F5A3-C5A71A900E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960" b="9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543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804A-7EA9-5F28-3340-E1C00392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4426FC-BDA9-DADA-5ACA-75C8F263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583462"/>
            <a:ext cx="619048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ELRO? </a:t>
            </a:r>
            <a:r>
              <a:rPr lang="en-US" altLang="ko-KR" sz="3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RELocation</a:t>
            </a:r>
            <a:r>
              <a:rPr lang="en-US" altLang="ko-KR" sz="3100" dirty="0"/>
              <a:t> Read-Only</a:t>
            </a:r>
            <a:endParaRPr lang="ko-KR" altLang="en-US" sz="3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B01E8F-8EC9-4204-D69B-B31EA3A4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22DDD336-F522-59A6-82D7-BDC1EEE56894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15" name="그림 개체 틀 14" descr="클립아트, 그림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4FAA95-F73E-F69A-2101-B1C1C7CFBD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176" r="11176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E95BC1-39FE-8392-494A-282F14E74627}"/>
              </a:ext>
            </a:extLst>
          </p:cNvPr>
          <p:cNvSpPr txBox="1"/>
          <p:nvPr/>
        </p:nvSpPr>
        <p:spPr>
          <a:xfrm>
            <a:off x="671292" y="3244334"/>
            <a:ext cx="94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RELRO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9860F-8501-F796-0E9F-C50FF6350F45}"/>
              </a:ext>
            </a:extLst>
          </p:cNvPr>
          <p:cNvSpPr txBox="1"/>
          <p:nvPr/>
        </p:nvSpPr>
        <p:spPr>
          <a:xfrm>
            <a:off x="3221452" y="3911695"/>
            <a:ext cx="17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Partial RELRO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AABA8-19EC-F7D9-695D-1E2E8E4E2C55}"/>
              </a:ext>
            </a:extLst>
          </p:cNvPr>
          <p:cNvSpPr txBox="1"/>
          <p:nvPr/>
        </p:nvSpPr>
        <p:spPr>
          <a:xfrm>
            <a:off x="3221452" y="2576974"/>
            <a:ext cx="14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 RELRO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25B42E-7644-BB7E-FAEB-E73E3BE2540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615440" y="3429000"/>
            <a:ext cx="1606012" cy="66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2CB0B6-30DE-7EC0-C984-08AEFB4C222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615440" y="2761640"/>
            <a:ext cx="1606012" cy="6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F19FFC-E055-5DE7-C1BC-A1E128057314}"/>
              </a:ext>
            </a:extLst>
          </p:cNvPr>
          <p:cNvSpPr txBox="1"/>
          <p:nvPr/>
        </p:nvSpPr>
        <p:spPr>
          <a:xfrm>
            <a:off x="671292" y="4579054"/>
            <a:ext cx="642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쓰기 권한이 불필요한 데이터 세그먼트에 쓰기 권한을 제거함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3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F597-E47F-E042-8392-C19718C9B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3CFFF5C-C1AC-C6FB-FAB6-B586373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4CF9404E-DBE3-3D6A-0AA9-279323BB1189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067C8B-A956-3FCC-C744-DABF952A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2" y="1975928"/>
            <a:ext cx="4540788" cy="43591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2A5B13-29E5-BAE0-4161-125F73FE8B88}"/>
              </a:ext>
            </a:extLst>
          </p:cNvPr>
          <p:cNvCxnSpPr/>
          <p:nvPr/>
        </p:nvCxnSpPr>
        <p:spPr>
          <a:xfrm>
            <a:off x="2499360" y="4023360"/>
            <a:ext cx="1696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19CE790-65A0-75C2-19E2-C00617AD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936" y="1975927"/>
            <a:ext cx="4359671" cy="435967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69CEEF-D6DC-D7DD-FBB6-926FAFFBC76D}"/>
              </a:ext>
            </a:extLst>
          </p:cNvPr>
          <p:cNvCxnSpPr/>
          <p:nvPr/>
        </p:nvCxnSpPr>
        <p:spPr>
          <a:xfrm>
            <a:off x="7158487" y="4023360"/>
            <a:ext cx="1696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3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9AB5-00D2-74BA-E756-A61F108F8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7D5792-3613-3004-4741-8FD64B21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268AC392-0F8D-00CE-82BF-2CFEB113A651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F3A1AD-24C7-AB86-8290-61CDCA1F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" y="987400"/>
            <a:ext cx="8021169" cy="190526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4D91B9-585F-EFAD-17E6-D4E7629E2944}"/>
              </a:ext>
            </a:extLst>
          </p:cNvPr>
          <p:cNvSpPr/>
          <p:nvPr/>
        </p:nvSpPr>
        <p:spPr>
          <a:xfrm>
            <a:off x="210536" y="2445930"/>
            <a:ext cx="3782344" cy="215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522BCA-B562-196B-2178-100F8561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5" y="3118960"/>
            <a:ext cx="6687483" cy="34199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17275F-97CB-B705-3F27-F8F1BACCF341}"/>
              </a:ext>
            </a:extLst>
          </p:cNvPr>
          <p:cNvSpPr/>
          <p:nvPr/>
        </p:nvSpPr>
        <p:spPr>
          <a:xfrm>
            <a:off x="2468880" y="5155722"/>
            <a:ext cx="2814320" cy="96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6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3A63E-E10E-98C8-4122-1E2081A6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DDB1B492-4E51-9E64-BF4B-CE89E213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B06C3367-BE01-6827-F4E6-1D71B7084DDE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FBD21-97AC-7CE6-057E-D46F323C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9" y="1030069"/>
            <a:ext cx="7716327" cy="208626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758F772-AE21-CDA5-2EE1-AC5653157408}"/>
              </a:ext>
            </a:extLst>
          </p:cNvPr>
          <p:cNvSpPr/>
          <p:nvPr/>
        </p:nvSpPr>
        <p:spPr>
          <a:xfrm>
            <a:off x="327804" y="1733909"/>
            <a:ext cx="1035170" cy="172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CB642F0-89ED-06DD-B6D4-1FBE771B180C}"/>
              </a:ext>
            </a:extLst>
          </p:cNvPr>
          <p:cNvCxnSpPr/>
          <p:nvPr/>
        </p:nvCxnSpPr>
        <p:spPr>
          <a:xfrm flipV="1">
            <a:off x="1362974" y="1500996"/>
            <a:ext cx="2147977" cy="3191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947A07-300A-AB77-71F1-10FAF2DEE419}"/>
              </a:ext>
            </a:extLst>
          </p:cNvPr>
          <p:cNvSpPr txBox="1"/>
          <p:nvPr/>
        </p:nvSpPr>
        <p:spPr>
          <a:xfrm>
            <a:off x="3510950" y="1275796"/>
            <a:ext cx="439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frelro</a:t>
            </a:r>
            <a:r>
              <a:rPr lang="ko-KR" altLang="en-US" dirty="0"/>
              <a:t>가 </a:t>
            </a:r>
            <a:r>
              <a:rPr lang="ko-KR" altLang="en-US" dirty="0" err="1"/>
              <a:t>매핑된</a:t>
            </a:r>
            <a:r>
              <a:rPr lang="ko-KR" altLang="en-US" dirty="0"/>
              <a:t> 시작 주소 </a:t>
            </a:r>
            <a:r>
              <a:rPr lang="en-US" altLang="ko-KR" dirty="0"/>
              <a:t>( Full RELRO )</a:t>
            </a:r>
            <a:r>
              <a:rPr lang="ko-KR" altLang="en-US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77C521-02D0-9609-6BD5-02E0450B8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89" y="3263031"/>
            <a:ext cx="6677957" cy="3410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31E81E-8AF3-2796-D5A8-0E47B8E74AA1}"/>
              </a:ext>
            </a:extLst>
          </p:cNvPr>
          <p:cNvSpPr txBox="1"/>
          <p:nvPr/>
        </p:nvSpPr>
        <p:spPr>
          <a:xfrm>
            <a:off x="7034624" y="4218210"/>
            <a:ext cx="560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555bf89f7000 + 4000 = </a:t>
            </a:r>
            <a:r>
              <a:rPr lang="ko-KR" altLang="en-US" dirty="0"/>
              <a:t>555</a:t>
            </a:r>
            <a:r>
              <a:rPr lang="en-US" altLang="ko-KR" dirty="0"/>
              <a:t>bf</a:t>
            </a:r>
            <a:r>
              <a:rPr lang="ko-KR" altLang="en-US" dirty="0"/>
              <a:t>89</a:t>
            </a:r>
            <a:r>
              <a:rPr lang="en-US" altLang="ko-KR" dirty="0"/>
              <a:t>fb</a:t>
            </a:r>
            <a:r>
              <a:rPr lang="ko-KR" altLang="en-US" dirty="0"/>
              <a:t>000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E82172-A3FF-4BDB-4007-70B4A45FC5A0}"/>
              </a:ext>
            </a:extLst>
          </p:cNvPr>
          <p:cNvSpPr/>
          <p:nvPr/>
        </p:nvSpPr>
        <p:spPr>
          <a:xfrm>
            <a:off x="327804" y="2518913"/>
            <a:ext cx="2475781" cy="17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6D3960-CE76-28BF-B27F-86B3865DC32A}"/>
              </a:ext>
            </a:extLst>
          </p:cNvPr>
          <p:cNvSpPr/>
          <p:nvPr/>
        </p:nvSpPr>
        <p:spPr>
          <a:xfrm>
            <a:off x="327804" y="5641675"/>
            <a:ext cx="4986068" cy="621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3D3885-E927-A540-083D-6A3E88426B84}"/>
              </a:ext>
            </a:extLst>
          </p:cNvPr>
          <p:cNvSpPr txBox="1"/>
          <p:nvPr/>
        </p:nvSpPr>
        <p:spPr>
          <a:xfrm>
            <a:off x="7263441" y="5148780"/>
            <a:ext cx="398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</a:t>
            </a:r>
            <a:r>
              <a:rPr lang="en-US" altLang="ko-KR" dirty="0"/>
              <a:t>! Full RELRO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plt.got</a:t>
            </a:r>
            <a:r>
              <a:rPr lang="en-US" altLang="ko-KR" dirty="0"/>
              <a:t> </a:t>
            </a:r>
            <a:r>
              <a:rPr lang="ko-KR" altLang="en-US" dirty="0"/>
              <a:t>가 쓰기 영역이 아니구나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bss</a:t>
            </a:r>
            <a:r>
              <a:rPr lang="ko-KR" altLang="en-US" dirty="0"/>
              <a:t>와 </a:t>
            </a:r>
            <a:r>
              <a:rPr lang="en-US" altLang="ko-KR" dirty="0"/>
              <a:t>.data</a:t>
            </a:r>
            <a:r>
              <a:rPr lang="ko-KR" altLang="en-US" dirty="0"/>
              <a:t>는 쓰기 영역이구나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1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AE50F-6488-21F0-5ADB-A817C854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EC5A-FC9E-F7B6-DD62-A805281BB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D595D-7A42-5295-173F-0C93362E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020"/>
            <a:ext cx="9144000" cy="13258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Full RELRO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적용되어 있다면 </a:t>
            </a:r>
            <a:r>
              <a:rPr lang="en-US" altLang="ko-KR" dirty="0"/>
              <a:t>?</a:t>
            </a: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 overwrite</a:t>
            </a:r>
          </a:p>
        </p:txBody>
      </p:sp>
    </p:spTree>
    <p:extLst>
      <p:ext uri="{BB962C8B-B14F-4D97-AF65-F5344CB8AC3E}">
        <p14:creationId xmlns:p14="http://schemas.microsoft.com/office/powerpoint/2010/main" val="20456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Hook?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3&quot; Round Pins - Pulse Gallery">
            <a:extLst>
              <a:ext uri="{FF2B5EF4-FFF2-40B4-BE49-F238E27FC236}">
                <a16:creationId xmlns:a16="http://schemas.microsoft.com/office/drawing/2014/main" id="{A202F6A7-065E-DB1F-50E4-D8439523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59" y="1945018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AB4CB-0FB7-C3F7-E43F-77BCBC3AE6CF}"/>
              </a:ext>
            </a:extLst>
          </p:cNvPr>
          <p:cNvSpPr txBox="1"/>
          <p:nvPr/>
        </p:nvSpPr>
        <p:spPr>
          <a:xfrm>
            <a:off x="671292" y="3055409"/>
            <a:ext cx="619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운영체제가 어떤 코드를 실행하려 할 때</a:t>
            </a:r>
            <a:r>
              <a:rPr lang="en-US" altLang="ko-KR" dirty="0"/>
              <a:t>..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낚아채서 다른 코드가 실행되게 하는 것을 </a:t>
            </a:r>
            <a:r>
              <a:rPr lang="en-US" altLang="ko-KR" dirty="0"/>
              <a:t>Hooking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이때 실행되는 코드가 </a:t>
            </a:r>
            <a:r>
              <a:rPr lang="en-US" altLang="ko-KR" dirty="0"/>
              <a:t>Hook!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{5E0C1C98-B379-4FB3-802D-5C0A04708CBB}tf89338750_win32</Template>
  <TotalTime>566</TotalTime>
  <Words>538</Words>
  <Application>Microsoft Office PowerPoint</Application>
  <PresentationFormat>와이드스크린</PresentationFormat>
  <Paragraphs>155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ADLaM Display</vt:lpstr>
      <vt:lpstr>Arial</vt:lpstr>
      <vt:lpstr>GradientUnivers</vt:lpstr>
      <vt:lpstr>hook overwrite</vt:lpstr>
      <vt:lpstr>hook overwrite</vt:lpstr>
      <vt:lpstr>PIE? Position-Independent Executable</vt:lpstr>
      <vt:lpstr>RELRO? RELocation Read-Only</vt:lpstr>
      <vt:lpstr>PowerPoint 프레젠테이션</vt:lpstr>
      <vt:lpstr>PowerPoint 프레젠테이션</vt:lpstr>
      <vt:lpstr>PowerPoint 프레젠테이션</vt:lpstr>
      <vt:lpstr>Hook</vt:lpstr>
      <vt:lpstr>Hook?</vt:lpstr>
      <vt:lpstr>Hook?</vt:lpstr>
      <vt:lpstr>Hook?</vt:lpstr>
      <vt:lpstr>Types of Hook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one gadget</vt:lpstr>
      <vt:lpstr>One gadget?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박세원</dc:creator>
  <cp:lastModifiedBy>박세원</cp:lastModifiedBy>
  <cp:revision>80</cp:revision>
  <dcterms:created xsi:type="dcterms:W3CDTF">2025-07-01T02:46:36Z</dcterms:created>
  <dcterms:modified xsi:type="dcterms:W3CDTF">2025-07-10T05:36:26Z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