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5.gif" ContentType="image/gif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83600" y="365760"/>
            <a:ext cx="77720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1800" spc="-1" strike="noStrike">
                <a:solidFill>
                  <a:srgbClr val="ff0000"/>
                </a:solidFill>
                <a:latin typeface="Calibri"/>
              </a:rPr>
              <a:t>Applied Computing Slideshows</a:t>
            </a:r>
            <a:br/>
            <a:r>
              <a:rPr b="0" i="1" lang="en-AU" sz="1800" spc="-1" strike="noStrike">
                <a:solidFill>
                  <a:srgbClr val="ff0000"/>
                </a:solidFill>
                <a:latin typeface="Calibri"/>
              </a:rPr>
              <a:t>by Mark Kelly</a:t>
            </a:r>
            <a:br/>
            <a:r>
              <a:rPr b="0" i="1" lang="en-AU" sz="1800" spc="-1" strike="noStrike">
                <a:solidFill>
                  <a:srgbClr val="ff0000"/>
                </a:solidFill>
                <a:latin typeface="Calibri"/>
              </a:rPr>
              <a:t>vcedata.com</a:t>
            </a:r>
            <a:br/>
            <a:r>
              <a:rPr b="0" i="1" lang="en-AU" sz="1800" spc="-1" strike="noStrike">
                <a:solidFill>
                  <a:srgbClr val="ff0000"/>
                </a:solidFill>
                <a:latin typeface="Calibri"/>
              </a:rPr>
              <a:t>mark@vcedata.com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39" name="Title 1"/>
          <p:cNvSpPr/>
          <p:nvPr/>
        </p:nvSpPr>
        <p:spPr>
          <a:xfrm rot="20260200">
            <a:off x="-61920" y="1394640"/>
            <a:ext cx="7772040" cy="215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6600" spc="-1" strike="noStrike">
                <a:solidFill>
                  <a:srgbClr val="ff0000"/>
                </a:solidFill>
                <a:latin typeface="Angryblue"/>
                <a:ea typeface="DejaVu Sans"/>
              </a:rPr>
              <a:t>Practices that cause conflict</a:t>
            </a:r>
            <a:endParaRPr b="0" lang="en-AU" sz="6600" spc="-1" strike="noStrike">
              <a:latin typeface="Arial"/>
            </a:endParaRPr>
          </a:p>
        </p:txBody>
      </p:sp>
      <p:pic>
        <p:nvPicPr>
          <p:cNvPr id="40" name="Picture 7" descr=""/>
          <p:cNvPicPr/>
          <p:nvPr/>
        </p:nvPicPr>
        <p:blipFill>
          <a:blip r:embed="rId1"/>
          <a:stretch/>
        </p:blipFill>
        <p:spPr>
          <a:xfrm>
            <a:off x="5148360" y="3357720"/>
            <a:ext cx="3457080" cy="315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Causes of network conflict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57200" y="1268280"/>
            <a:ext cx="8229240" cy="48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Interference by management in areas they know little about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Monitoring of workers by management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Lack of support by management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Clueless management</a:t>
            </a:r>
            <a:endParaRPr b="0" lang="en-A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Causes of network conflict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250920" y="1628640"/>
            <a:ext cx="605916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Lack of training opportunities offered by management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Trolls who deliberately provoke people to anger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Racism, sexism, religious intolerance</a:t>
            </a:r>
            <a:endParaRPr b="0" lang="en-A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000" spc="-1" strike="noStrike">
              <a:latin typeface="Arial"/>
            </a:endParaRPr>
          </a:p>
        </p:txBody>
      </p:sp>
      <p:sp>
        <p:nvSpPr>
          <p:cNvPr id="62" name="Content Placeholder 2"/>
          <p:cNvSpPr/>
          <p:nvPr/>
        </p:nvSpPr>
        <p:spPr>
          <a:xfrm>
            <a:off x="-252360" y="3357720"/>
            <a:ext cx="5193720" cy="226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Picture 2" descr=""/>
          <p:cNvPicPr/>
          <p:nvPr/>
        </p:nvPicPr>
        <p:blipFill>
          <a:blip r:embed="rId1"/>
          <a:stretch/>
        </p:blipFill>
        <p:spPr>
          <a:xfrm>
            <a:off x="5987880" y="2133720"/>
            <a:ext cx="3155760" cy="28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63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Causes of network conflict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323640" y="1413000"/>
            <a:ext cx="784800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Failure to attend to your section of a collaborative task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Making careless work errors that coworkers have to fix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Leaving jammed printers for someone else to clear</a:t>
            </a:r>
            <a:endParaRPr b="0" lang="en-A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Causes of network conflict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Not replying promptly to urgent communications</a:t>
            </a:r>
            <a:endParaRPr b="0" lang="en-A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56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Causes of network conflict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610920" y="1628280"/>
            <a:ext cx="3096720" cy="28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0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Embedding workmates’ mice in jelly and other office pranks</a:t>
            </a:r>
            <a:endParaRPr b="0" lang="en-AU" sz="4000" spc="-1" strike="noStrike">
              <a:latin typeface="Arial"/>
            </a:endParaRPr>
          </a:p>
        </p:txBody>
      </p:sp>
      <p:pic>
        <p:nvPicPr>
          <p:cNvPr id="70" name="Picture 3" descr=""/>
          <p:cNvPicPr/>
          <p:nvPr/>
        </p:nvPicPr>
        <p:blipFill>
          <a:blip r:embed="rId1"/>
          <a:stretch/>
        </p:blipFill>
        <p:spPr>
          <a:xfrm>
            <a:off x="3708360" y="1052640"/>
            <a:ext cx="5435280" cy="407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Causes of network conflict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457200" y="1599840"/>
            <a:ext cx="8229240" cy="11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… 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And other annoying pranks</a:t>
            </a:r>
            <a:endParaRPr b="0" lang="en-AU" sz="4000" spc="-1" strike="noStrike">
              <a:latin typeface="Arial"/>
            </a:endParaRPr>
          </a:p>
        </p:txBody>
      </p:sp>
      <p:pic>
        <p:nvPicPr>
          <p:cNvPr id="73" name="Picture 4" descr="D:\down\freaky-epic-fails-office-rage.gif"/>
          <p:cNvPicPr/>
          <p:nvPr/>
        </p:nvPicPr>
        <p:blipFill>
          <a:blip r:embed="rId1"/>
          <a:stretch/>
        </p:blipFill>
        <p:spPr>
          <a:xfrm>
            <a:off x="2700360" y="2708280"/>
            <a:ext cx="2999880" cy="215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Resolving conflict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457200" y="1341000"/>
            <a:ext cx="8229240" cy="47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(Not key knowledge, but useful to know)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AU" sz="2400" spc="-1" strike="noStrike">
                <a:solidFill>
                  <a:srgbClr val="000000"/>
                </a:solidFill>
                <a:latin typeface="Calibri"/>
              </a:rPr>
              <a:t>Accommodation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– giving someone what they want at your own expense.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AU" sz="2400" spc="-1" strike="noStrike">
                <a:solidFill>
                  <a:srgbClr val="000000"/>
                </a:solidFill>
                <a:latin typeface="Calibri"/>
              </a:rPr>
              <a:t>Avoidance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- ignoring or postponing the conflict.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AU" sz="2400" spc="-1" strike="noStrike">
                <a:solidFill>
                  <a:srgbClr val="000000"/>
                </a:solidFill>
                <a:latin typeface="Calibri"/>
              </a:rPr>
              <a:t>Collaboration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- working together to achieve more for each party than either would have gained in a win/lose outcome.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AU" sz="2400" spc="-1" strike="noStrike">
                <a:solidFill>
                  <a:srgbClr val="000000"/>
                </a:solidFill>
                <a:latin typeface="Calibri"/>
              </a:rPr>
              <a:t>Competition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– beat the opponent so you get what you want.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en-AU" sz="2400" spc="-1" strike="noStrike">
                <a:solidFill>
                  <a:srgbClr val="000000"/>
                </a:solidFill>
                <a:latin typeface="Calibri"/>
              </a:rPr>
              <a:t>Compromise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– each side agrees to accept less than they originally wanted so each enjoys some benefit.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457200" y="1599840"/>
            <a:ext cx="8229240" cy="16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7000"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77" name="TextBox 3"/>
          <p:cNvSpPr/>
          <p:nvPr/>
        </p:nvSpPr>
        <p:spPr>
          <a:xfrm>
            <a:off x="428760" y="3500280"/>
            <a:ext cx="835776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Practices that cause conflict between stakeholders who use, or are affected by, solutions that operate within networked environments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55544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Stakeholders’?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57200" y="1600200"/>
            <a:ext cx="562716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People who stand to gain or lose from something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People who have some sort of investment (e.g. time, money) in something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People who are affected by something, for better or worse.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45" name="Picture 4" descr=""/>
          <p:cNvPicPr/>
          <p:nvPr/>
        </p:nvPicPr>
        <p:blipFill>
          <a:blip r:embed="rId1"/>
          <a:stretch/>
        </p:blipFill>
        <p:spPr>
          <a:xfrm>
            <a:off x="6300720" y="0"/>
            <a:ext cx="23810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Causes of network conflict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3000"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Using more than one’s fair share of resources (e.g. hogging the printer or bandwidth)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Interfering with someone else’s work or workplace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Spamming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Failure to follow local conventions (e.g. filenaming)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Causes of network conflict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457200" y="1341000"/>
            <a:ext cx="8229240" cy="47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Carelessly damaging equipment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Carelessly deleting vital data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Violation of Acceptable Use Policies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Misuse of network privileges (e.g. Youtube during working hours)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Causes of network conflict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Inappropriate downloads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Sexual harassment using the network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Using other people’s passwords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Introducing security risks (e.g. opening Trojans, bringing viruses in on Flash drives, responding to phishing)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Theft of equipment or software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Causes of network conflict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7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Copyright violation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Violation of the Privacy Act, Human Rights act, etc.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Sending silly, unwanted jokes in emails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Sending emails to the wrong people or groups</a:t>
            </a:r>
            <a:endParaRPr b="0" lang="en-A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Causes of network conflict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000"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Revealing valuable corporate information to competitors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Using unauthorised software 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Using unauthorised hardware (e.g. connecting an insecure WAP to a workstation, taking work home on a Flash drive or USB HDD)</a:t>
            </a:r>
            <a:endParaRPr b="0" lang="en-A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Causes of network conflict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Inequality of network resources given to different people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Lack of response to urgent calls for help or repairs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Unrealistic expectations of a system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Poor quality hardware or software</a:t>
            </a:r>
            <a:endParaRPr b="0" lang="en-AU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>Mark Kelly</cp:lastModifiedBy>
  <dcterms:modified xsi:type="dcterms:W3CDTF">2022-01-22T13:57:28Z</dcterms:modified>
  <cp:revision>27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