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gif" ContentType="image/gif"/>
  <Override PartName="/ppt/media/image6.png" ContentType="image/png"/>
  <Override PartName="/ppt/media/image8.jpeg" ContentType="image/jpeg"/>
  <Override PartName="/ppt/media/image7.png" ContentType="image/png"/>
  <Override PartName="/ppt/media/image9.png" ContentType="image/png"/>
  <Override PartName="/ppt/media/image10.jpeg" ContentType="image/jpeg"/>
  <Override PartName="/ppt/media/image11.jpeg" ContentType="image/jpeg"/>
  <Override PartName="/ppt/media/image12.png" ContentType="image/png"/>
  <Override PartName="/ppt/media/image13.png" ContentType="image/png"/>
  <Override PartName="/ppt/media/image14.jpeg" ContentType="image/jpeg"/>
  <Override PartName="/ppt/media/image15.png" ContentType="image/png"/>
  <Override PartName="/ppt/media/image16.png" ContentType="image/png"/>
  <Override PartName="/ppt/media/image1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5" descr=""/>
          <p:cNvPicPr/>
          <p:nvPr/>
        </p:nvPicPr>
        <p:blipFill>
          <a:blip r:embed="rId1"/>
          <a:stretch/>
        </p:blipFill>
        <p:spPr>
          <a:xfrm>
            <a:off x="0" y="-214200"/>
            <a:ext cx="9142920" cy="6899760"/>
          </a:xfrm>
          <a:prstGeom prst="rect">
            <a:avLst/>
          </a:prstGeom>
          <a:ln w="0"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14240" y="500040"/>
            <a:ext cx="7771320" cy="71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2600" spc="-1" strike="noStrike">
                <a:solidFill>
                  <a:srgbClr val="000000"/>
                </a:solidFill>
                <a:latin typeface="Calibri"/>
              </a:rPr>
              <a:t>Applied Computing Slideshows</a:t>
            </a:r>
            <a:br/>
            <a:r>
              <a:rPr b="0" i="1" lang="en-AU" sz="2600" spc="-1" strike="noStrike">
                <a:solidFill>
                  <a:srgbClr val="000000"/>
                </a:solidFill>
                <a:latin typeface="Calibri"/>
              </a:rPr>
              <a:t>by Mark Kelly</a:t>
            </a:r>
            <a:br/>
            <a:r>
              <a:rPr b="0" i="1" lang="en-AU" sz="2600" spc="-1" strike="noStrike">
                <a:solidFill>
                  <a:srgbClr val="000000"/>
                </a:solidFill>
                <a:latin typeface="Calibri"/>
              </a:rPr>
              <a:t>vcedata.com</a:t>
            </a:r>
            <a:br/>
            <a:r>
              <a:rPr b="0" i="1" lang="en-AU" sz="2600" spc="-1" strike="noStrike">
                <a:solidFill>
                  <a:srgbClr val="000000"/>
                </a:solidFill>
                <a:latin typeface="Calibri"/>
              </a:rPr>
              <a:t>mark@vcedata.com</a:t>
            </a:r>
            <a:endParaRPr b="0" lang="en-AU" sz="2600" spc="-1" strike="noStrike">
              <a:latin typeface="Arial"/>
            </a:endParaRPr>
          </a:p>
        </p:txBody>
      </p:sp>
      <p:sp>
        <p:nvSpPr>
          <p:cNvPr id="40" name="Title 1"/>
          <p:cNvSpPr/>
          <p:nvPr/>
        </p:nvSpPr>
        <p:spPr>
          <a:xfrm>
            <a:off x="857160" y="1967040"/>
            <a:ext cx="7771320" cy="308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AU" sz="5600" spc="-1" strike="noStrike">
                <a:solidFill>
                  <a:srgbClr val="000000"/>
                </a:solidFill>
                <a:latin typeface="Calibri"/>
                <a:ea typeface="DejaVu Sans"/>
              </a:rPr>
              <a:t>Why data and information are important to organisations</a:t>
            </a:r>
            <a:endParaRPr b="0" lang="en-AU" sz="5600" spc="-1" strike="noStrike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V1.1 – 2022-02-28 @ 11:23</a:t>
            </a:r>
            <a:endParaRPr b="0" lang="en-A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Producing data?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5000"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Primary data is more reliable because its user knows exactly how it was gathered and handled.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It's like cooking something yourself. You know what went into it and what was done to it.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Primary data tends to be</a:t>
            </a:r>
            <a:br/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expensive and slow to </a:t>
            </a:r>
            <a:br/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collect.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63" name="Picture 2" descr=""/>
          <p:cNvPicPr/>
          <p:nvPr/>
        </p:nvPicPr>
        <p:blipFill>
          <a:blip r:embed="rId1"/>
          <a:stretch/>
        </p:blipFill>
        <p:spPr>
          <a:xfrm>
            <a:off x="5886360" y="4191120"/>
            <a:ext cx="3256560" cy="266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Primary Data sources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456840" y="1600200"/>
            <a:ext cx="43279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Personal observation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Automated sensors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Interviews, surveys, </a:t>
            </a:r>
            <a:br/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questionnaires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Diaries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  <p:pic>
        <p:nvPicPr>
          <p:cNvPr id="66" name="Picture 2" descr=""/>
          <p:cNvPicPr/>
          <p:nvPr/>
        </p:nvPicPr>
        <p:blipFill>
          <a:blip r:embed="rId1"/>
          <a:stretch/>
        </p:blipFill>
        <p:spPr>
          <a:xfrm>
            <a:off x="5000760" y="1785960"/>
            <a:ext cx="3570840" cy="279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Secondary Data sources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457200" y="1285560"/>
            <a:ext cx="8228520" cy="507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9000"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Internet (e.g. Google, Wikipedia, corporate websites, blogs, YouTube)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Textbooks, encyclopaedias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Journals, magazines, newspapers, TV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Government reports and publications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Consultants, experts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Special interest groups (e.g. churches, Greenpeace, Free Tibet, Right To Life)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Beware of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bias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Secondary Data Sources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457200" y="1374840"/>
            <a:ext cx="8228520" cy="49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Some sources are more trustworthy than others.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.edu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domains should be reliable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.gov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may or may not be – e.g. Australia vs China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Reliable sources more like to have a rigorous editing procedure to ensure good quality-control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Dubious sources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457200" y="1231560"/>
            <a:ext cx="8228520" cy="51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5000"/>
          </a:bodyPr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Organisations or people with a </a:t>
            </a:r>
            <a:r>
              <a:rPr b="1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vested interest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in the issue</a:t>
            </a:r>
            <a:endParaRPr b="0" lang="en-AU" sz="3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i.e. they stand to gain or lose from the issue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E.g. Will a car maker say their new vehicle sucks?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Information </a:t>
            </a:r>
            <a:r>
              <a:rPr b="0" i="1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may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be valuable if taken with a grain of salt, e.g. a church’s information on abortion.</a:t>
            </a:r>
            <a:endParaRPr b="0" lang="en-A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Why use secondary data?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There's a lot more secondary data than primary data.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Gathering the data yourself may be impossible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It’s a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whole lot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cheaper, faster and easier to acquire.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  <p:pic>
        <p:nvPicPr>
          <p:cNvPr id="75" name="Picture 2" descr=""/>
          <p:cNvPicPr/>
          <p:nvPr/>
        </p:nvPicPr>
        <p:blipFill>
          <a:blip r:embed="rId1"/>
          <a:stretch/>
        </p:blipFill>
        <p:spPr>
          <a:xfrm>
            <a:off x="6286680" y="4067280"/>
            <a:ext cx="2856240" cy="278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00160" y="14256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800" spc="-1" strike="noStrike">
                <a:solidFill>
                  <a:srgbClr val="000000"/>
                </a:solidFill>
                <a:latin typeface="Calibri"/>
              </a:rPr>
              <a:t>Questioning secondary data</a:t>
            </a:r>
            <a:endParaRPr b="0" lang="en-AU" sz="4800" spc="-1" strike="noStrike"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356760" y="1213920"/>
            <a:ext cx="8571600" cy="53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Who collected it?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What processing did they do to it?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Did they stand to benefit from misrepresenting, distorting or adjusting it?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How old is it?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Is it relevant to your needs?</a:t>
            </a:r>
            <a:endParaRPr b="0" lang="en-AU" sz="3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data from another country may not apply to you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Does it leave out important information?</a:t>
            </a:r>
            <a:endParaRPr b="0" lang="en-A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000080" y="285480"/>
            <a:ext cx="7142760" cy="414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11500" spc="-1" strike="noStrike">
                <a:solidFill>
                  <a:srgbClr val="000000"/>
                </a:solidFill>
                <a:latin typeface="Calibri"/>
              </a:rPr>
              <a:t>Efficient</a:t>
            </a:r>
            <a:br/>
            <a:r>
              <a:rPr b="1" lang="en-AU" sz="11500" spc="-1" strike="noStrike">
                <a:solidFill>
                  <a:srgbClr val="000000"/>
                </a:solidFill>
                <a:latin typeface="Calibri"/>
              </a:rPr>
              <a:t>Handling</a:t>
            </a:r>
            <a:endParaRPr b="0" lang="en-AU" sz="11500" spc="-1" strike="noStrike">
              <a:latin typeface="Arial"/>
            </a:endParaRPr>
          </a:p>
        </p:txBody>
      </p:sp>
      <p:pic>
        <p:nvPicPr>
          <p:cNvPr id="79" name="Picture 2" descr=""/>
          <p:cNvPicPr/>
          <p:nvPr/>
        </p:nvPicPr>
        <p:blipFill>
          <a:blip r:embed="rId1"/>
          <a:stretch/>
        </p:blipFill>
        <p:spPr>
          <a:xfrm>
            <a:off x="3786120" y="4143240"/>
            <a:ext cx="1808640" cy="237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Handling?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Storage &amp; retrieval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Communication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Processing</a:t>
            </a:r>
            <a:endParaRPr b="0" lang="en-AU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520" cy="101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Storage &amp; retrieval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456840" y="1285560"/>
            <a:ext cx="8185680" cy="49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Use devices with fast read/write times for data/info that is accessed frequently</a:t>
            </a:r>
            <a:endParaRPr b="0" lang="en-AU" sz="4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HDD, SSD, NAS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Network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Fast cloud connection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Not slow memory keys</a:t>
            </a:r>
            <a:endParaRPr b="0" lang="en-AU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Why valuable?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Orgs cannot conduct business without data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Financial transactions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Customer information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Supplier information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Previous actions taken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Tax information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Backup!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Much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faster to restore lost data from a backup than it is to re-enter it!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Backup regularly (daily), store backups offsite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Backup procedures should be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documented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and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tested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.  (Why?)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See the </a:t>
            </a:r>
            <a:r>
              <a:rPr b="0" i="1" lang="en-A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BACKUPS</a:t>
            </a:r>
            <a:r>
              <a:rPr b="0" lang="en-A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slideshow</a:t>
            </a:r>
            <a:endParaRPr b="0" lang="en-AU" sz="2000" spc="-1" strike="noStrike">
              <a:latin typeface="Arial"/>
            </a:endParaRPr>
          </a:p>
        </p:txBody>
      </p:sp>
      <p:pic>
        <p:nvPicPr>
          <p:cNvPr id="86" name="Picture 2" descr=""/>
          <p:cNvPicPr/>
          <p:nvPr/>
        </p:nvPicPr>
        <p:blipFill>
          <a:blip r:embed="rId1"/>
          <a:stretch/>
        </p:blipFill>
        <p:spPr>
          <a:xfrm>
            <a:off x="6248520" y="3962520"/>
            <a:ext cx="2894400" cy="289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Efficient Storage - RAID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RAID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(Redundant Array of Independent Disks)</a:t>
            </a:r>
            <a:endParaRPr b="0" lang="en-AU" sz="32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RAID 5 – uses multiple disks as a single unit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Files are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striped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(split up) across multiple physical disks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File segments are redundantly saved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If a disk fails, redundant copies of file segments from remaining disks can rebuilt the lost disk’s contents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RAID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457200" y="1356840"/>
            <a:ext cx="8228520" cy="47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Can retrieve multiple file segments at the same time from different disks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E.g. a file in 15 segments saved to a single disk takes 15 consecutive write operations.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E.g. striped across 3 disks, the file can be retrieved in only 5 consecutive disk operations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Each of the 3 disks retrieves 5 segments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3 times faster!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Storage Efficiency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457200" y="1356840"/>
            <a:ext cx="8228520" cy="47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Use logical, consistent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folder and file naming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Files can be found more quickly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Less chance of losing files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Version Control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457200" y="1356840"/>
            <a:ext cx="8228520" cy="47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Also use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file version control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to make it clear which document version is newer than or different to another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Allows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rolling back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to a previous version in case the latest version is found to be a disaster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28760" y="21384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Centralised storage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142920" y="1143000"/>
            <a:ext cx="8514360" cy="528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Don’t save team files to your local PC’s hard disk (except as an informal backup)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Save shared team files </a:t>
            </a:r>
            <a:r>
              <a:rPr b="1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centrally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so team can get to them from anywhere, at any time</a:t>
            </a:r>
            <a:endParaRPr b="0" lang="en-AU" sz="3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Create a shared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network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folder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NAS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(network attached storage)  on a small office/home office LAN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And/or save to the cloud or a secure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website</a:t>
            </a:r>
            <a:endParaRPr b="0" lang="en-AU" sz="2800" spc="-1" strike="noStrike">
              <a:latin typeface="Arial"/>
            </a:endParaRPr>
          </a:p>
        </p:txBody>
      </p:sp>
      <p:pic>
        <p:nvPicPr>
          <p:cNvPr id="97" name="Picture 3" descr=""/>
          <p:cNvPicPr/>
          <p:nvPr/>
        </p:nvPicPr>
        <p:blipFill>
          <a:blip r:embed="rId1"/>
          <a:stretch/>
        </p:blipFill>
        <p:spPr>
          <a:xfrm>
            <a:off x="7277040" y="4591080"/>
            <a:ext cx="1865880" cy="226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3" descr=""/>
          <p:cNvPicPr/>
          <p:nvPr/>
        </p:nvPicPr>
        <p:blipFill>
          <a:blip r:embed="rId1"/>
          <a:stretch/>
        </p:blipFill>
        <p:spPr>
          <a:xfrm>
            <a:off x="4572000" y="-11160"/>
            <a:ext cx="4570920" cy="6868080"/>
          </a:xfrm>
          <a:prstGeom prst="rect">
            <a:avLst/>
          </a:prstGeom>
          <a:ln w="0">
            <a:noFill/>
          </a:ln>
        </p:spPr>
      </p:pic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Communication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457200" y="1600200"/>
            <a:ext cx="439956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Over a LAN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Limited to local area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Instant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Massive file capacity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Secure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7092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Email attachments, mailing lists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457200" y="1374840"/>
            <a:ext cx="8228520" cy="49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Attachment size may be limited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Can be sent anywhere in the world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Can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be very quick to arrive (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can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be slow too)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Slow to download large attachments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103" name="Picture 3" descr=""/>
          <p:cNvPicPr/>
          <p:nvPr/>
        </p:nvPicPr>
        <p:blipFill>
          <a:blip r:embed="rId1"/>
          <a:stretch/>
        </p:blipFill>
        <p:spPr>
          <a:xfrm>
            <a:off x="6177240" y="4214880"/>
            <a:ext cx="2856600" cy="217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Email attachments, mailing lists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71280" y="1213920"/>
            <a:ext cx="8228520" cy="498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May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‘bounce’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and not be delivered if destination mailbox is full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May be blocked/deleted by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spam filter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Good for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‘pushing’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information to people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C.f. “pulling” where people download at will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Return receipts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reassure sender</a:t>
            </a:r>
            <a:br/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that delivery was successful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106" name="Picture 2" descr=""/>
          <p:cNvPicPr/>
          <p:nvPr/>
        </p:nvPicPr>
        <p:blipFill>
          <a:blip r:embed="rId1"/>
          <a:stretch/>
        </p:blipFill>
        <p:spPr>
          <a:xfrm>
            <a:off x="6072120" y="4124160"/>
            <a:ext cx="2856600" cy="273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HTTP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457200" y="1285560"/>
            <a:ext cx="8228520" cy="483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Click a link to download a file from a website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Not too good for really large files or large numbers of files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Just need a a web browser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Without data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Could not contact clients or suppliers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Could not keep track of expenses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Could not manage debts, incomes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Could not satisfy tax laws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Would not know what stock they had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Could not manage employees’ time, jobs or wages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FTP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428760" y="1357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8000"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File Transfer Protocol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Designed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for file transfer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Secure – login can be required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Like a file manager with drag-and-drop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Supports resumption of interrupted downloads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Good for exchanging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large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or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many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files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Mainly used by webmasters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854280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Yousendit.com, megaupload.com etc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428760" y="233208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Allows transfer of very large files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Basic access is free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Secure – can require a login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  <p:pic>
        <p:nvPicPr>
          <p:cNvPr id="113" name="Picture 2" descr=""/>
          <p:cNvPicPr/>
          <p:nvPr/>
        </p:nvPicPr>
        <p:blipFill>
          <a:blip r:embed="rId1"/>
          <a:stretch/>
        </p:blipFill>
        <p:spPr>
          <a:xfrm>
            <a:off x="6643800" y="5143680"/>
            <a:ext cx="1646640" cy="145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Instant Messaging file transfers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142920" y="142884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Can exchange files </a:t>
            </a:r>
            <a:br/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between individuals </a:t>
            </a:r>
            <a:br/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during live chat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Quick, spontaneous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116" name="Picture 2" descr=""/>
          <p:cNvPicPr/>
          <p:nvPr/>
        </p:nvPicPr>
        <p:blipFill>
          <a:blip r:embed="rId1"/>
          <a:stretch/>
        </p:blipFill>
        <p:spPr>
          <a:xfrm>
            <a:off x="4572000" y="1357200"/>
            <a:ext cx="4570920" cy="534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2" descr=""/>
          <p:cNvPicPr/>
          <p:nvPr/>
        </p:nvPicPr>
        <p:blipFill>
          <a:blip r:embed="rId1"/>
          <a:stretch/>
        </p:blipFill>
        <p:spPr>
          <a:xfrm>
            <a:off x="5548320" y="785880"/>
            <a:ext cx="3808800" cy="2856240"/>
          </a:xfrm>
          <a:prstGeom prst="rect">
            <a:avLst/>
          </a:prstGeom>
          <a:ln w="0"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Communication Overview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457200" y="1600200"/>
            <a:ext cx="8228520" cy="482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Needs to be secure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Login to storage site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Encrypt documents in transit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VPN (Virtual Private Network) is a secure, private, encrypted internet connection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Needs to be fast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Needs to be able to cope with very large files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May be expensive for fast, fat bandwidth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"/>
          <p:cNvSpPr/>
          <p:nvPr/>
        </p:nvSpPr>
        <p:spPr>
          <a:xfrm>
            <a:off x="457200" y="1599840"/>
            <a:ext cx="8228520" cy="168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7000"/>
          </a:bodyPr>
          <a:p>
            <a:pPr marL="343080" indent="-343080">
              <a:lnSpc>
                <a:spcPct val="9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Applied Computing Slideshows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by Mark Kelly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vcedata.com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mark@vcedata.com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21" name="TextBox 3"/>
          <p:cNvSpPr/>
          <p:nvPr/>
        </p:nvSpPr>
        <p:spPr>
          <a:xfrm>
            <a:off x="428760" y="3500280"/>
            <a:ext cx="8357040" cy="146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These slideshows may be freely used, modified or distributed by teachers and students anywhere on the planet (but not elsewhere).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may NOT be sold. 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must NOT be redistributed if you modify them.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520" cy="62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And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457200" y="981000"/>
            <a:ext cx="8228520" cy="47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5000"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Could not process sales or order supplies</a:t>
            </a:r>
            <a:endParaRPr b="0" lang="en-AU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Could not collect debts</a:t>
            </a:r>
            <a:endParaRPr b="0" lang="en-AU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Could not plan ahead – modelling, forecasting, planned operations</a:t>
            </a:r>
            <a:endParaRPr b="0" lang="en-AU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Could not remember the past – past orders, sales trends, transactions</a:t>
            </a:r>
            <a:endParaRPr b="0" lang="en-AU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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e.g. </a:t>
            </a:r>
            <a:r>
              <a:rPr b="0" lang="en-AU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Last summer, did we run low on sunscreen? Did we order too much insect repellent?</a:t>
            </a:r>
            <a:endParaRPr b="0" lang="en-AU" sz="2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Could not manage projects – timelines, staffing, resource management</a:t>
            </a:r>
            <a:endParaRPr b="0" lang="en-AU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Could not manage personnel – rostering, wages, deployment</a:t>
            </a:r>
            <a:endParaRPr b="0" lang="en-AU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Would not have necessary tax data for the ATO</a:t>
            </a:r>
            <a:endParaRPr b="0" lang="en-AU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Would suffer organisational </a:t>
            </a:r>
            <a:r>
              <a:rPr b="1" lang="en-AU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death</a:t>
            </a:r>
            <a:endParaRPr b="0" lang="en-A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Value of information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457200" y="1599840"/>
            <a:ext cx="6399720" cy="48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Information is valuable if it is: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Accurate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Verifiable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Complete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Unbiased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Up-to-date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Relevant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49" name="Picture 3" descr=""/>
          <p:cNvPicPr/>
          <p:nvPr/>
        </p:nvPicPr>
        <p:blipFill>
          <a:blip r:embed="rId1"/>
          <a:stretch/>
        </p:blipFill>
        <p:spPr>
          <a:xfrm>
            <a:off x="4857840" y="3648240"/>
            <a:ext cx="4285080" cy="3208680"/>
          </a:xfrm>
          <a:prstGeom prst="rect">
            <a:avLst/>
          </a:prstGeom>
          <a:ln w="0">
            <a:noFill/>
          </a:ln>
        </p:spPr>
      </p:pic>
      <p:sp>
        <p:nvSpPr>
          <p:cNvPr id="50" name="TextBox 5"/>
          <p:cNvSpPr/>
          <p:nvPr/>
        </p:nvSpPr>
        <p:spPr>
          <a:xfrm>
            <a:off x="5929200" y="3357720"/>
            <a:ext cx="2499480" cy="36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Valuable information…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Efficient production of data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457200" y="1599840"/>
            <a:ext cx="5685480" cy="325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6000"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Data?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Raw, unprocessed, discrete (separate), unordered facts and figures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Information?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Data that has been processed to yield knowledge that can be understood and used by humans</a:t>
            </a:r>
            <a:endParaRPr b="0" lang="en-AU" sz="2800" spc="-1" strike="noStrike">
              <a:latin typeface="Arial"/>
            </a:endParaRPr>
          </a:p>
        </p:txBody>
      </p:sp>
      <p:pic>
        <p:nvPicPr>
          <p:cNvPr id="53" name="Picture 2" descr=""/>
          <p:cNvPicPr/>
          <p:nvPr/>
        </p:nvPicPr>
        <p:blipFill>
          <a:blip r:embed="rId1"/>
          <a:stretch/>
        </p:blipFill>
        <p:spPr>
          <a:xfrm>
            <a:off x="6429240" y="2286000"/>
            <a:ext cx="1180080" cy="1027800"/>
          </a:xfrm>
          <a:prstGeom prst="rect">
            <a:avLst/>
          </a:prstGeom>
          <a:ln w="0">
            <a:noFill/>
          </a:ln>
        </p:spPr>
      </p:pic>
      <p:pic>
        <p:nvPicPr>
          <p:cNvPr id="54" name="Picture 3" descr=""/>
          <p:cNvPicPr/>
          <p:nvPr/>
        </p:nvPicPr>
        <p:blipFill>
          <a:blip r:embed="rId2"/>
          <a:stretch/>
        </p:blipFill>
        <p:spPr>
          <a:xfrm>
            <a:off x="6643800" y="4214880"/>
            <a:ext cx="789480" cy="118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 algn="ctr">
              <a:lnSpc>
                <a:spcPct val="100000"/>
              </a:lnSpc>
              <a:spcBef>
                <a:spcPts val="1349"/>
              </a:spcBef>
              <a:buNone/>
              <a:tabLst>
                <a:tab algn="l" pos="0"/>
              </a:tabLst>
            </a:pPr>
            <a:r>
              <a:rPr b="0" lang="en-AU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General stuff about data and information</a:t>
            </a:r>
            <a:endParaRPr b="0" lang="en-AU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Objective? Subjective?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457200" y="1599840"/>
            <a:ext cx="8228520" cy="49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Objective data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– fact-based, unemotional, gained by measurement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Subjective data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– opinion-based.  Gained by interview, survey etc.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Objective data - where possible - is preferred.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Subjective data useful for criteria that can’t be measured (e.g. enjoyment, fear, worry, comfort)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Producing data?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457200" y="1600200"/>
            <a:ext cx="8228520" cy="33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Primary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data – collected by the user of the data.  Not collected or pre-processed by other people.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Secondary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data – collected by other people.  It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may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be accurate, complete and unbiased, but it might not be. 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  <p:pic>
        <p:nvPicPr>
          <p:cNvPr id="60" name="Picture 4" descr="anidisk.gif"/>
          <p:cNvPicPr/>
          <p:nvPr/>
        </p:nvPicPr>
        <p:blipFill>
          <a:blip r:embed="rId1"/>
          <a:stretch/>
        </p:blipFill>
        <p:spPr>
          <a:xfrm>
            <a:off x="4071960" y="5286240"/>
            <a:ext cx="475200" cy="38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Application>LibreOffice/7.3.0.3$Windows_X86_64 LibreOffice_project/0f246aa12d0eee4a0f7adcefbf7c878fc2238db3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2009-02-06T14:31:51Z</dcterms:created>
  <dc:creator>kel</dc:creator>
  <dc:description/>
  <dc:language>en-AU</dc:language>
  <cp:lastModifiedBy/>
  <dcterms:modified xsi:type="dcterms:W3CDTF">2022-02-28T11:33:31Z</dcterms:modified>
  <cp:revision>41</cp:revision>
  <dc:subject/>
  <dc:title>IT Applications Theory Slideshows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