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file:///C:/Users/admin/Desktop/2022/naming-conventions.ppt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621360"/>
            <a:ext cx="7771320" cy="71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1224000" y="2133360"/>
            <a:ext cx="6334560" cy="276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8000" spc="-1" strike="noStrike">
                <a:solidFill>
                  <a:srgbClr val="b2b2b2"/>
                </a:solidFill>
                <a:latin typeface="Calibri"/>
                <a:ea typeface="DejaVu Sans"/>
              </a:rPr>
              <a:t>Data</a:t>
            </a:r>
            <a:endParaRPr b="0" lang="en-A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8000" spc="-1" strike="noStrike">
                <a:solidFill>
                  <a:srgbClr val="b2b2b2"/>
                </a:solidFill>
                <a:latin typeface="Calibri"/>
                <a:ea typeface="DejaVu Sans"/>
              </a:rPr>
              <a:t>Types</a:t>
            </a:r>
            <a:endParaRPr b="0" lang="en-AU" sz="8000" spc="-1" strike="noStrike">
              <a:latin typeface="Arial"/>
            </a:endParaRPr>
          </a:p>
        </p:txBody>
      </p:sp>
      <p:sp>
        <p:nvSpPr>
          <p:cNvPr id="78" name="TextBox 4"/>
          <p:cNvSpPr/>
          <p:nvPr/>
        </p:nvSpPr>
        <p:spPr>
          <a:xfrm>
            <a:off x="-181080" y="-567720"/>
            <a:ext cx="2230920" cy="63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413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AU" sz="41300" spc="-1" strike="noStrike">
              <a:latin typeface="Arial"/>
            </a:endParaRPr>
          </a:p>
        </p:txBody>
      </p:sp>
      <p:sp>
        <p:nvSpPr>
          <p:cNvPr id="79" name="TextBox 5"/>
          <p:cNvSpPr/>
          <p:nvPr/>
        </p:nvSpPr>
        <p:spPr>
          <a:xfrm>
            <a:off x="6227640" y="729000"/>
            <a:ext cx="2230920" cy="63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41300" spc="-1" strike="noStrike">
                <a:solidFill>
                  <a:srgbClr val="d9d9d9"/>
                </a:solidFill>
                <a:latin typeface="Arial"/>
                <a:ea typeface="DejaVu Sans"/>
              </a:rPr>
              <a:t>a</a:t>
            </a:r>
            <a:endParaRPr b="0" lang="en-AU" sz="4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281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Floating point numbers</a:t>
            </a:r>
            <a:br/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a.k.a. Decimal, Real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95280" y="1773360"/>
            <a:ext cx="8228520" cy="488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Store numbers with a fractional (decimal) part (e.g. 3.14159)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Variants…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Single Precision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- stores values from -3.402823e38 to -1.401298e-45 for negative values and from 1.401298e-45 to 3.402823e38 for positive values…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Floating Point Numbers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Double Precision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- for storing values from -1.79769313486232e308 to -4.94065645841247e-324 for negative values and from 4.94065645841247e-324 to 1.79769313486232e308 for positive values.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The 'e' means 'times 10 to the power of'. In other words 4.94065645841247e-324 is roughly 4.9 followed by </a:t>
            </a:r>
            <a:r>
              <a:rPr b="1" lang="en-AU" sz="2000" spc="-1" strike="noStrike">
                <a:solidFill>
                  <a:srgbClr val="000000"/>
                </a:solidFill>
                <a:latin typeface="Calibri"/>
              </a:rPr>
              <a:t>324 zeroes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. It allows extreme precision...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Double precision!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68360" y="1341360"/>
            <a:ext cx="8228520" cy="551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49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,000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76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Currency data type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077840"/>
            <a:ext cx="8228520" cy="2278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special type of floating point used for finances.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Has a high-precision fractional part to prevent bad rounding of cents.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3143160" y="371628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5972040" y="2095560"/>
            <a:ext cx="3170880" cy="476136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49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String (text)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125360"/>
            <a:ext cx="8228520" cy="53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String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- stores text composed of any ASCII*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characters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(alphabetic letters, numerals, punctuation and control codes like carriage return, backspace, bell).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Character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- can hold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 single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ASCII character, e.g. “A”, “3”, “&amp;”, tab character.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484280" y="33480"/>
            <a:ext cx="6341040" cy="6793560"/>
          </a:xfrm>
          <a:prstGeom prst="rect">
            <a:avLst/>
          </a:prstGeom>
          <a:ln w="0">
            <a:noFill/>
          </a:ln>
        </p:spPr>
      </p:pic>
      <p:sp>
        <p:nvSpPr>
          <p:cNvPr id="114" name="TextBox 1"/>
          <p:cNvSpPr/>
          <p:nvPr/>
        </p:nvSpPr>
        <p:spPr>
          <a:xfrm>
            <a:off x="324000" y="836640"/>
            <a:ext cx="933840" cy="37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A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A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A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AU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A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5972040" y="2095560"/>
            <a:ext cx="3170880" cy="476136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49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String (text)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125360"/>
            <a:ext cx="8228520" cy="539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While strings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store numerals, they cannot interpret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value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numbers and instead treats them as plain text.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 if you add "1" and "2" you'll get "12" instead of 3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Beware of this when adding numbers in text boxes!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7093080" y="4581360"/>
            <a:ext cx="2380320" cy="23803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Special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2980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- holds a complete date value (including day, month and year). Stored as a number.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Time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stores a time of day as a number of seconds since midnight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Timestamp -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holds a complete date (DDMMYYYY) and time of day (hours, minutes and seconds) in a single value. Stored as a number.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Special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programming language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has a special data type designed to hold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pointer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a memory location.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Filemaker Pro databases have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 type which can hold any binary data like video, photo, audio, word processor documents etc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Different software may support other data types (e.g.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nybble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– half a byte)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76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bother with data types?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485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the right data type to get maximum manipulation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power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 When a date is stored as “Date” data type instead of text, the software can perform data calculations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Age </a:t>
            </a:r>
            <a:r>
              <a:rPr b="0" lang="en-AU" sz="3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(DateToday – DateBirth)/365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Mandated data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TextBox 1"/>
          <p:cNvSpPr/>
          <p:nvPr/>
        </p:nvSpPr>
        <p:spPr>
          <a:xfrm>
            <a:off x="457200" y="1417680"/>
            <a:ext cx="8228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2016-2019 study design, there are no mandated data types. The Glossary only says…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types are the particular forms that an item of data can take including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numeric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and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are characterised by the kind of operations that can be performed on it...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fundamental types can be divided into more specific types, for example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integer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and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floating point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are numeric types.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sophisticated types can be derived from them, for example a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of characters or a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type.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Their names may vary, such as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 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versus 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76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bother with data types?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485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the right size data type to avoid wasted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(e.g. using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double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would do, or using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float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when number will always be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integer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Programs run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faster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using smaller, simpler variables.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Calculations using decimal places takes extra processing.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Using GUI storage structures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520" cy="471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Textboxes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store numbers, but to do calculations, the text must be converted to number format first. (Slow, painful)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List boxes/combo boxes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good for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displaying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data, but not efficient for large storage and manipulation tasks compared with arrays.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Also see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Naming conventions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for variables etc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/>
          <p:nvPr/>
        </p:nvSpPr>
        <p:spPr>
          <a:xfrm>
            <a:off x="428760" y="3500280"/>
            <a:ext cx="8357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6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044000" y="180000"/>
            <a:ext cx="773964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latin typeface="Bahnschrift"/>
              </a:rPr>
              <a:t>The VCAA Glossary Definition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latin typeface="Bahnschrift"/>
              </a:rPr>
              <a:t>(2020-2024 Study Design)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75040" y="911160"/>
            <a:ext cx="9048600" cy="57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latin typeface="Arial"/>
              </a:rPr>
              <a:t>Data types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c9211e"/>
                </a:solidFill>
                <a:latin typeface="Arial"/>
              </a:rPr>
              <a:t>The forms that an item of data can take</a:t>
            </a:r>
            <a:r>
              <a:rPr b="0" lang="en-AU" sz="1800" spc="-1" strike="noStrike">
                <a:latin typeface="Arial"/>
              </a:rPr>
              <a:t>,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including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latin typeface="Arial"/>
              </a:rPr>
              <a:t>binary</a:t>
            </a:r>
            <a:r>
              <a:rPr b="0" lang="en-AU" sz="1800" spc="-1" strike="noStrike">
                <a:latin typeface="Arial"/>
              </a:rPr>
              <a:t> (as represented in images and sound), 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latin typeface="Arial"/>
              </a:rPr>
              <a:t>Boolean,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latin typeface="Arial"/>
              </a:rPr>
              <a:t>character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1800" spc="-1" strike="noStrike">
                <a:latin typeface="Arial"/>
              </a:rPr>
              <a:t>numeric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characterised by the kind of operations that can be performed on it.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Depending on the software being used, these data types can be divided into </a:t>
            </a:r>
            <a:r>
              <a:rPr b="1" lang="en-AU" sz="1800" spc="-1" strike="noStrike">
                <a:latin typeface="Arial"/>
              </a:rPr>
              <a:t>more specific data types</a:t>
            </a:r>
            <a:r>
              <a:rPr b="0" lang="en-AU" sz="1800" spc="-1" strike="noStrike">
                <a:latin typeface="Arial"/>
              </a:rPr>
              <a:t>, for example </a:t>
            </a:r>
            <a:r>
              <a:rPr b="0" i="1" lang="en-AU" sz="1800" spc="-1" strike="noStrike">
                <a:latin typeface="Arial"/>
              </a:rPr>
              <a:t>integer</a:t>
            </a:r>
            <a:r>
              <a:rPr b="0" lang="en-AU" sz="1800" spc="-1" strike="noStrike">
                <a:latin typeface="Arial"/>
              </a:rPr>
              <a:t> and </a:t>
            </a:r>
            <a:r>
              <a:rPr b="0" i="1" lang="en-AU" sz="1800" spc="-1" strike="noStrike">
                <a:latin typeface="Arial"/>
              </a:rPr>
              <a:t>floating point</a:t>
            </a:r>
            <a:r>
              <a:rPr b="0" lang="en-AU" sz="1800" spc="-1" strike="noStrike">
                <a:latin typeface="Arial"/>
              </a:rPr>
              <a:t>, which are numeric types.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More sophisticated types can be derived from them, for example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a </a:t>
            </a:r>
            <a:r>
              <a:rPr b="0" i="1" lang="en-AU" sz="1800" spc="-1" strike="noStrike">
                <a:latin typeface="Arial"/>
              </a:rPr>
              <a:t>string</a:t>
            </a:r>
            <a:r>
              <a:rPr b="0" lang="en-AU" sz="1800" spc="-1" strike="noStrike">
                <a:latin typeface="Arial"/>
              </a:rPr>
              <a:t> of characters or a data type,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and their names may vary, such as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text</a:t>
            </a:r>
            <a:r>
              <a:rPr b="0" lang="en-AU" sz="1800" spc="-1" strike="noStrike">
                <a:latin typeface="Arial"/>
              </a:rPr>
              <a:t> data type versus </a:t>
            </a:r>
            <a:r>
              <a:rPr b="1" lang="en-AU" sz="1800" spc="-1" strike="noStrike">
                <a:latin typeface="Arial"/>
              </a:rPr>
              <a:t>string</a:t>
            </a:r>
            <a:r>
              <a:rPr b="0" lang="en-AU" sz="1800" spc="-1" strike="noStrike">
                <a:latin typeface="Arial"/>
              </a:rPr>
              <a:t> data type.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Binary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237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only have values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zero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Base 2 counting system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Compared with decimal – base 10 – which has ten digits: 0,1,2,3,4,5,8,9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get bigger binary numbers, add more columns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Counting in Decimal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71120" y="1088280"/>
            <a:ext cx="8228520" cy="3951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So, for example, to get the number 65,536 in decimal you use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1735560" y="2211120"/>
          <a:ext cx="6077520" cy="719640"/>
        </p:xfrm>
        <a:graphic>
          <a:graphicData uri="http://schemas.openxmlformats.org/drawingml/2006/table">
            <a:tbl>
              <a:tblPr/>
              <a:tblGrid>
                <a:gridCol w="1214280"/>
                <a:gridCol w="1214280"/>
                <a:gridCol w="1214280"/>
                <a:gridCol w="1214280"/>
                <a:gridCol w="1220760"/>
              </a:tblGrid>
              <a:tr h="71676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6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5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5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3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6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216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10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4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10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3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10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10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10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0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10,000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1,000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100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10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Counting in Binary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17320" y="1080000"/>
            <a:ext cx="8228520" cy="12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column in binary can only go up to 1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Add columns to get larger numbers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454320" y="2400480"/>
          <a:ext cx="8112240" cy="719640"/>
        </p:xfrm>
        <a:graphic>
          <a:graphicData uri="http://schemas.openxmlformats.org/drawingml/2006/table">
            <a:tbl>
              <a:tblPr/>
              <a:tblGrid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8800"/>
              </a:tblGrid>
              <a:tr h="71676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0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0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0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0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44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</a:t>
                      </a:r>
                      <a:endParaRPr b="0" lang="en-AU" sz="4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216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7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6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5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4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3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1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2</a:t>
                      </a:r>
                      <a:r>
                        <a:rPr b="0" lang="en-AU" sz="2800" spc="-1" strike="noStrike" baseline="3300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0</a:t>
                      </a:r>
                      <a:endParaRPr b="0" lang="en-AU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128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64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32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16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8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4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2400" spc="-1" strike="noStrike">
                          <a:latin typeface="Arial"/>
                        </a:rPr>
                        <a:t>1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2" name="PlaceHolder 11"/>
          <p:cNvSpPr/>
          <p:nvPr/>
        </p:nvSpPr>
        <p:spPr>
          <a:xfrm>
            <a:off x="396000" y="4680000"/>
            <a:ext cx="8408520" cy="21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So, in 8 bits (binary digits) you have 128+16+2+1 =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147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(in decimal)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Binary uses more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columns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than decimal, but can reach the same big numbers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use binary?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17320" y="1080000"/>
            <a:ext cx="8228520" cy="467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Actually, humans </a:t>
            </a:r>
            <a:r>
              <a:rPr b="1" lang="en-AU" sz="3200" spc="-1" strike="noStrike">
                <a:latin typeface="Arial"/>
              </a:rPr>
              <a:t>don’t</a:t>
            </a:r>
            <a:r>
              <a:rPr b="0" lang="en-AU" sz="3200" spc="-1" strike="noStrike">
                <a:latin typeface="Arial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Digital computers </a:t>
            </a:r>
            <a:r>
              <a:rPr b="1" lang="en-AU" sz="3200" spc="-1" strike="noStrike">
                <a:latin typeface="Arial"/>
              </a:rPr>
              <a:t>do </a:t>
            </a:r>
            <a:r>
              <a:rPr b="0" lang="en-AU" sz="3200" spc="-1" strike="noStrike">
                <a:latin typeface="Arial"/>
              </a:rPr>
              <a:t>– because they only understand electricity. 1 = there is electrical power, 0 there is no electrical power.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Human programmers compromise with computers and use octal (base 8) or hexadecimal (base 16)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Boolean (logic)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237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Boolean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- stores only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False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value.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Very efficient storage. Little memory required.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Ideal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flags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which store a yes/no true/false state.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Usually stored as a zero (false), or non-zero (true)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5312520" y="4140000"/>
            <a:ext cx="4047120" cy="2684880"/>
          </a:xfrm>
          <a:prstGeom prst="rect">
            <a:avLst/>
          </a:prstGeom>
          <a:ln w="0">
            <a:noFill/>
          </a:ln>
        </p:spPr>
      </p:pic>
      <p:sp>
        <p:nvSpPr>
          <p:cNvPr id="98" name="TextBox 1"/>
          <p:cNvSpPr/>
          <p:nvPr/>
        </p:nvSpPr>
        <p:spPr>
          <a:xfrm>
            <a:off x="540000" y="5040000"/>
            <a:ext cx="51933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– just because a field or variable can take 1 of only 2 possible values does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make it Boolean.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must be a true/false answer, not (for example) a “Large or small?” option.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2680"/>
            <a:ext cx="8228520" cy="632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c9211e"/>
                </a:solidFill>
                <a:latin typeface="Calibri"/>
              </a:rPr>
              <a:t>Integer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836640"/>
            <a:ext cx="8228520" cy="576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specific numeric data type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hold fractional parts (decimal places)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Little storage needed compared with floating point numbers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Quicker to do calculations with integers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Some variants supported by different apps…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600" spc="-1" strike="noStrike">
                <a:solidFill>
                  <a:srgbClr val="000000"/>
                </a:solidFill>
                <a:latin typeface="Calibri"/>
              </a:rPr>
              <a:t>Short Integer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 - stores values from negative 32768 to +32767</a:t>
            </a:r>
            <a:endParaRPr b="0" lang="en-AU" sz="2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600" spc="-1" strike="noStrike">
                <a:solidFill>
                  <a:srgbClr val="000000"/>
                </a:solidFill>
                <a:latin typeface="Calibri"/>
              </a:rPr>
              <a:t>Long Integer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 - stores values from negative 2,147,483,648 to 2,147,483,647</a:t>
            </a:r>
            <a:endParaRPr b="0" lang="en-AU" sz="2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6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 - stores values between 0 and 255 in one byte. Efficient storage for small numbers.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LibreOffice/7.2.2.2$Windows_X86_64 LibreOffice_project/02b2acce88a210515b4a5bb2e46cbfb63fe97d56</Application>
  <AppVersion>15.0000</AppVersion>
  <Words>768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2022-01-25T09:26:23Z</dcterms:modified>
  <cp:revision>17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18</vt:i4>
  </property>
</Properties>
</file>